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79" r:id="rId3"/>
    <p:sldId id="411" r:id="rId4"/>
    <p:sldId id="393" r:id="rId5"/>
    <p:sldId id="439" r:id="rId6"/>
    <p:sldId id="438" r:id="rId7"/>
    <p:sldId id="432" r:id="rId8"/>
    <p:sldId id="257" r:id="rId9"/>
    <p:sldId id="433" r:id="rId10"/>
    <p:sldId id="435" r:id="rId11"/>
    <p:sldId id="406" r:id="rId12"/>
    <p:sldId id="424" r:id="rId13"/>
    <p:sldId id="408" r:id="rId14"/>
    <p:sldId id="437" r:id="rId15"/>
    <p:sldId id="428" r:id="rId16"/>
    <p:sldId id="436" r:id="rId17"/>
    <p:sldId id="414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058"/>
    <a:srgbClr val="3EA888"/>
    <a:srgbClr val="4187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50000" autoAdjust="0"/>
  </p:normalViewPr>
  <p:slideViewPr>
    <p:cSldViewPr snapToGrid="0">
      <p:cViewPr varScale="1">
        <p:scale>
          <a:sx n="112" d="100"/>
          <a:sy n="112" d="100"/>
        </p:scale>
        <p:origin x="2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02941-78E2-8A47-B635-4BBD6F927A4D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00A0E-2C18-2448-B1E4-FD405C1C8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C0BB4-F553-2046-809D-12696C20E949}" type="slidenum">
              <a:rPr lang="en-EE" smtClean="0"/>
              <a:t>3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16067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C0BB4-F553-2046-809D-12696C20E949}" type="slidenum">
              <a:rPr lang="en-EE" smtClean="0"/>
              <a:t>8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7916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7C8B-096F-46C9-927C-04CE86F90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29EF4-1829-4DDB-9312-37D08EA19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2B627-8AC2-4C21-9649-07F7B2EE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0732-DFFE-43EC-A617-9FB1F77D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4567-A66F-40B5-B137-E5C2FECF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13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3-DF26-4284-8919-B7AE2422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F5BAA-67A0-4667-B18C-56D6BFA2F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CE577-A0D9-4997-9FF2-EF195AD6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320CE-3073-42BC-AAC6-669B90D7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AB7BA-F867-4074-90F6-A3C22A02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85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EA07B-03E3-418C-A5B2-9D3CAE7A0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ACCC9-113B-437D-9204-8DDC10B99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336D-6122-437B-B9AA-7622C621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89D6-FE0B-4228-BCA1-EFD3A54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2437D-45E3-4DFB-801B-8BA3CAFF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1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3E5C-EE82-4B36-91A8-4DEE0087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A7B3-0482-43B9-AA51-ADE41CFD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34EE-0A6F-4777-AB0E-3F5C36DA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619F7-3AFE-42AE-9D4D-9553C0BF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17A06-D540-479D-8F44-CEEB02B1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5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8CA4-1D6D-4E05-9724-966CC0B5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1E3B2-A945-4BCC-BAE2-D6A11140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927F8-9ABA-4EE6-A81C-ED60F5D5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E88EE-CAE2-4C12-8DCC-899777E5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E7A4-CD1F-456D-A352-0989B8EC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21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6B8B-27D4-4AD8-BF42-65ED7CFA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2FD99-B4C4-461F-86F2-852E99884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21579-4021-4F11-9953-E66754A6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EE4F1-29AC-4093-97F1-1C69E51F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44BE9-958E-44EE-BE09-3E5C6363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F2DA-7DF1-4E3A-8D71-475DA187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15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C819-2EE8-4235-88DD-33050315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644FE-54D8-489A-B31B-3F24A907B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7F892-9E5D-4F95-A16E-5ECCBB1B2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F69E5-CEE5-4D2B-BBCC-101343E5A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BB2DE-F342-41F6-B659-8AD947044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640C8-78F0-43DF-ABDA-58F39295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69504-457E-4FDE-8537-341AA865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D5345-C69C-4150-9EE0-B3164AAE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0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96EC-2FF7-4836-AB5C-12C13D29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20B7A-FF02-488D-9CA9-EC8D3FD1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8DDFB-AB51-4D86-884D-29D3DA10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835E6-A028-474D-AE37-E565F966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15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6BB48-2CBC-4FE8-8DE6-555AC255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83FFF-4F6C-4FB9-993A-1285F4B8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FA4B7-5DF9-4750-A6B0-263FBBE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10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60FB-14CA-4F66-B00C-5DEA6965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4F10-4454-4FA4-9740-0553F793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6306B-B7CB-451E-92CC-587989D2A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AA5F6-684C-4640-9022-515FA068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BCC61-632C-4755-80D1-73EF601F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67D10-722A-4588-BB56-0B2E1A64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5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838A-AB65-4F3F-B995-7BFAAA6A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1B54D-D880-48CC-B3A6-0C00BCBF3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A86DF-95AA-4FAC-8569-0FE8D6141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54763-E287-4CEC-A483-62E024AC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3DDC4-EF6C-4E97-B065-C4AC93F6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5A57-1131-4A66-885D-DFD20984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29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3016C-84A5-4477-91B4-2E99EC12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A24E7-4911-4464-81AE-E2646837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36D7-B43B-4804-AFFF-8677B76EB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39D7-80E9-4D96-B90A-E9DF6D2D2362}" type="datetimeFigureOut">
              <a:rPr lang="nb-NO" smtClean="0"/>
              <a:t>26.08.2021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091F2-E95F-43E7-869F-D7F29C86A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84E3-BBA9-4C4B-AEBA-41223F56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880B-9599-40E6-8F08-1338867247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23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velin.Kruusalu@ivkh.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A4E2-98D9-4B6E-87EE-F7F1B4D04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047" y="2565399"/>
            <a:ext cx="10268857" cy="1600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t-EE" sz="4000" dirty="0" err="1">
                <a:solidFill>
                  <a:srgbClr val="367058"/>
                </a:solidFill>
                <a:latin typeface="Arial"/>
                <a:cs typeface="Arial"/>
              </a:rPr>
              <a:t>Isheemilise</a:t>
            </a:r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 insuldiga patsiendi raviteekonna arendus Ida-Virumaal</a:t>
            </a:r>
            <a:b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</a:br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2021 I poolaasta</a:t>
            </a:r>
            <a:endParaRPr lang="nb-NO" sz="2800" dirty="0">
              <a:solidFill>
                <a:srgbClr val="367058"/>
              </a:solidFill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57142-C696-464B-BF6A-93364B734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651" y="5326913"/>
            <a:ext cx="9144000" cy="11571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endParaRPr lang="et-EE" sz="2800" dirty="0">
              <a:latin typeface="Arial"/>
              <a:cs typeface="Arial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t-EE" sz="6400" dirty="0">
                <a:solidFill>
                  <a:prstClr val="black"/>
                </a:solidFill>
                <a:latin typeface="Arial"/>
                <a:cs typeface="Arial"/>
              </a:rPr>
              <a:t>27.08.20</a:t>
            </a:r>
            <a:r>
              <a:rPr lang="ru-RU" sz="64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t-EE" sz="64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lang="et-EE" sz="6400" dirty="0">
              <a:latin typeface="Arial"/>
              <a:cs typeface="Arial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t-EE" sz="6400" dirty="0">
                <a:latin typeface="Arial"/>
                <a:cs typeface="Arial"/>
              </a:rPr>
              <a:t>Evelin Kruusalu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t-EE" sz="6400" dirty="0">
                <a:latin typeface="Arial"/>
                <a:cs typeface="Arial"/>
              </a:rPr>
              <a:t>Dr Katrin Põld</a:t>
            </a:r>
            <a:endParaRPr lang="en-US" sz="6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4546600"/>
            <a:ext cx="4305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16" y="150635"/>
            <a:ext cx="8902763" cy="991050"/>
          </a:xfrm>
        </p:spPr>
        <p:txBody>
          <a:bodyPr>
            <a:normAutofit/>
          </a:bodyPr>
          <a:lstStyle/>
          <a:p>
            <a:r>
              <a:rPr lang="et-EE" sz="3200" dirty="0">
                <a:solidFill>
                  <a:srgbClr val="367058"/>
                </a:solidFill>
                <a:latin typeface="Arial"/>
                <a:cs typeface="Arial"/>
              </a:rPr>
              <a:t>Lahendus 4: Lähedaste kaasamine</a:t>
            </a:r>
            <a:endParaRPr lang="et-EE" sz="32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A7C42-3944-364B-9FFC-A5A1D37BC9E6}"/>
              </a:ext>
            </a:extLst>
          </p:cNvPr>
          <p:cNvSpPr txBox="1"/>
          <p:nvPr/>
        </p:nvSpPr>
        <p:spPr>
          <a:xfrm>
            <a:off x="3099661" y="4339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B0477-21A6-6B46-BF79-81688BDC5CF7}"/>
              </a:ext>
            </a:extLst>
          </p:cNvPr>
          <p:cNvSpPr txBox="1"/>
          <p:nvPr/>
        </p:nvSpPr>
        <p:spPr>
          <a:xfrm>
            <a:off x="424117" y="1292320"/>
            <a:ext cx="6122458" cy="455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Erinevus planeerituga</a:t>
            </a:r>
            <a:endParaRPr lang="et-E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Patsientide </a:t>
            </a:r>
            <a:r>
              <a:rPr lang="et-EE" sz="2000" dirty="0" err="1">
                <a:latin typeface="Arial" panose="020B0604020202020204" pitchFamily="34" charset="0"/>
                <a:cs typeface="Arial" panose="020B0604020202020204" pitchFamily="34" charset="0"/>
              </a:rPr>
              <a:t>hõlmamisperdiood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 lahendusse on pikenenud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Rakenduse kasutamine lähedaste poolt on näidanud oodatust erinevat tendentsi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Märtsis kinkis IT-ettevõtte </a:t>
            </a:r>
            <a:r>
              <a:rPr lang="et-EE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Primend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 OÜ haiglale 10 tahvelarvutit lahenduse jaoks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Mobiilirakenduse jaoks loodud videomaterjali vastu on projektiväliselt tuntud huvi</a:t>
            </a:r>
            <a:endParaRPr lang="en-EE" sz="2000" dirty="0"/>
          </a:p>
        </p:txBody>
      </p:sp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D2812A7D-C6ED-8148-ACB6-FCE0AE994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/>
        </p:blipFill>
        <p:spPr>
          <a:xfrm>
            <a:off x="6616120" y="1322907"/>
            <a:ext cx="5572831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4" y="455980"/>
            <a:ext cx="6861312" cy="1325563"/>
          </a:xfrm>
        </p:spPr>
        <p:txBody>
          <a:bodyPr>
            <a:normAutofit/>
          </a:bodyPr>
          <a:lstStyle/>
          <a:p>
            <a:r>
              <a:rPr lang="et-EE" sz="3400" dirty="0">
                <a:solidFill>
                  <a:srgbClr val="367058"/>
                </a:solidFill>
                <a:latin typeface="Arial"/>
                <a:cs typeface="Arial"/>
              </a:rPr>
              <a:t>Lahendus 5: Teadlik ja </a:t>
            </a:r>
            <a:r>
              <a:rPr lang="et-EE" sz="3400" dirty="0" err="1">
                <a:solidFill>
                  <a:srgbClr val="367058"/>
                </a:solidFill>
                <a:latin typeface="Arial"/>
                <a:cs typeface="Arial"/>
              </a:rPr>
              <a:t>võimestatud</a:t>
            </a:r>
            <a:r>
              <a:rPr lang="et-EE" sz="3400" dirty="0">
                <a:solidFill>
                  <a:srgbClr val="367058"/>
                </a:solidFill>
                <a:latin typeface="Arial"/>
                <a:cs typeface="Arial"/>
              </a:rPr>
              <a:t> kogukond</a:t>
            </a:r>
            <a:endParaRPr lang="et-EE" sz="34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25" y="2017183"/>
            <a:ext cx="556824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V ja VI kv tegevused</a:t>
            </a:r>
          </a:p>
          <a:p>
            <a:pPr>
              <a:lnSpc>
                <a:spcPct val="100000"/>
              </a:lnSpc>
            </a:pPr>
            <a:endParaRPr lang="et-E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Insulditeemalised loengud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Insulditeemaline näitus on rännanud kaubanduskeskustes, koolides, ettevõtetes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Insuldialase teadlikkuse uurimus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(eraldi slaid)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4C2ABDF2-13FF-F44B-9B76-CC7879C83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r="7392" b="2"/>
          <a:stretch/>
        </p:blipFill>
        <p:spPr>
          <a:xfrm>
            <a:off x="5548311" y="672779"/>
            <a:ext cx="4459046" cy="4096800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BD3C5-111D-044A-97B1-100321B0F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r="11569"/>
          <a:stretch/>
        </p:blipFill>
        <p:spPr>
          <a:xfrm>
            <a:off x="8249372" y="0"/>
            <a:ext cx="4035435" cy="344903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57E18C-4DE2-664E-BA9F-33DAE3229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 b="5508"/>
          <a:stretch/>
        </p:blipFill>
        <p:spPr>
          <a:xfrm>
            <a:off x="8568107" y="2885401"/>
            <a:ext cx="4459046" cy="4096800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67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Lahendus 5: </a:t>
            </a:r>
            <a:r>
              <a:rPr lang="et-EE" sz="4000" dirty="0" err="1">
                <a:solidFill>
                  <a:srgbClr val="367058"/>
                </a:solidFill>
                <a:latin typeface="Arial"/>
                <a:cs typeface="Arial"/>
              </a:rPr>
              <a:t>eluparastinsulti.ee</a:t>
            </a:r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 (EPI)</a:t>
            </a:r>
            <a:endParaRPr lang="et-EE" sz="40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03464"/>
          </a:xfrm>
        </p:spPr>
        <p:txBody>
          <a:bodyPr>
            <a:noAutofit/>
          </a:bodyPr>
          <a:lstStyle/>
          <a:p>
            <a:pPr marL="203400" indent="0">
              <a:lnSpc>
                <a:spcPct val="100000"/>
              </a:lnSpc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tegevused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400" indent="0">
              <a:lnSpc>
                <a:spcPct val="100000"/>
              </a:lnSpc>
              <a:buNone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9150" indent="-285750"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23.02.21 EPI kasutajakoolitus</a:t>
            </a:r>
          </a:p>
          <a:p>
            <a:pPr marL="489150" indent="-285750"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22-26.02 ja 15-28.03.21 toimus </a:t>
            </a:r>
          </a:p>
          <a:p>
            <a:pPr marL="203400" indent="0">
              <a:lnSpc>
                <a:spcPct val="100000"/>
              </a:lnSpc>
              <a:buNone/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lõppkasutaja poolne testimine</a:t>
            </a:r>
          </a:p>
          <a:p>
            <a:pPr marL="489150" indent="-285750"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01.03.21 valmis EPI </a:t>
            </a:r>
            <a:r>
              <a:rPr lang="et-EE" sz="2200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 keskkond</a:t>
            </a:r>
          </a:p>
          <a:p>
            <a:pPr marL="489150" indent="-285750"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Kaasasime Ida-Viru 8 omavalitsust</a:t>
            </a:r>
          </a:p>
          <a:p>
            <a:pPr marL="489150" indent="-285750"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01.04.2021 lansseerisime EPI</a:t>
            </a:r>
          </a:p>
          <a:p>
            <a:pPr marL="489150" indent="-285750">
              <a:lnSpc>
                <a:spcPct val="10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Mai 2021 valmisid EPI trükised</a:t>
            </a:r>
          </a:p>
          <a:p>
            <a:pPr marL="489150" indent="-285750">
              <a:lnSpc>
                <a:spcPct val="100000"/>
              </a:lnSpc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519B3-F699-3A41-997C-552ACABFE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68" y="1671568"/>
            <a:ext cx="6164432" cy="4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Lahendus 5: </a:t>
            </a:r>
            <a:r>
              <a:rPr lang="et-EE" sz="4000" dirty="0" err="1">
                <a:solidFill>
                  <a:srgbClr val="367058"/>
                </a:solidFill>
                <a:latin typeface="Arial"/>
                <a:cs typeface="Arial"/>
              </a:rPr>
              <a:t>eluparastinsulti.ee</a:t>
            </a:r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 (EPI)</a:t>
            </a:r>
            <a:endParaRPr lang="et-EE" sz="40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034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poolaasta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tulemused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Keskkonna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külastusi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1100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3100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lehevaatamist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Seade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61,9%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mobiil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33,4%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arvuti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4,7%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tahvel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Asukohad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Tallinn,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Narva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Rakvere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Jõhvi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Kohtla-Järve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Tartu</a:t>
            </a:r>
          </a:p>
          <a:p>
            <a:pPr>
              <a:lnSpc>
                <a:spcPct val="100000"/>
              </a:lnSpc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Päringuid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spetsialisti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poolt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antud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vastuseid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467FE1B-5644-2A46-BCDA-166923F7B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9" y="1671568"/>
            <a:ext cx="4493952" cy="427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3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74" y="-181"/>
            <a:ext cx="10515600" cy="1095375"/>
          </a:xfrm>
        </p:spPr>
        <p:txBody>
          <a:bodyPr>
            <a:normAutofit/>
          </a:bodyPr>
          <a:lstStyle/>
          <a:p>
            <a:r>
              <a:rPr lang="et-EE" sz="3200" dirty="0">
                <a:solidFill>
                  <a:srgbClr val="367058"/>
                </a:solidFill>
                <a:latin typeface="Arial"/>
                <a:cs typeface="Arial"/>
              </a:rPr>
              <a:t>Lahendus 5: </a:t>
            </a:r>
            <a:r>
              <a:rPr lang="et-EE" sz="3200" dirty="0">
                <a:solidFill>
                  <a:srgbClr val="36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Insuldialase teadlikkuse uurimus </a:t>
            </a:r>
            <a:endParaRPr lang="et-EE" sz="32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7" y="1460500"/>
            <a:ext cx="6753339" cy="5032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Eesmärk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võrrelda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üldsuse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haiglas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viibivate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insuldipatsientide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insuldialast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teadlikkust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Uuringuhüpotees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: insuldialast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teadlikkust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mõjutavad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haridus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eelnevad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teadmised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rohkem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kui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isiklik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insuldikogemus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EPIs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täidetud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16 RUS + 15 EST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ankeeti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Haiglapatsientide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poolt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täidetud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7 RUS + 7 EST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ankeeti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5917-A4B7-054F-BCA4-17233D1B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0" y="3303547"/>
            <a:ext cx="3951665" cy="2038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99ADC-4E25-6340-824A-FD61D181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09" y="4549967"/>
            <a:ext cx="4892009" cy="214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BBBD0-BC3D-4B49-986C-FBB93CF8F322}"/>
              </a:ext>
            </a:extLst>
          </p:cNvPr>
          <p:cNvSpPr txBox="1"/>
          <p:nvPr/>
        </p:nvSpPr>
        <p:spPr>
          <a:xfrm>
            <a:off x="7766887" y="3336599"/>
            <a:ext cx="189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Vanus 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149F8-0CD0-EC42-B492-CA9AA7212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783" y="1260456"/>
            <a:ext cx="2108469" cy="1908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C0ABFE-B18A-434E-923B-CAF085A91C61}"/>
              </a:ext>
            </a:extLst>
          </p:cNvPr>
          <p:cNvSpPr txBox="1"/>
          <p:nvPr/>
        </p:nvSpPr>
        <p:spPr>
          <a:xfrm>
            <a:off x="7766888" y="1111469"/>
            <a:ext cx="189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Vanus RUS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47C5D5-8DBB-1F4A-9789-23CC1C4F0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29" y="4424616"/>
            <a:ext cx="1961006" cy="2169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6026B6-E002-0D42-93CA-726D25C018C2}"/>
              </a:ext>
            </a:extLst>
          </p:cNvPr>
          <p:cNvSpPr txBox="1"/>
          <p:nvPr/>
        </p:nvSpPr>
        <p:spPr>
          <a:xfrm>
            <a:off x="256378" y="4308662"/>
            <a:ext cx="189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Haridus 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881C0F-74FD-4041-926B-49F071FDE246}"/>
              </a:ext>
            </a:extLst>
          </p:cNvPr>
          <p:cNvSpPr txBox="1"/>
          <p:nvPr/>
        </p:nvSpPr>
        <p:spPr>
          <a:xfrm>
            <a:off x="2497180" y="4297645"/>
            <a:ext cx="189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Haridus EST</a:t>
            </a:r>
          </a:p>
        </p:txBody>
      </p:sp>
    </p:spTree>
    <p:extLst>
      <p:ext uri="{BB962C8B-B14F-4D97-AF65-F5344CB8AC3E}">
        <p14:creationId xmlns:p14="http://schemas.microsoft.com/office/powerpoint/2010/main" val="101192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Lahendus 6: Patsiendikesksed mõõdikud</a:t>
            </a:r>
            <a:endParaRPr lang="et-EE" sz="40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5" y="1406769"/>
            <a:ext cx="10515600" cy="49589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tegevused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Rollimuudatus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lahenduste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vahel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Jätkame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PREMs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intervjuude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läbiviimist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lahendus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patsientidele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30.06.21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täitus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aasta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ICHOM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tervisetulemite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andmete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registreerimisest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kogumine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sisestamine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jätkub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30.06.2022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Lahenduse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all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tegevusplaanis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kõigi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lahenduste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käigus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saadud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andmete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mõõdikute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tulemuste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statistiline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analüüs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6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49"/>
            <a:ext cx="10515600" cy="1306443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Lahendus 6: Patsiendikesksed mõõdikud</a:t>
            </a:r>
            <a:endParaRPr lang="et-EE" sz="40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5" y="1406769"/>
            <a:ext cx="10515600" cy="52077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ICHOM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tervisetulemite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kogumise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periood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01.07.20-30.06.21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periood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Sisestati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354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isheemilise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insuldiga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patsiendi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andmed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6,6%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registreeritud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insuldijuhtumeid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lõppes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surmaga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haiglas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2,4%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juhul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registreeriti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korduvinsult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Suitsetamine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haigestumist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suitsetanud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56%, suitsetas13%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90p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suitsetanud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79,8%;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suitsetas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11,3%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90p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küsimustikele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vastamine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43,11%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vastas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lähedane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sisestas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tervishoiutöötaja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50,3%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vastas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sisestas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tervishoiutöötaja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vastas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sisestas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patsient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1,2%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vastas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sisestas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lähedane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5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5600"/>
          </a:xfrm>
        </p:spPr>
        <p:txBody>
          <a:bodyPr>
            <a:noAutofit/>
          </a:bodyPr>
          <a:lstStyle/>
          <a:p>
            <a:pPr algn="ctr"/>
            <a:br>
              <a:rPr lang="et-EE" sz="4000" dirty="0">
                <a:solidFill>
                  <a:srgbClr val="36705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t-EE" sz="4000" dirty="0">
                <a:solidFill>
                  <a:srgbClr val="36705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t-EE" sz="4000" dirty="0">
                <a:solidFill>
                  <a:srgbClr val="36705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t-EE" sz="4000" dirty="0">
                <a:solidFill>
                  <a:srgbClr val="36705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t-EE" sz="4000" dirty="0">
                <a:solidFill>
                  <a:srgbClr val="36705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t-EE" sz="4000" dirty="0">
                <a:solidFill>
                  <a:srgbClr val="36705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t-EE" sz="4000" dirty="0">
                <a:solidFill>
                  <a:srgbClr val="36705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t-EE" sz="4000" dirty="0">
                <a:solidFill>
                  <a:srgbClr val="36705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Aitäh!</a:t>
            </a:r>
            <a:endParaRPr lang="et-EE" sz="40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10725"/>
            <a:ext cx="10515599" cy="36183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Evelin Kruusalu</a:t>
            </a:r>
          </a:p>
          <a:p>
            <a:pPr marL="0" indent="0" algn="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Ida-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Viru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Keskhaigla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insuldiprojekti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projektijuht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Evelin.Kruusalu@ivkh.ee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+372 5624 2708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3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9709"/>
            <a:ext cx="10461004" cy="1671564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367058"/>
                </a:solidFill>
                <a:latin typeface="Arial"/>
                <a:cs typeface="Arial"/>
              </a:rPr>
              <a:t>Teemad</a:t>
            </a:r>
            <a:endParaRPr lang="et-EE" sz="40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355075"/>
            <a:ext cx="7624738" cy="490250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t-EE" sz="3400" dirty="0">
                <a:latin typeface="Arial"/>
                <a:cs typeface="Arial"/>
              </a:rPr>
              <a:t>2021 a projekti lahenduste edenemine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t-EE" sz="3400" dirty="0">
                <a:latin typeface="Arial"/>
                <a:cs typeface="Arial"/>
              </a:rPr>
              <a:t>Lahendused</a:t>
            </a:r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t-EE" sz="3400" dirty="0">
                <a:latin typeface="Arial"/>
                <a:cs typeface="Arial"/>
              </a:rPr>
              <a:t>Raviplaan</a:t>
            </a:r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t-EE" sz="3400" dirty="0">
                <a:latin typeface="Arial"/>
                <a:cs typeface="Arial"/>
              </a:rPr>
              <a:t>Koordinaator</a:t>
            </a:r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t-EE" sz="3400" dirty="0">
                <a:latin typeface="Arial"/>
                <a:cs typeface="Arial"/>
              </a:rPr>
              <a:t>Insuldi- ja akuutravijärgsete meeskondade teenused</a:t>
            </a:r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t-EE" sz="3400" dirty="0">
                <a:latin typeface="Arial"/>
                <a:cs typeface="Arial"/>
              </a:rPr>
              <a:t>Lähedaste kaasamine</a:t>
            </a:r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t-EE" sz="3400" dirty="0">
                <a:latin typeface="Arial"/>
                <a:cs typeface="Arial"/>
              </a:rPr>
              <a:t>Teadlik ja </a:t>
            </a:r>
            <a:r>
              <a:rPr lang="et-EE" sz="3400" dirty="0" err="1">
                <a:latin typeface="Arial"/>
                <a:cs typeface="Arial"/>
              </a:rPr>
              <a:t>võimestatud</a:t>
            </a:r>
            <a:r>
              <a:rPr lang="et-EE" sz="3400" dirty="0">
                <a:latin typeface="Arial"/>
                <a:cs typeface="Arial"/>
              </a:rPr>
              <a:t> kogukond </a:t>
            </a:r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t-EE" sz="3400" dirty="0">
                <a:latin typeface="Arial"/>
                <a:cs typeface="Arial"/>
              </a:rPr>
              <a:t>Patsiendikesksed mõõdikud</a:t>
            </a:r>
            <a:endParaRPr lang="et-EE" sz="2200" dirty="0"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endParaRPr lang="et-EE" sz="1700" dirty="0">
              <a:latin typeface="Arial"/>
              <a:cs typeface="Arial"/>
            </a:endParaRPr>
          </a:p>
        </p:txBody>
      </p:sp>
      <p:pic>
        <p:nvPicPr>
          <p:cNvPr id="7" name="Picture 6" descr="A picture containing chain&#10;&#10;Description automatically generated">
            <a:extLst>
              <a:ext uri="{FF2B5EF4-FFF2-40B4-BE49-F238E27FC236}">
                <a16:creationId xmlns:a16="http://schemas.microsoft.com/office/drawing/2014/main" id="{C53CA86F-7B5C-EC4B-AB90-05CDF3A5D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r="13929" b="2"/>
          <a:stretch/>
        </p:blipFill>
        <p:spPr>
          <a:xfrm>
            <a:off x="8140594" y="1970981"/>
            <a:ext cx="3441807" cy="37087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028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8E228A-8BED-0C46-9DEB-FC11A9366A60}"/>
              </a:ext>
            </a:extLst>
          </p:cNvPr>
          <p:cNvGraphicFramePr>
            <a:graphicFrameLocks noGrp="1"/>
          </p:cNvGraphicFramePr>
          <p:nvPr/>
        </p:nvGraphicFramePr>
        <p:xfrm>
          <a:off x="1052623" y="680486"/>
          <a:ext cx="10547498" cy="5972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3226">
                  <a:extLst>
                    <a:ext uri="{9D8B030D-6E8A-4147-A177-3AD203B41FA5}">
                      <a16:colId xmlns:a16="http://schemas.microsoft.com/office/drawing/2014/main" val="2556104497"/>
                    </a:ext>
                  </a:extLst>
                </a:gridCol>
                <a:gridCol w="1400052">
                  <a:extLst>
                    <a:ext uri="{9D8B030D-6E8A-4147-A177-3AD203B41FA5}">
                      <a16:colId xmlns:a16="http://schemas.microsoft.com/office/drawing/2014/main" val="2139231633"/>
                    </a:ext>
                  </a:extLst>
                </a:gridCol>
                <a:gridCol w="1533783">
                  <a:extLst>
                    <a:ext uri="{9D8B030D-6E8A-4147-A177-3AD203B41FA5}">
                      <a16:colId xmlns:a16="http://schemas.microsoft.com/office/drawing/2014/main" val="229099384"/>
                    </a:ext>
                  </a:extLst>
                </a:gridCol>
                <a:gridCol w="1775729">
                  <a:extLst>
                    <a:ext uri="{9D8B030D-6E8A-4147-A177-3AD203B41FA5}">
                      <a16:colId xmlns:a16="http://schemas.microsoft.com/office/drawing/2014/main" val="1254924469"/>
                    </a:ext>
                  </a:extLst>
                </a:gridCol>
                <a:gridCol w="2057354">
                  <a:extLst>
                    <a:ext uri="{9D8B030D-6E8A-4147-A177-3AD203B41FA5}">
                      <a16:colId xmlns:a16="http://schemas.microsoft.com/office/drawing/2014/main" val="1996301792"/>
                    </a:ext>
                  </a:extLst>
                </a:gridCol>
                <a:gridCol w="2057354">
                  <a:extLst>
                    <a:ext uri="{9D8B030D-6E8A-4147-A177-3AD203B41FA5}">
                      <a16:colId xmlns:a16="http://schemas.microsoft.com/office/drawing/2014/main" val="2036444557"/>
                    </a:ext>
                  </a:extLst>
                </a:gridCol>
              </a:tblGrid>
              <a:tr h="1527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Valim</a:t>
                      </a:r>
                      <a:endParaRPr lang="en-E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>
                    <a:solidFill>
                      <a:srgbClr val="F7D7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Sekkumine</a:t>
                      </a:r>
                      <a:endParaRPr lang="en-E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>
                    <a:solidFill>
                      <a:srgbClr val="F7D7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ravipäev või välja kirjutamise päev</a:t>
                      </a:r>
                      <a:endParaRPr lang="en-E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>
                    <a:solidFill>
                      <a:srgbClr val="F7D7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b="1" dirty="0">
                          <a:effectLst/>
                        </a:rPr>
                        <a:t>Haiglajärgne raviteekond</a:t>
                      </a:r>
                      <a:endParaRPr lang="en-EE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0" marR="4294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435631"/>
                  </a:ext>
                </a:extLst>
              </a:tr>
              <a:tr h="834256">
                <a:tc v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päeva välja kirjutamisest</a:t>
                      </a:r>
                      <a:endParaRPr lang="en-EE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päeva hospitaliseerimisest (</a:t>
                      </a:r>
                      <a:r>
                        <a:rPr lang="et-EE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insuldiõe</a:t>
                      </a:r>
                      <a:r>
                        <a:rPr lang="et-EE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vastuvõtt)</a:t>
                      </a:r>
                      <a:endParaRPr lang="en-EE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päeva hospitaliseerimisest</a:t>
                      </a:r>
                      <a:endParaRPr lang="en-EE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937949"/>
                  </a:ext>
                </a:extLst>
              </a:tr>
              <a:tr h="1612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Sekkumisgrupp (30 </a:t>
                      </a:r>
                      <a:r>
                        <a:rPr lang="et-EE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isheemilise</a:t>
                      </a: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insuldi haiget)</a:t>
                      </a:r>
                      <a:endParaRPr lang="en-EE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Raviplaan 3.-5. haiglaravi päeval. Raviplaani tutvustamine </a:t>
                      </a:r>
                      <a:endParaRPr lang="en-EE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EEK-2, MMSE, 6MWT, </a:t>
                      </a:r>
                      <a:r>
                        <a:rPr lang="et-EE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</a:t>
                      </a: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t-EE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test. Standardne nõustamine</a:t>
                      </a:r>
                      <a:endParaRPr lang="en-EE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Koordinaatori</a:t>
                      </a:r>
                      <a:endParaRPr lang="en-EE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telefonikõne</a:t>
                      </a:r>
                      <a:endParaRPr lang="en-EE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EEK-2, MMSE, 6MWT, </a:t>
                      </a:r>
                      <a:r>
                        <a:rPr lang="et-EE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</a:t>
                      </a: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t-EE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test, vererõhu mõõtmine, glükoos kapillaarverest </a:t>
                      </a:r>
                      <a:r>
                        <a:rPr lang="et-EE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PREMs</a:t>
                      </a: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intervjuu, ravisoostumus</a:t>
                      </a:r>
                      <a:endParaRPr lang="en-EE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Erakorralise meditsiini teenuste kasutus </a:t>
                      </a:r>
                      <a:endParaRPr lang="en-EE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extLst>
                  <a:ext uri="{0D108BD9-81ED-4DB2-BD59-A6C34878D82A}">
                    <a16:rowId xmlns:a16="http://schemas.microsoft.com/office/drawing/2014/main" val="318640806"/>
                  </a:ext>
                </a:extLst>
              </a:tr>
              <a:tr h="1124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Sekkumisgrupi lähedased (30)</a:t>
                      </a:r>
                      <a:endParaRPr lang="en-EE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EE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Raviplaani tutvustamine + standardne nõustamine</a:t>
                      </a:r>
                      <a:endParaRPr lang="en-EE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EE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PREMs</a:t>
                      </a:r>
                      <a:r>
                        <a:rPr lang="et-EE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intervjuu</a:t>
                      </a:r>
                      <a:endParaRPr lang="en-EE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EE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extLst>
                  <a:ext uri="{0D108BD9-81ED-4DB2-BD59-A6C34878D82A}">
                    <a16:rowId xmlns:a16="http://schemas.microsoft.com/office/drawing/2014/main" val="3993460797"/>
                  </a:ext>
                </a:extLst>
              </a:tr>
              <a:tr h="1612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Võrdlusgrupp (30 </a:t>
                      </a:r>
                      <a:r>
                        <a:rPr lang="et-EE" sz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isheemilise</a:t>
                      </a: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insuldi haiget)</a:t>
                      </a:r>
                      <a:endParaRPr lang="en-EE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Stardardne</a:t>
                      </a: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ravi</a:t>
                      </a:r>
                      <a:endParaRPr lang="en-EE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EEK-2, MMSE, 6MWT, Box and block test. Standardne nõustamine</a:t>
                      </a:r>
                      <a:endParaRPr lang="en-EE" sz="12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EE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EEK-2, MMSE, 6MWT, </a:t>
                      </a:r>
                      <a:r>
                        <a:rPr lang="et-EE" sz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</a:t>
                      </a: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t-EE" sz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test, vererõhu mõõtmine, glükoos kapillaarverest </a:t>
                      </a:r>
                      <a:r>
                        <a:rPr lang="et-EE" sz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PREMs</a:t>
                      </a: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intervjuu; ravisoostumus</a:t>
                      </a:r>
                      <a:endParaRPr lang="en-EE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Erakorralise meditsiini teenuste kasutus</a:t>
                      </a:r>
                      <a:endParaRPr lang="en-EE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extLst>
                  <a:ext uri="{0D108BD9-81ED-4DB2-BD59-A6C34878D82A}">
                    <a16:rowId xmlns:a16="http://schemas.microsoft.com/office/drawing/2014/main" val="3722958436"/>
                  </a:ext>
                </a:extLst>
              </a:tr>
              <a:tr h="544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Võrdlusgrupi lähedased (30) isikut)</a:t>
                      </a:r>
                      <a:endParaRPr lang="en-E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E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Standardne nõustamine</a:t>
                      </a:r>
                      <a:endParaRPr lang="en-E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E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PREMs</a:t>
                      </a:r>
                      <a:r>
                        <a:rPr lang="et-E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intervjuu</a:t>
                      </a:r>
                      <a:endParaRPr lang="en-E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E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40" marR="42940" marT="0" marB="0" anchor="ctr"/>
                </a:tc>
                <a:extLst>
                  <a:ext uri="{0D108BD9-81ED-4DB2-BD59-A6C34878D82A}">
                    <a16:rowId xmlns:a16="http://schemas.microsoft.com/office/drawing/2014/main" val="38475628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1B1FF7-B777-9F4B-9B11-19E61C5F8F34}"/>
              </a:ext>
            </a:extLst>
          </p:cNvPr>
          <p:cNvSpPr txBox="1"/>
          <p:nvPr/>
        </p:nvSpPr>
        <p:spPr>
          <a:xfrm>
            <a:off x="550592" y="205421"/>
            <a:ext cx="11551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000" dirty="0">
                <a:solidFill>
                  <a:srgbClr val="36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Lahendus 1: Raviplaan, kerge-mõõduka neuroloogilise defitsiidiga insuldihaiged ja nende lähedased</a:t>
            </a:r>
          </a:p>
        </p:txBody>
      </p:sp>
    </p:spTree>
    <p:extLst>
      <p:ext uri="{BB962C8B-B14F-4D97-AF65-F5344CB8AC3E}">
        <p14:creationId xmlns:p14="http://schemas.microsoft.com/office/powerpoint/2010/main" val="190894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411"/>
            <a:ext cx="10951398" cy="792390"/>
          </a:xfrm>
        </p:spPr>
        <p:txBody>
          <a:bodyPr>
            <a:noAutofit/>
          </a:bodyPr>
          <a:lstStyle/>
          <a:p>
            <a:r>
              <a:rPr lang="en-EE" sz="3200" dirty="0">
                <a:solidFill>
                  <a:srgbClr val="36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Lahendus 1: Raviplaan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5295"/>
            <a:ext cx="11379200" cy="49142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V-VI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kvartali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edusammud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Lahendusse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kaasatud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uuringugrupi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patsiente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nende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lähedasi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on 21,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võrdlusgrupi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patsiente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lähedasi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on 24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Raviplaani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digilahendus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on kasutuses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uuringugrupi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patsientide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lähedaste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raviteekonna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osapoolte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. taastusravi,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järelravi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. õendusabi</a:t>
            </a:r>
            <a:r>
              <a:rPr lang="en-EE" sz="1800" dirty="0">
                <a:latin typeface="Arial" panose="020B0604020202020204" pitchFamily="34" charset="0"/>
                <a:cs typeface="Arial" panose="020B0604020202020204" pitchFamily="34" charset="0"/>
              </a:rPr>
              <a:t>) seas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90 p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insuldiõe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vastuvõtud – 16 uuringugrupi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pt-i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(3 koduvisiiti); 10 võrdlusgrupi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pt-i</a:t>
            </a:r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Erinevus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planeerituga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Pikenes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patsientide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hõlmamisperiood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Perearstide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vähene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huvi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patsientide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raviteekonna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jälgimise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vastu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Patsientide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nende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lähedaste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poolne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vähene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digilahenduse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kasutus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4689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411"/>
            <a:ext cx="10951398" cy="792390"/>
          </a:xfrm>
        </p:spPr>
        <p:txBody>
          <a:bodyPr>
            <a:noAutofit/>
          </a:bodyPr>
          <a:lstStyle/>
          <a:p>
            <a:r>
              <a:rPr lang="en-EE" sz="3200" dirty="0">
                <a:solidFill>
                  <a:srgbClr val="36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Lahendus 1: perearstide küsitluse tulemused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5295"/>
            <a:ext cx="11379200" cy="4914294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Veebipõhise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insuldihaige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raviplaaniteemalise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perearstide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küsitluse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tulemused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18 PA-d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andis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tagasiside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16%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vastanutest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osaleb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patsient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insuldi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projektis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 84%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perearstidest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osale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nimistu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patsient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insuldi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projektis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näeb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raviplaani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vajalikkust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Raviplaani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optimaalseks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kestuseks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hinnatakse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3-12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kuud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Teavitusi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soovitakse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saada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posti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teel</a:t>
            </a:r>
          </a:p>
          <a:p>
            <a:pPr lvl="1">
              <a:lnSpc>
                <a:spcPct val="150000"/>
              </a:lnSpc>
            </a:pPr>
            <a:endParaRPr lang="en-GB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544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411"/>
            <a:ext cx="10951398" cy="792390"/>
          </a:xfrm>
        </p:spPr>
        <p:txBody>
          <a:bodyPr>
            <a:noAutofit/>
          </a:bodyPr>
          <a:lstStyle/>
          <a:p>
            <a:r>
              <a:rPr lang="en-EE" sz="3200" dirty="0">
                <a:solidFill>
                  <a:srgbClr val="36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Lahendus 1: perearstide küsitluse tulemused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5295"/>
            <a:ext cx="11379200" cy="4914294"/>
          </a:xfrm>
        </p:spPr>
        <p:txBody>
          <a:bodyPr>
            <a:noAutofit/>
          </a:bodyPr>
          <a:lstStyle/>
          <a:p>
            <a:pPr lvl="1"/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Raviplaani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olulised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karakteristikud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vastanud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perearstide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hinnanguil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Partner-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perearstidega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Ahtme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Järve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PAK-d)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plaanis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fookusgrupi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vestlused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al 07.09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E1DAC-F54C-2D43-851C-ECC9D16A0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47" y="1892300"/>
            <a:ext cx="8623300" cy="153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20A3B3-A89C-7A4A-A132-B77455F3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28" y="3906005"/>
            <a:ext cx="7912100" cy="12827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F1E11E5-44E2-384C-B6F4-3587D8F90FFE}"/>
              </a:ext>
            </a:extLst>
          </p:cNvPr>
          <p:cNvSpPr/>
          <p:nvPr/>
        </p:nvSpPr>
        <p:spPr>
          <a:xfrm>
            <a:off x="1498292" y="4990641"/>
            <a:ext cx="440675" cy="220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1716FCC-B7BD-6C43-BE9D-A192BED2DB73}"/>
              </a:ext>
            </a:extLst>
          </p:cNvPr>
          <p:cNvSpPr/>
          <p:nvPr/>
        </p:nvSpPr>
        <p:spPr>
          <a:xfrm>
            <a:off x="1485438" y="3226101"/>
            <a:ext cx="440675" cy="220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58A86CA-C285-5542-87ED-CBC64CA00247}"/>
              </a:ext>
            </a:extLst>
          </p:cNvPr>
          <p:cNvSpPr/>
          <p:nvPr/>
        </p:nvSpPr>
        <p:spPr>
          <a:xfrm>
            <a:off x="2080888" y="2999145"/>
            <a:ext cx="1544198" cy="817686"/>
          </a:xfrm>
          <a:custGeom>
            <a:avLst/>
            <a:gdLst>
              <a:gd name="connsiteX0" fmla="*/ 1267788 w 1807614"/>
              <a:gd name="connsiteY0" fmla="*/ 698463 h 854611"/>
              <a:gd name="connsiteX1" fmla="*/ 1267788 w 1807614"/>
              <a:gd name="connsiteY1" fmla="*/ 698463 h 854611"/>
              <a:gd name="connsiteX2" fmla="*/ 1124568 w 1807614"/>
              <a:gd name="connsiteY2" fmla="*/ 731513 h 854611"/>
              <a:gd name="connsiteX3" fmla="*/ 1091518 w 1807614"/>
              <a:gd name="connsiteY3" fmla="*/ 742530 h 854611"/>
              <a:gd name="connsiteX4" fmla="*/ 1047450 w 1807614"/>
              <a:gd name="connsiteY4" fmla="*/ 764564 h 854611"/>
              <a:gd name="connsiteX5" fmla="*/ 981349 w 1807614"/>
              <a:gd name="connsiteY5" fmla="*/ 775581 h 854611"/>
              <a:gd name="connsiteX6" fmla="*/ 926265 w 1807614"/>
              <a:gd name="connsiteY6" fmla="*/ 786597 h 854611"/>
              <a:gd name="connsiteX7" fmla="*/ 860163 w 1807614"/>
              <a:gd name="connsiteY7" fmla="*/ 808631 h 854611"/>
              <a:gd name="connsiteX8" fmla="*/ 827113 w 1807614"/>
              <a:gd name="connsiteY8" fmla="*/ 819648 h 854611"/>
              <a:gd name="connsiteX9" fmla="*/ 749995 w 1807614"/>
              <a:gd name="connsiteY9" fmla="*/ 830665 h 854611"/>
              <a:gd name="connsiteX10" fmla="*/ 716944 w 1807614"/>
              <a:gd name="connsiteY10" fmla="*/ 841682 h 854611"/>
              <a:gd name="connsiteX11" fmla="*/ 309320 w 1807614"/>
              <a:gd name="connsiteY11" fmla="*/ 841682 h 854611"/>
              <a:gd name="connsiteX12" fmla="*/ 188134 w 1807614"/>
              <a:gd name="connsiteY12" fmla="*/ 808631 h 854611"/>
              <a:gd name="connsiteX13" fmla="*/ 122033 w 1807614"/>
              <a:gd name="connsiteY13" fmla="*/ 775581 h 854611"/>
              <a:gd name="connsiteX14" fmla="*/ 55932 w 1807614"/>
              <a:gd name="connsiteY14" fmla="*/ 720496 h 854611"/>
              <a:gd name="connsiteX15" fmla="*/ 33898 w 1807614"/>
              <a:gd name="connsiteY15" fmla="*/ 687446 h 854611"/>
              <a:gd name="connsiteX16" fmla="*/ 22881 w 1807614"/>
              <a:gd name="connsiteY16" fmla="*/ 654395 h 854611"/>
              <a:gd name="connsiteX17" fmla="*/ 848 w 1807614"/>
              <a:gd name="connsiteY17" fmla="*/ 621344 h 854611"/>
              <a:gd name="connsiteX18" fmla="*/ 11865 w 1807614"/>
              <a:gd name="connsiteY18" fmla="*/ 478125 h 854611"/>
              <a:gd name="connsiteX19" fmla="*/ 33898 w 1807614"/>
              <a:gd name="connsiteY19" fmla="*/ 445075 h 854611"/>
              <a:gd name="connsiteX20" fmla="*/ 44915 w 1807614"/>
              <a:gd name="connsiteY20" fmla="*/ 412024 h 854611"/>
              <a:gd name="connsiteX21" fmla="*/ 100000 w 1807614"/>
              <a:gd name="connsiteY21" fmla="*/ 345923 h 854611"/>
              <a:gd name="connsiteX22" fmla="*/ 122033 w 1807614"/>
              <a:gd name="connsiteY22" fmla="*/ 312872 h 854611"/>
              <a:gd name="connsiteX23" fmla="*/ 166101 w 1807614"/>
              <a:gd name="connsiteY23" fmla="*/ 279822 h 854611"/>
              <a:gd name="connsiteX24" fmla="*/ 276269 w 1807614"/>
              <a:gd name="connsiteY24" fmla="*/ 180670 h 854611"/>
              <a:gd name="connsiteX25" fmla="*/ 309320 w 1807614"/>
              <a:gd name="connsiteY25" fmla="*/ 169653 h 854611"/>
              <a:gd name="connsiteX26" fmla="*/ 375421 w 1807614"/>
              <a:gd name="connsiteY26" fmla="*/ 125585 h 854611"/>
              <a:gd name="connsiteX27" fmla="*/ 474573 w 1807614"/>
              <a:gd name="connsiteY27" fmla="*/ 92535 h 854611"/>
              <a:gd name="connsiteX28" fmla="*/ 595759 w 1807614"/>
              <a:gd name="connsiteY28" fmla="*/ 59484 h 854611"/>
              <a:gd name="connsiteX29" fmla="*/ 738978 w 1807614"/>
              <a:gd name="connsiteY29" fmla="*/ 37450 h 854611"/>
              <a:gd name="connsiteX30" fmla="*/ 794062 w 1807614"/>
              <a:gd name="connsiteY30" fmla="*/ 26434 h 854611"/>
              <a:gd name="connsiteX31" fmla="*/ 827113 w 1807614"/>
              <a:gd name="connsiteY31" fmla="*/ 15417 h 854611"/>
              <a:gd name="connsiteX32" fmla="*/ 926265 w 1807614"/>
              <a:gd name="connsiteY32" fmla="*/ 4400 h 854611"/>
              <a:gd name="connsiteX33" fmla="*/ 1411007 w 1807614"/>
              <a:gd name="connsiteY33" fmla="*/ 26434 h 854611"/>
              <a:gd name="connsiteX34" fmla="*/ 1444057 w 1807614"/>
              <a:gd name="connsiteY34" fmla="*/ 37450 h 854611"/>
              <a:gd name="connsiteX35" fmla="*/ 1543209 w 1807614"/>
              <a:gd name="connsiteY35" fmla="*/ 92535 h 854611"/>
              <a:gd name="connsiteX36" fmla="*/ 1620327 w 1807614"/>
              <a:gd name="connsiteY36" fmla="*/ 147619 h 854611"/>
              <a:gd name="connsiteX37" fmla="*/ 1664395 w 1807614"/>
              <a:gd name="connsiteY37" fmla="*/ 169653 h 854611"/>
              <a:gd name="connsiteX38" fmla="*/ 1686428 w 1807614"/>
              <a:gd name="connsiteY38" fmla="*/ 202703 h 854611"/>
              <a:gd name="connsiteX39" fmla="*/ 1719479 w 1807614"/>
              <a:gd name="connsiteY39" fmla="*/ 224737 h 854611"/>
              <a:gd name="connsiteX40" fmla="*/ 1763547 w 1807614"/>
              <a:gd name="connsiteY40" fmla="*/ 290838 h 854611"/>
              <a:gd name="connsiteX41" fmla="*/ 1785580 w 1807614"/>
              <a:gd name="connsiteY41" fmla="*/ 367957 h 854611"/>
              <a:gd name="connsiteX42" fmla="*/ 1807614 w 1807614"/>
              <a:gd name="connsiteY42" fmla="*/ 445075 h 854611"/>
              <a:gd name="connsiteX43" fmla="*/ 1796597 w 1807614"/>
              <a:gd name="connsiteY43" fmla="*/ 544226 h 854611"/>
              <a:gd name="connsiteX44" fmla="*/ 1774563 w 1807614"/>
              <a:gd name="connsiteY44" fmla="*/ 577277 h 854611"/>
              <a:gd name="connsiteX45" fmla="*/ 1686428 w 1807614"/>
              <a:gd name="connsiteY45" fmla="*/ 621344 h 854611"/>
              <a:gd name="connsiteX46" fmla="*/ 1620327 w 1807614"/>
              <a:gd name="connsiteY46" fmla="*/ 665412 h 854611"/>
              <a:gd name="connsiteX47" fmla="*/ 1587277 w 1807614"/>
              <a:gd name="connsiteY47" fmla="*/ 687446 h 854611"/>
              <a:gd name="connsiteX48" fmla="*/ 1521175 w 1807614"/>
              <a:gd name="connsiteY48" fmla="*/ 709479 h 854611"/>
              <a:gd name="connsiteX49" fmla="*/ 1488125 w 1807614"/>
              <a:gd name="connsiteY49" fmla="*/ 731513 h 854611"/>
              <a:gd name="connsiteX50" fmla="*/ 1411007 w 1807614"/>
              <a:gd name="connsiteY50" fmla="*/ 753547 h 854611"/>
              <a:gd name="connsiteX51" fmla="*/ 1311855 w 1807614"/>
              <a:gd name="connsiteY51" fmla="*/ 742530 h 854611"/>
              <a:gd name="connsiteX52" fmla="*/ 1278804 w 1807614"/>
              <a:gd name="connsiteY52" fmla="*/ 720496 h 854611"/>
              <a:gd name="connsiteX53" fmla="*/ 1267788 w 1807614"/>
              <a:gd name="connsiteY53" fmla="*/ 698463 h 85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07614" h="854611">
                <a:moveTo>
                  <a:pt x="1267788" y="698463"/>
                </a:moveTo>
                <a:lnTo>
                  <a:pt x="1267788" y="698463"/>
                </a:lnTo>
                <a:cubicBezTo>
                  <a:pt x="1250588" y="702285"/>
                  <a:pt x="1158221" y="721898"/>
                  <a:pt x="1124568" y="731513"/>
                </a:cubicBezTo>
                <a:cubicBezTo>
                  <a:pt x="1113402" y="734703"/>
                  <a:pt x="1102192" y="737956"/>
                  <a:pt x="1091518" y="742530"/>
                </a:cubicBezTo>
                <a:cubicBezTo>
                  <a:pt x="1076423" y="748999"/>
                  <a:pt x="1063181" y="759845"/>
                  <a:pt x="1047450" y="764564"/>
                </a:cubicBezTo>
                <a:cubicBezTo>
                  <a:pt x="1026054" y="770983"/>
                  <a:pt x="1003326" y="771585"/>
                  <a:pt x="981349" y="775581"/>
                </a:cubicBezTo>
                <a:cubicBezTo>
                  <a:pt x="962926" y="778931"/>
                  <a:pt x="944330" y="781670"/>
                  <a:pt x="926265" y="786597"/>
                </a:cubicBezTo>
                <a:cubicBezTo>
                  <a:pt x="903857" y="792708"/>
                  <a:pt x="882197" y="801286"/>
                  <a:pt x="860163" y="808631"/>
                </a:cubicBezTo>
                <a:cubicBezTo>
                  <a:pt x="849146" y="812303"/>
                  <a:pt x="838609" y="818006"/>
                  <a:pt x="827113" y="819648"/>
                </a:cubicBezTo>
                <a:lnTo>
                  <a:pt x="749995" y="830665"/>
                </a:lnTo>
                <a:cubicBezTo>
                  <a:pt x="738978" y="834337"/>
                  <a:pt x="728370" y="839605"/>
                  <a:pt x="716944" y="841682"/>
                </a:cubicBezTo>
                <a:cubicBezTo>
                  <a:pt x="573998" y="867672"/>
                  <a:pt x="475108" y="847399"/>
                  <a:pt x="309320" y="841682"/>
                </a:cubicBezTo>
                <a:cubicBezTo>
                  <a:pt x="225455" y="813726"/>
                  <a:pt x="265994" y="824203"/>
                  <a:pt x="188134" y="808631"/>
                </a:cubicBezTo>
                <a:cubicBezTo>
                  <a:pt x="93418" y="745485"/>
                  <a:pt x="213256" y="821192"/>
                  <a:pt x="122033" y="775581"/>
                </a:cubicBezTo>
                <a:cubicBezTo>
                  <a:pt x="97274" y="763202"/>
                  <a:pt x="73334" y="741378"/>
                  <a:pt x="55932" y="720496"/>
                </a:cubicBezTo>
                <a:cubicBezTo>
                  <a:pt x="47456" y="710324"/>
                  <a:pt x="41243" y="698463"/>
                  <a:pt x="33898" y="687446"/>
                </a:cubicBezTo>
                <a:cubicBezTo>
                  <a:pt x="30226" y="676429"/>
                  <a:pt x="28074" y="664782"/>
                  <a:pt x="22881" y="654395"/>
                </a:cubicBezTo>
                <a:cubicBezTo>
                  <a:pt x="16960" y="642552"/>
                  <a:pt x="1674" y="634559"/>
                  <a:pt x="848" y="621344"/>
                </a:cubicBezTo>
                <a:cubicBezTo>
                  <a:pt x="-2138" y="573557"/>
                  <a:pt x="3041" y="525186"/>
                  <a:pt x="11865" y="478125"/>
                </a:cubicBezTo>
                <a:cubicBezTo>
                  <a:pt x="14305" y="465111"/>
                  <a:pt x="27977" y="456918"/>
                  <a:pt x="33898" y="445075"/>
                </a:cubicBezTo>
                <a:cubicBezTo>
                  <a:pt x="39091" y="434688"/>
                  <a:pt x="39722" y="422411"/>
                  <a:pt x="44915" y="412024"/>
                </a:cubicBezTo>
                <a:cubicBezTo>
                  <a:pt x="65431" y="370991"/>
                  <a:pt x="69541" y="382474"/>
                  <a:pt x="100000" y="345923"/>
                </a:cubicBezTo>
                <a:cubicBezTo>
                  <a:pt x="108476" y="335751"/>
                  <a:pt x="112670" y="322235"/>
                  <a:pt x="122033" y="312872"/>
                </a:cubicBezTo>
                <a:cubicBezTo>
                  <a:pt x="135017" y="299888"/>
                  <a:pt x="152453" y="292105"/>
                  <a:pt x="166101" y="279822"/>
                </a:cubicBezTo>
                <a:cubicBezTo>
                  <a:pt x="205622" y="244253"/>
                  <a:pt x="230586" y="206774"/>
                  <a:pt x="276269" y="180670"/>
                </a:cubicBezTo>
                <a:cubicBezTo>
                  <a:pt x="286352" y="174908"/>
                  <a:pt x="299168" y="175293"/>
                  <a:pt x="309320" y="169653"/>
                </a:cubicBezTo>
                <a:cubicBezTo>
                  <a:pt x="332469" y="156792"/>
                  <a:pt x="350299" y="133959"/>
                  <a:pt x="375421" y="125585"/>
                </a:cubicBezTo>
                <a:lnTo>
                  <a:pt x="474573" y="92535"/>
                </a:lnTo>
                <a:cubicBezTo>
                  <a:pt x="514910" y="79089"/>
                  <a:pt x="552272" y="65697"/>
                  <a:pt x="595759" y="59484"/>
                </a:cubicBezTo>
                <a:cubicBezTo>
                  <a:pt x="653542" y="51229"/>
                  <a:pt x="682918" y="47642"/>
                  <a:pt x="738978" y="37450"/>
                </a:cubicBezTo>
                <a:cubicBezTo>
                  <a:pt x="757401" y="34100"/>
                  <a:pt x="775896" y="30975"/>
                  <a:pt x="794062" y="26434"/>
                </a:cubicBezTo>
                <a:cubicBezTo>
                  <a:pt x="805328" y="23618"/>
                  <a:pt x="815658" y="17326"/>
                  <a:pt x="827113" y="15417"/>
                </a:cubicBezTo>
                <a:cubicBezTo>
                  <a:pt x="859915" y="9950"/>
                  <a:pt x="893214" y="8072"/>
                  <a:pt x="926265" y="4400"/>
                </a:cubicBezTo>
                <a:cubicBezTo>
                  <a:pt x="1134048" y="9595"/>
                  <a:pt x="1249947" y="-19582"/>
                  <a:pt x="1411007" y="26434"/>
                </a:cubicBezTo>
                <a:cubicBezTo>
                  <a:pt x="1422173" y="29624"/>
                  <a:pt x="1433040" y="33778"/>
                  <a:pt x="1444057" y="37450"/>
                </a:cubicBezTo>
                <a:cubicBezTo>
                  <a:pt x="1519821" y="87960"/>
                  <a:pt x="1485036" y="73144"/>
                  <a:pt x="1543209" y="92535"/>
                </a:cubicBezTo>
                <a:cubicBezTo>
                  <a:pt x="1562115" y="106714"/>
                  <a:pt x="1597782" y="134736"/>
                  <a:pt x="1620327" y="147619"/>
                </a:cubicBezTo>
                <a:cubicBezTo>
                  <a:pt x="1634586" y="155767"/>
                  <a:pt x="1649706" y="162308"/>
                  <a:pt x="1664395" y="169653"/>
                </a:cubicBezTo>
                <a:cubicBezTo>
                  <a:pt x="1671739" y="180670"/>
                  <a:pt x="1677066" y="193341"/>
                  <a:pt x="1686428" y="202703"/>
                </a:cubicBezTo>
                <a:cubicBezTo>
                  <a:pt x="1695791" y="212066"/>
                  <a:pt x="1710760" y="214772"/>
                  <a:pt x="1719479" y="224737"/>
                </a:cubicBezTo>
                <a:cubicBezTo>
                  <a:pt x="1736917" y="244666"/>
                  <a:pt x="1763547" y="290838"/>
                  <a:pt x="1763547" y="290838"/>
                </a:cubicBezTo>
                <a:cubicBezTo>
                  <a:pt x="1797968" y="428534"/>
                  <a:pt x="1753984" y="257373"/>
                  <a:pt x="1785580" y="367957"/>
                </a:cubicBezTo>
                <a:cubicBezTo>
                  <a:pt x="1813247" y="464791"/>
                  <a:pt x="1781199" y="365830"/>
                  <a:pt x="1807614" y="445075"/>
                </a:cubicBezTo>
                <a:cubicBezTo>
                  <a:pt x="1803942" y="478125"/>
                  <a:pt x="1804662" y="511965"/>
                  <a:pt x="1796597" y="544226"/>
                </a:cubicBezTo>
                <a:cubicBezTo>
                  <a:pt x="1793386" y="557071"/>
                  <a:pt x="1785410" y="569684"/>
                  <a:pt x="1774563" y="577277"/>
                </a:cubicBezTo>
                <a:cubicBezTo>
                  <a:pt x="1747655" y="596113"/>
                  <a:pt x="1713757" y="603124"/>
                  <a:pt x="1686428" y="621344"/>
                </a:cubicBezTo>
                <a:lnTo>
                  <a:pt x="1620327" y="665412"/>
                </a:lnTo>
                <a:cubicBezTo>
                  <a:pt x="1609310" y="672757"/>
                  <a:pt x="1599838" y="683259"/>
                  <a:pt x="1587277" y="687446"/>
                </a:cubicBezTo>
                <a:lnTo>
                  <a:pt x="1521175" y="709479"/>
                </a:lnTo>
                <a:cubicBezTo>
                  <a:pt x="1510158" y="716824"/>
                  <a:pt x="1499968" y="725592"/>
                  <a:pt x="1488125" y="731513"/>
                </a:cubicBezTo>
                <a:cubicBezTo>
                  <a:pt x="1472321" y="739415"/>
                  <a:pt x="1425125" y="750017"/>
                  <a:pt x="1411007" y="753547"/>
                </a:cubicBezTo>
                <a:cubicBezTo>
                  <a:pt x="1377956" y="749875"/>
                  <a:pt x="1344116" y="750595"/>
                  <a:pt x="1311855" y="742530"/>
                </a:cubicBezTo>
                <a:cubicBezTo>
                  <a:pt x="1299010" y="739319"/>
                  <a:pt x="1290647" y="726418"/>
                  <a:pt x="1278804" y="720496"/>
                </a:cubicBezTo>
                <a:cubicBezTo>
                  <a:pt x="1254448" y="708318"/>
                  <a:pt x="1269624" y="702135"/>
                  <a:pt x="1267788" y="69846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E23A9A-4668-9D4F-996B-59E8566E25D2}"/>
              </a:ext>
            </a:extLst>
          </p:cNvPr>
          <p:cNvSpPr/>
          <p:nvPr/>
        </p:nvSpPr>
        <p:spPr>
          <a:xfrm>
            <a:off x="1959704" y="4835539"/>
            <a:ext cx="1355074" cy="698087"/>
          </a:xfrm>
          <a:custGeom>
            <a:avLst/>
            <a:gdLst>
              <a:gd name="connsiteX0" fmla="*/ 1267788 w 1807614"/>
              <a:gd name="connsiteY0" fmla="*/ 698463 h 854611"/>
              <a:gd name="connsiteX1" fmla="*/ 1267788 w 1807614"/>
              <a:gd name="connsiteY1" fmla="*/ 698463 h 854611"/>
              <a:gd name="connsiteX2" fmla="*/ 1124568 w 1807614"/>
              <a:gd name="connsiteY2" fmla="*/ 731513 h 854611"/>
              <a:gd name="connsiteX3" fmla="*/ 1091518 w 1807614"/>
              <a:gd name="connsiteY3" fmla="*/ 742530 h 854611"/>
              <a:gd name="connsiteX4" fmla="*/ 1047450 w 1807614"/>
              <a:gd name="connsiteY4" fmla="*/ 764564 h 854611"/>
              <a:gd name="connsiteX5" fmla="*/ 981349 w 1807614"/>
              <a:gd name="connsiteY5" fmla="*/ 775581 h 854611"/>
              <a:gd name="connsiteX6" fmla="*/ 926265 w 1807614"/>
              <a:gd name="connsiteY6" fmla="*/ 786597 h 854611"/>
              <a:gd name="connsiteX7" fmla="*/ 860163 w 1807614"/>
              <a:gd name="connsiteY7" fmla="*/ 808631 h 854611"/>
              <a:gd name="connsiteX8" fmla="*/ 827113 w 1807614"/>
              <a:gd name="connsiteY8" fmla="*/ 819648 h 854611"/>
              <a:gd name="connsiteX9" fmla="*/ 749995 w 1807614"/>
              <a:gd name="connsiteY9" fmla="*/ 830665 h 854611"/>
              <a:gd name="connsiteX10" fmla="*/ 716944 w 1807614"/>
              <a:gd name="connsiteY10" fmla="*/ 841682 h 854611"/>
              <a:gd name="connsiteX11" fmla="*/ 309320 w 1807614"/>
              <a:gd name="connsiteY11" fmla="*/ 841682 h 854611"/>
              <a:gd name="connsiteX12" fmla="*/ 188134 w 1807614"/>
              <a:gd name="connsiteY12" fmla="*/ 808631 h 854611"/>
              <a:gd name="connsiteX13" fmla="*/ 122033 w 1807614"/>
              <a:gd name="connsiteY13" fmla="*/ 775581 h 854611"/>
              <a:gd name="connsiteX14" fmla="*/ 55932 w 1807614"/>
              <a:gd name="connsiteY14" fmla="*/ 720496 h 854611"/>
              <a:gd name="connsiteX15" fmla="*/ 33898 w 1807614"/>
              <a:gd name="connsiteY15" fmla="*/ 687446 h 854611"/>
              <a:gd name="connsiteX16" fmla="*/ 22881 w 1807614"/>
              <a:gd name="connsiteY16" fmla="*/ 654395 h 854611"/>
              <a:gd name="connsiteX17" fmla="*/ 848 w 1807614"/>
              <a:gd name="connsiteY17" fmla="*/ 621344 h 854611"/>
              <a:gd name="connsiteX18" fmla="*/ 11865 w 1807614"/>
              <a:gd name="connsiteY18" fmla="*/ 478125 h 854611"/>
              <a:gd name="connsiteX19" fmla="*/ 33898 w 1807614"/>
              <a:gd name="connsiteY19" fmla="*/ 445075 h 854611"/>
              <a:gd name="connsiteX20" fmla="*/ 44915 w 1807614"/>
              <a:gd name="connsiteY20" fmla="*/ 412024 h 854611"/>
              <a:gd name="connsiteX21" fmla="*/ 100000 w 1807614"/>
              <a:gd name="connsiteY21" fmla="*/ 345923 h 854611"/>
              <a:gd name="connsiteX22" fmla="*/ 122033 w 1807614"/>
              <a:gd name="connsiteY22" fmla="*/ 312872 h 854611"/>
              <a:gd name="connsiteX23" fmla="*/ 166101 w 1807614"/>
              <a:gd name="connsiteY23" fmla="*/ 279822 h 854611"/>
              <a:gd name="connsiteX24" fmla="*/ 276269 w 1807614"/>
              <a:gd name="connsiteY24" fmla="*/ 180670 h 854611"/>
              <a:gd name="connsiteX25" fmla="*/ 309320 w 1807614"/>
              <a:gd name="connsiteY25" fmla="*/ 169653 h 854611"/>
              <a:gd name="connsiteX26" fmla="*/ 375421 w 1807614"/>
              <a:gd name="connsiteY26" fmla="*/ 125585 h 854611"/>
              <a:gd name="connsiteX27" fmla="*/ 474573 w 1807614"/>
              <a:gd name="connsiteY27" fmla="*/ 92535 h 854611"/>
              <a:gd name="connsiteX28" fmla="*/ 595759 w 1807614"/>
              <a:gd name="connsiteY28" fmla="*/ 59484 h 854611"/>
              <a:gd name="connsiteX29" fmla="*/ 738978 w 1807614"/>
              <a:gd name="connsiteY29" fmla="*/ 37450 h 854611"/>
              <a:gd name="connsiteX30" fmla="*/ 794062 w 1807614"/>
              <a:gd name="connsiteY30" fmla="*/ 26434 h 854611"/>
              <a:gd name="connsiteX31" fmla="*/ 827113 w 1807614"/>
              <a:gd name="connsiteY31" fmla="*/ 15417 h 854611"/>
              <a:gd name="connsiteX32" fmla="*/ 926265 w 1807614"/>
              <a:gd name="connsiteY32" fmla="*/ 4400 h 854611"/>
              <a:gd name="connsiteX33" fmla="*/ 1411007 w 1807614"/>
              <a:gd name="connsiteY33" fmla="*/ 26434 h 854611"/>
              <a:gd name="connsiteX34" fmla="*/ 1444057 w 1807614"/>
              <a:gd name="connsiteY34" fmla="*/ 37450 h 854611"/>
              <a:gd name="connsiteX35" fmla="*/ 1543209 w 1807614"/>
              <a:gd name="connsiteY35" fmla="*/ 92535 h 854611"/>
              <a:gd name="connsiteX36" fmla="*/ 1620327 w 1807614"/>
              <a:gd name="connsiteY36" fmla="*/ 147619 h 854611"/>
              <a:gd name="connsiteX37" fmla="*/ 1664395 w 1807614"/>
              <a:gd name="connsiteY37" fmla="*/ 169653 h 854611"/>
              <a:gd name="connsiteX38" fmla="*/ 1686428 w 1807614"/>
              <a:gd name="connsiteY38" fmla="*/ 202703 h 854611"/>
              <a:gd name="connsiteX39" fmla="*/ 1719479 w 1807614"/>
              <a:gd name="connsiteY39" fmla="*/ 224737 h 854611"/>
              <a:gd name="connsiteX40" fmla="*/ 1763547 w 1807614"/>
              <a:gd name="connsiteY40" fmla="*/ 290838 h 854611"/>
              <a:gd name="connsiteX41" fmla="*/ 1785580 w 1807614"/>
              <a:gd name="connsiteY41" fmla="*/ 367957 h 854611"/>
              <a:gd name="connsiteX42" fmla="*/ 1807614 w 1807614"/>
              <a:gd name="connsiteY42" fmla="*/ 445075 h 854611"/>
              <a:gd name="connsiteX43" fmla="*/ 1796597 w 1807614"/>
              <a:gd name="connsiteY43" fmla="*/ 544226 h 854611"/>
              <a:gd name="connsiteX44" fmla="*/ 1774563 w 1807614"/>
              <a:gd name="connsiteY44" fmla="*/ 577277 h 854611"/>
              <a:gd name="connsiteX45" fmla="*/ 1686428 w 1807614"/>
              <a:gd name="connsiteY45" fmla="*/ 621344 h 854611"/>
              <a:gd name="connsiteX46" fmla="*/ 1620327 w 1807614"/>
              <a:gd name="connsiteY46" fmla="*/ 665412 h 854611"/>
              <a:gd name="connsiteX47" fmla="*/ 1587277 w 1807614"/>
              <a:gd name="connsiteY47" fmla="*/ 687446 h 854611"/>
              <a:gd name="connsiteX48" fmla="*/ 1521175 w 1807614"/>
              <a:gd name="connsiteY48" fmla="*/ 709479 h 854611"/>
              <a:gd name="connsiteX49" fmla="*/ 1488125 w 1807614"/>
              <a:gd name="connsiteY49" fmla="*/ 731513 h 854611"/>
              <a:gd name="connsiteX50" fmla="*/ 1411007 w 1807614"/>
              <a:gd name="connsiteY50" fmla="*/ 753547 h 854611"/>
              <a:gd name="connsiteX51" fmla="*/ 1311855 w 1807614"/>
              <a:gd name="connsiteY51" fmla="*/ 742530 h 854611"/>
              <a:gd name="connsiteX52" fmla="*/ 1278804 w 1807614"/>
              <a:gd name="connsiteY52" fmla="*/ 720496 h 854611"/>
              <a:gd name="connsiteX53" fmla="*/ 1267788 w 1807614"/>
              <a:gd name="connsiteY53" fmla="*/ 698463 h 85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07614" h="854611">
                <a:moveTo>
                  <a:pt x="1267788" y="698463"/>
                </a:moveTo>
                <a:lnTo>
                  <a:pt x="1267788" y="698463"/>
                </a:lnTo>
                <a:cubicBezTo>
                  <a:pt x="1250588" y="702285"/>
                  <a:pt x="1158221" y="721898"/>
                  <a:pt x="1124568" y="731513"/>
                </a:cubicBezTo>
                <a:cubicBezTo>
                  <a:pt x="1113402" y="734703"/>
                  <a:pt x="1102192" y="737956"/>
                  <a:pt x="1091518" y="742530"/>
                </a:cubicBezTo>
                <a:cubicBezTo>
                  <a:pt x="1076423" y="748999"/>
                  <a:pt x="1063181" y="759845"/>
                  <a:pt x="1047450" y="764564"/>
                </a:cubicBezTo>
                <a:cubicBezTo>
                  <a:pt x="1026054" y="770983"/>
                  <a:pt x="1003326" y="771585"/>
                  <a:pt x="981349" y="775581"/>
                </a:cubicBezTo>
                <a:cubicBezTo>
                  <a:pt x="962926" y="778931"/>
                  <a:pt x="944330" y="781670"/>
                  <a:pt x="926265" y="786597"/>
                </a:cubicBezTo>
                <a:cubicBezTo>
                  <a:pt x="903857" y="792708"/>
                  <a:pt x="882197" y="801286"/>
                  <a:pt x="860163" y="808631"/>
                </a:cubicBezTo>
                <a:cubicBezTo>
                  <a:pt x="849146" y="812303"/>
                  <a:pt x="838609" y="818006"/>
                  <a:pt x="827113" y="819648"/>
                </a:cubicBezTo>
                <a:lnTo>
                  <a:pt x="749995" y="830665"/>
                </a:lnTo>
                <a:cubicBezTo>
                  <a:pt x="738978" y="834337"/>
                  <a:pt x="728370" y="839605"/>
                  <a:pt x="716944" y="841682"/>
                </a:cubicBezTo>
                <a:cubicBezTo>
                  <a:pt x="573998" y="867672"/>
                  <a:pt x="475108" y="847399"/>
                  <a:pt x="309320" y="841682"/>
                </a:cubicBezTo>
                <a:cubicBezTo>
                  <a:pt x="225455" y="813726"/>
                  <a:pt x="265994" y="824203"/>
                  <a:pt x="188134" y="808631"/>
                </a:cubicBezTo>
                <a:cubicBezTo>
                  <a:pt x="93418" y="745485"/>
                  <a:pt x="213256" y="821192"/>
                  <a:pt x="122033" y="775581"/>
                </a:cubicBezTo>
                <a:cubicBezTo>
                  <a:pt x="97274" y="763202"/>
                  <a:pt x="73334" y="741378"/>
                  <a:pt x="55932" y="720496"/>
                </a:cubicBezTo>
                <a:cubicBezTo>
                  <a:pt x="47456" y="710324"/>
                  <a:pt x="41243" y="698463"/>
                  <a:pt x="33898" y="687446"/>
                </a:cubicBezTo>
                <a:cubicBezTo>
                  <a:pt x="30226" y="676429"/>
                  <a:pt x="28074" y="664782"/>
                  <a:pt x="22881" y="654395"/>
                </a:cubicBezTo>
                <a:cubicBezTo>
                  <a:pt x="16960" y="642552"/>
                  <a:pt x="1674" y="634559"/>
                  <a:pt x="848" y="621344"/>
                </a:cubicBezTo>
                <a:cubicBezTo>
                  <a:pt x="-2138" y="573557"/>
                  <a:pt x="3041" y="525186"/>
                  <a:pt x="11865" y="478125"/>
                </a:cubicBezTo>
                <a:cubicBezTo>
                  <a:pt x="14305" y="465111"/>
                  <a:pt x="27977" y="456918"/>
                  <a:pt x="33898" y="445075"/>
                </a:cubicBezTo>
                <a:cubicBezTo>
                  <a:pt x="39091" y="434688"/>
                  <a:pt x="39722" y="422411"/>
                  <a:pt x="44915" y="412024"/>
                </a:cubicBezTo>
                <a:cubicBezTo>
                  <a:pt x="65431" y="370991"/>
                  <a:pt x="69541" y="382474"/>
                  <a:pt x="100000" y="345923"/>
                </a:cubicBezTo>
                <a:cubicBezTo>
                  <a:pt x="108476" y="335751"/>
                  <a:pt x="112670" y="322235"/>
                  <a:pt x="122033" y="312872"/>
                </a:cubicBezTo>
                <a:cubicBezTo>
                  <a:pt x="135017" y="299888"/>
                  <a:pt x="152453" y="292105"/>
                  <a:pt x="166101" y="279822"/>
                </a:cubicBezTo>
                <a:cubicBezTo>
                  <a:pt x="205622" y="244253"/>
                  <a:pt x="230586" y="206774"/>
                  <a:pt x="276269" y="180670"/>
                </a:cubicBezTo>
                <a:cubicBezTo>
                  <a:pt x="286352" y="174908"/>
                  <a:pt x="299168" y="175293"/>
                  <a:pt x="309320" y="169653"/>
                </a:cubicBezTo>
                <a:cubicBezTo>
                  <a:pt x="332469" y="156792"/>
                  <a:pt x="350299" y="133959"/>
                  <a:pt x="375421" y="125585"/>
                </a:cubicBezTo>
                <a:lnTo>
                  <a:pt x="474573" y="92535"/>
                </a:lnTo>
                <a:cubicBezTo>
                  <a:pt x="514910" y="79089"/>
                  <a:pt x="552272" y="65697"/>
                  <a:pt x="595759" y="59484"/>
                </a:cubicBezTo>
                <a:cubicBezTo>
                  <a:pt x="653542" y="51229"/>
                  <a:pt x="682918" y="47642"/>
                  <a:pt x="738978" y="37450"/>
                </a:cubicBezTo>
                <a:cubicBezTo>
                  <a:pt x="757401" y="34100"/>
                  <a:pt x="775896" y="30975"/>
                  <a:pt x="794062" y="26434"/>
                </a:cubicBezTo>
                <a:cubicBezTo>
                  <a:pt x="805328" y="23618"/>
                  <a:pt x="815658" y="17326"/>
                  <a:pt x="827113" y="15417"/>
                </a:cubicBezTo>
                <a:cubicBezTo>
                  <a:pt x="859915" y="9950"/>
                  <a:pt x="893214" y="8072"/>
                  <a:pt x="926265" y="4400"/>
                </a:cubicBezTo>
                <a:cubicBezTo>
                  <a:pt x="1134048" y="9595"/>
                  <a:pt x="1249947" y="-19582"/>
                  <a:pt x="1411007" y="26434"/>
                </a:cubicBezTo>
                <a:cubicBezTo>
                  <a:pt x="1422173" y="29624"/>
                  <a:pt x="1433040" y="33778"/>
                  <a:pt x="1444057" y="37450"/>
                </a:cubicBezTo>
                <a:cubicBezTo>
                  <a:pt x="1519821" y="87960"/>
                  <a:pt x="1485036" y="73144"/>
                  <a:pt x="1543209" y="92535"/>
                </a:cubicBezTo>
                <a:cubicBezTo>
                  <a:pt x="1562115" y="106714"/>
                  <a:pt x="1597782" y="134736"/>
                  <a:pt x="1620327" y="147619"/>
                </a:cubicBezTo>
                <a:cubicBezTo>
                  <a:pt x="1634586" y="155767"/>
                  <a:pt x="1649706" y="162308"/>
                  <a:pt x="1664395" y="169653"/>
                </a:cubicBezTo>
                <a:cubicBezTo>
                  <a:pt x="1671739" y="180670"/>
                  <a:pt x="1677066" y="193341"/>
                  <a:pt x="1686428" y="202703"/>
                </a:cubicBezTo>
                <a:cubicBezTo>
                  <a:pt x="1695791" y="212066"/>
                  <a:pt x="1710760" y="214772"/>
                  <a:pt x="1719479" y="224737"/>
                </a:cubicBezTo>
                <a:cubicBezTo>
                  <a:pt x="1736917" y="244666"/>
                  <a:pt x="1763547" y="290838"/>
                  <a:pt x="1763547" y="290838"/>
                </a:cubicBezTo>
                <a:cubicBezTo>
                  <a:pt x="1797968" y="428534"/>
                  <a:pt x="1753984" y="257373"/>
                  <a:pt x="1785580" y="367957"/>
                </a:cubicBezTo>
                <a:cubicBezTo>
                  <a:pt x="1813247" y="464791"/>
                  <a:pt x="1781199" y="365830"/>
                  <a:pt x="1807614" y="445075"/>
                </a:cubicBezTo>
                <a:cubicBezTo>
                  <a:pt x="1803942" y="478125"/>
                  <a:pt x="1804662" y="511965"/>
                  <a:pt x="1796597" y="544226"/>
                </a:cubicBezTo>
                <a:cubicBezTo>
                  <a:pt x="1793386" y="557071"/>
                  <a:pt x="1785410" y="569684"/>
                  <a:pt x="1774563" y="577277"/>
                </a:cubicBezTo>
                <a:cubicBezTo>
                  <a:pt x="1747655" y="596113"/>
                  <a:pt x="1713757" y="603124"/>
                  <a:pt x="1686428" y="621344"/>
                </a:cubicBezTo>
                <a:lnTo>
                  <a:pt x="1620327" y="665412"/>
                </a:lnTo>
                <a:cubicBezTo>
                  <a:pt x="1609310" y="672757"/>
                  <a:pt x="1599838" y="683259"/>
                  <a:pt x="1587277" y="687446"/>
                </a:cubicBezTo>
                <a:lnTo>
                  <a:pt x="1521175" y="709479"/>
                </a:lnTo>
                <a:cubicBezTo>
                  <a:pt x="1510158" y="716824"/>
                  <a:pt x="1499968" y="725592"/>
                  <a:pt x="1488125" y="731513"/>
                </a:cubicBezTo>
                <a:cubicBezTo>
                  <a:pt x="1472321" y="739415"/>
                  <a:pt x="1425125" y="750017"/>
                  <a:pt x="1411007" y="753547"/>
                </a:cubicBezTo>
                <a:cubicBezTo>
                  <a:pt x="1377956" y="749875"/>
                  <a:pt x="1344116" y="750595"/>
                  <a:pt x="1311855" y="742530"/>
                </a:cubicBezTo>
                <a:cubicBezTo>
                  <a:pt x="1299010" y="739319"/>
                  <a:pt x="1290647" y="726418"/>
                  <a:pt x="1278804" y="720496"/>
                </a:cubicBezTo>
                <a:cubicBezTo>
                  <a:pt x="1254448" y="708318"/>
                  <a:pt x="1269624" y="702135"/>
                  <a:pt x="1267788" y="69846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3830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7" y="387867"/>
            <a:ext cx="11741084" cy="914638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367058"/>
                </a:solidFill>
                <a:latin typeface="Arial"/>
                <a:ea typeface="ＭＳ Ｐゴシック" charset="0"/>
                <a:cs typeface="Arial"/>
              </a:rPr>
              <a:t>Lahendus 2 ja 3: Raviteekonna koordinaator, </a:t>
            </a:r>
            <a:br>
              <a:rPr lang="et-EE" sz="3200" dirty="0">
                <a:solidFill>
                  <a:srgbClr val="367058"/>
                </a:solidFill>
                <a:latin typeface="Arial"/>
                <a:ea typeface="ＭＳ Ｐゴシック" charset="0"/>
                <a:cs typeface="Arial"/>
              </a:rPr>
            </a:br>
            <a:r>
              <a:rPr lang="et-EE" sz="3200" dirty="0">
                <a:solidFill>
                  <a:srgbClr val="367058"/>
                </a:solidFill>
                <a:latin typeface="Arial"/>
                <a:ea typeface="ＭＳ Ｐゴシック" charset="0"/>
                <a:cs typeface="Arial"/>
              </a:rPr>
              <a:t>insuldi- ja akuutravijärgne meeskond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7" y="1565802"/>
            <a:ext cx="11436118" cy="47027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Meeskond toimib edukalt, koosseis on endine</a:t>
            </a:r>
          </a:p>
          <a:p>
            <a:pPr>
              <a:lnSpc>
                <a:spcPct val="15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Koolitus jätkub</a:t>
            </a:r>
          </a:p>
          <a:p>
            <a:pPr lvl="1">
              <a:lnSpc>
                <a:spcPct val="150000"/>
              </a:lnSpc>
            </a:pP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7./10.09 plaanis insuldialase õendustegevuse loengud haiglaõdedele</a:t>
            </a:r>
          </a:p>
          <a:p>
            <a:pPr lvl="1">
              <a:lnSpc>
                <a:spcPct val="150000"/>
              </a:lnSpc>
            </a:pP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17.09.2021 toimub IVKH projektimeeskonna meeskonnapäev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ja</a:t>
            </a:r>
            <a:r>
              <a:rPr lang="et-EE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supervisioon</a:t>
            </a:r>
            <a:endParaRPr lang="et-EE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Väikesed rollimuudatused lahenduste vahel</a:t>
            </a:r>
          </a:p>
          <a:p>
            <a:pPr lvl="1">
              <a:lnSpc>
                <a:spcPct val="150000"/>
              </a:lnSpc>
            </a:pP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Koordinaator on suhteliselt hõivatud raviplaani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lahenduste raviteekondade lõpp-raportite koostamisega</a:t>
            </a:r>
          </a:p>
          <a:p>
            <a:pPr marL="0" indent="0">
              <a:lnSpc>
                <a:spcPct val="150000"/>
              </a:lnSpc>
              <a:buNone/>
            </a:pPr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6E87CB-8B52-B642-90C4-7738BFDC7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4" y="2761210"/>
            <a:ext cx="3984891" cy="37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1B1FF7-B777-9F4B-9B11-19E61C5F8F34}"/>
              </a:ext>
            </a:extLst>
          </p:cNvPr>
          <p:cNvSpPr txBox="1"/>
          <p:nvPr/>
        </p:nvSpPr>
        <p:spPr>
          <a:xfrm>
            <a:off x="595421" y="178987"/>
            <a:ext cx="1004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000" dirty="0">
                <a:solidFill>
                  <a:srgbClr val="36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Lahendus 4: Lähedaste kaasamine, raske neuroloogilise defitsiidiga haigete lähedased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B3BCAE-3DC4-6E4D-8B06-B525F9CE2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23545"/>
              </p:ext>
            </p:extLst>
          </p:nvPr>
        </p:nvGraphicFramePr>
        <p:xfrm>
          <a:off x="595421" y="818704"/>
          <a:ext cx="10994065" cy="56756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6660">
                  <a:extLst>
                    <a:ext uri="{9D8B030D-6E8A-4147-A177-3AD203B41FA5}">
                      <a16:colId xmlns:a16="http://schemas.microsoft.com/office/drawing/2014/main" val="1508751041"/>
                    </a:ext>
                  </a:extLst>
                </a:gridCol>
                <a:gridCol w="1413334">
                  <a:extLst>
                    <a:ext uri="{9D8B030D-6E8A-4147-A177-3AD203B41FA5}">
                      <a16:colId xmlns:a16="http://schemas.microsoft.com/office/drawing/2014/main" val="2421831725"/>
                    </a:ext>
                  </a:extLst>
                </a:gridCol>
                <a:gridCol w="1414442">
                  <a:extLst>
                    <a:ext uri="{9D8B030D-6E8A-4147-A177-3AD203B41FA5}">
                      <a16:colId xmlns:a16="http://schemas.microsoft.com/office/drawing/2014/main" val="2018236581"/>
                    </a:ext>
                  </a:extLst>
                </a:gridCol>
                <a:gridCol w="1878901">
                  <a:extLst>
                    <a:ext uri="{9D8B030D-6E8A-4147-A177-3AD203B41FA5}">
                      <a16:colId xmlns:a16="http://schemas.microsoft.com/office/drawing/2014/main" val="1151915299"/>
                    </a:ext>
                  </a:extLst>
                </a:gridCol>
                <a:gridCol w="2200364">
                  <a:extLst>
                    <a:ext uri="{9D8B030D-6E8A-4147-A177-3AD203B41FA5}">
                      <a16:colId xmlns:a16="http://schemas.microsoft.com/office/drawing/2014/main" val="3336609980"/>
                    </a:ext>
                  </a:extLst>
                </a:gridCol>
                <a:gridCol w="2200364">
                  <a:extLst>
                    <a:ext uri="{9D8B030D-6E8A-4147-A177-3AD203B41FA5}">
                      <a16:colId xmlns:a16="http://schemas.microsoft.com/office/drawing/2014/main" val="3543011563"/>
                    </a:ext>
                  </a:extLst>
                </a:gridCol>
              </a:tblGrid>
              <a:tr h="1484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Valim</a:t>
                      </a:r>
                      <a:endParaRPr lang="en-EE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>
                    <a:solidFill>
                      <a:srgbClr val="F7D7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Sekkumine</a:t>
                      </a:r>
                      <a:endParaRPr lang="en-EE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>
                    <a:solidFill>
                      <a:srgbClr val="F7D7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Haigla </a:t>
                      </a:r>
                      <a:endParaRPr lang="en-EE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>
                    <a:solidFill>
                      <a:srgbClr val="F7D7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050" b="1" dirty="0">
                          <a:effectLst/>
                        </a:rPr>
                        <a:t>Haiglajärgne raviteekond</a:t>
                      </a:r>
                      <a:endParaRPr lang="en-EE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1" marR="4277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093267"/>
                  </a:ext>
                </a:extLst>
              </a:tr>
              <a:tr h="317005">
                <a:tc v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päeva välja kirjutamisest</a:t>
                      </a:r>
                      <a:endParaRPr lang="en-EE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päeva hospitaliseerimisest </a:t>
                      </a:r>
                      <a:endParaRPr lang="en-EE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päeva hospitaliseerimisest</a:t>
                      </a:r>
                      <a:endParaRPr lang="en-EE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96249"/>
                  </a:ext>
                </a:extLst>
              </a:tr>
              <a:tr h="2340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Sekkumisgrupp (20 </a:t>
                      </a:r>
                      <a:r>
                        <a:rPr lang="et-EE" sz="120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isheemilise</a:t>
                      </a: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insuldi haige lähedast)</a:t>
                      </a:r>
                      <a:endParaRPr lang="en-EE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Insuldiõe</a:t>
                      </a: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poolne nõustamine + rakendus</a:t>
                      </a:r>
                      <a:endParaRPr lang="en-EE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Teadmiste, oskuste kaardistus, hooldus- ja taastusplaan haigele, selle tegevuste harjutamine koos õega, </a:t>
                      </a:r>
                      <a:r>
                        <a:rPr lang="et-EE" sz="120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digilahenduse</a:t>
                      </a: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tutvustus, brošüür</a:t>
                      </a:r>
                      <a:endParaRPr lang="en-EE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Koordinaatori</a:t>
                      </a:r>
                      <a:endParaRPr lang="en-EE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telefonikõne</a:t>
                      </a:r>
                      <a:endParaRPr lang="en-EE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 ja EEK-2, </a:t>
                      </a:r>
                      <a:r>
                        <a:rPr lang="et-EE" sz="120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esilekerkinud</a:t>
                      </a: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probleemide arutelu, õpitu kordamine</a:t>
                      </a:r>
                      <a:endParaRPr lang="en-EE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Haige elukoht (kodu/ asutushooldus), CBS ja EEK-2, </a:t>
                      </a:r>
                      <a:r>
                        <a:rPr lang="et-EE" sz="120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Rankini</a:t>
                      </a:r>
                      <a:r>
                        <a:rPr lang="et-EE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skaala küsimustik, erakorralise meditsiini teenuste kasutus, kordushospitaliseerimiste ja välditavate tüsistuste (pneumoonia, lamatised) esinemine</a:t>
                      </a:r>
                      <a:endParaRPr lang="en-EE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b"/>
                </a:tc>
                <a:extLst>
                  <a:ext uri="{0D108BD9-81ED-4DB2-BD59-A6C34878D82A}">
                    <a16:rowId xmlns:a16="http://schemas.microsoft.com/office/drawing/2014/main" val="366575022"/>
                  </a:ext>
                </a:extLst>
              </a:tr>
              <a:tr h="2340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Võrdlusgrupp (20 </a:t>
                      </a:r>
                      <a:r>
                        <a:rPr lang="et-EE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isheemilise</a:t>
                      </a: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insuldi haige lähedast</a:t>
                      </a:r>
                      <a:endParaRPr lang="en-EE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Stardardne</a:t>
                      </a: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nõustamine</a:t>
                      </a:r>
                      <a:endParaRPr lang="en-EE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Standardne nõustamine, brošüür</a:t>
                      </a:r>
                      <a:endParaRPr lang="en-EE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Koordinaatori</a:t>
                      </a:r>
                      <a:endParaRPr lang="en-EE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telefonikõne</a:t>
                      </a:r>
                      <a:endParaRPr lang="en-EE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CBS ja EEK-2</a:t>
                      </a:r>
                      <a:endParaRPr lang="en-EE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Haige elukoht (kodu/ asutushooldus), CBS ja EEK-2, </a:t>
                      </a:r>
                      <a:r>
                        <a:rPr lang="et-EE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Rankini</a:t>
                      </a:r>
                      <a:r>
                        <a:rPr lang="et-EE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skaala küsimustik, erakorralise meditsiini teenuste kasutus, kordushospitaliseerimiste ja välditavate tüsistuste (pneumoonia, lamatised) esinemine</a:t>
                      </a:r>
                      <a:endParaRPr lang="en-EE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71" marR="42771" marT="0" marB="0" anchor="b"/>
                </a:tc>
                <a:extLst>
                  <a:ext uri="{0D108BD9-81ED-4DB2-BD59-A6C34878D82A}">
                    <a16:rowId xmlns:a16="http://schemas.microsoft.com/office/drawing/2014/main" val="217886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BF6D-E26F-4AE6-A467-1E0B23D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33" y="183686"/>
            <a:ext cx="8902763" cy="991050"/>
          </a:xfrm>
        </p:spPr>
        <p:txBody>
          <a:bodyPr>
            <a:normAutofit/>
          </a:bodyPr>
          <a:lstStyle/>
          <a:p>
            <a:r>
              <a:rPr lang="et-EE" sz="3400" dirty="0">
                <a:solidFill>
                  <a:srgbClr val="367058"/>
                </a:solidFill>
                <a:latin typeface="Arial"/>
                <a:cs typeface="Arial"/>
              </a:rPr>
              <a:t>Lahendus 4: Lähedaste kaasamine</a:t>
            </a:r>
            <a:endParaRPr lang="et-EE" sz="3400" dirty="0">
              <a:solidFill>
                <a:srgbClr val="36705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836E-2F1C-43F9-934D-C2EA0305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A7C42-3944-364B-9FFC-A5A1D37BC9E6}"/>
              </a:ext>
            </a:extLst>
          </p:cNvPr>
          <p:cNvSpPr txBox="1"/>
          <p:nvPr/>
        </p:nvSpPr>
        <p:spPr>
          <a:xfrm>
            <a:off x="3099661" y="4339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B0477-21A6-6B46-BF79-81688BDC5CF7}"/>
              </a:ext>
            </a:extLst>
          </p:cNvPr>
          <p:cNvSpPr txBox="1"/>
          <p:nvPr/>
        </p:nvSpPr>
        <p:spPr>
          <a:xfrm>
            <a:off x="276726" y="1082997"/>
            <a:ext cx="710457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t-EE" sz="2200" b="1" dirty="0">
                <a:latin typeface="Arial" panose="020B0604020202020204" pitchFamily="34" charset="0"/>
                <a:cs typeface="Arial" panose="020B0604020202020204" pitchFamily="34" charset="0"/>
              </a:rPr>
              <a:t>V ja VI kv tegevused</a:t>
            </a: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Esimene patsient+ lähedane hõlmati lahendusse niipea kui olid loodud tehnilise eeldused rakenduse näol ja koolitatud õde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Digilahendus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 läks kasutusse samal päeval </a:t>
            </a:r>
            <a:r>
              <a:rPr lang="et-EE" sz="2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 25.01.2021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1600" dirty="0">
                <a:latin typeface="Arial" panose="020B0604020202020204" pitchFamily="34" charset="0"/>
                <a:cs typeface="Arial" panose="020B0604020202020204" pitchFamily="34" charset="0"/>
              </a:rPr>
              <a:t>Uuringugruppi on hõlmatud 6 ning võrdlusgruppi 3 raske insuldiga patsiendi lähedast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1600" dirty="0">
                <a:latin typeface="Arial" panose="020B0604020202020204" pitchFamily="34" charset="0"/>
                <a:cs typeface="Arial" panose="020B0604020202020204" pitchFamily="34" charset="0"/>
              </a:rPr>
              <a:t>90 p </a:t>
            </a:r>
            <a:r>
              <a:rPr lang="et-EE" sz="1600" dirty="0" err="1">
                <a:latin typeface="Arial" panose="020B0604020202020204" pitchFamily="34" charset="0"/>
                <a:cs typeface="Arial" panose="020B0604020202020204" pitchFamily="34" charset="0"/>
              </a:rPr>
              <a:t>järelkontroll</a:t>
            </a:r>
            <a:r>
              <a:rPr lang="et-EE" sz="1600" dirty="0">
                <a:latin typeface="Arial" panose="020B0604020202020204" pitchFamily="34" charset="0"/>
                <a:cs typeface="Arial" panose="020B0604020202020204" pitchFamily="34" charset="0"/>
              </a:rPr>
              <a:t> – uuringugrupp 2/võrdlusgrupp 1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Plaanis jätkata lähedaste hõlmamist protokollis ette nähtud arvudeni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Plaanis on lähedaste supervisioon</a:t>
            </a:r>
          </a:p>
          <a:p>
            <a:pPr>
              <a:spcAft>
                <a:spcPts val="600"/>
              </a:spcAft>
            </a:pPr>
            <a:endParaRPr lang="en-EE" dirty="0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82693547-FC57-9F4C-A968-AC7AA0B5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r="-2" b="-2"/>
          <a:stretch/>
        </p:blipFill>
        <p:spPr>
          <a:xfrm>
            <a:off x="7360276" y="1397898"/>
            <a:ext cx="4554998" cy="52038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491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B85AF94EAF6D41AA01973FBC8257D0" ma:contentTypeVersion="10" ma:contentTypeDescription="Loo uus dokument" ma:contentTypeScope="" ma:versionID="46e6b2d1db4daebf2d4eb8cf1820cc28">
  <xsd:schema xmlns:xsd="http://www.w3.org/2001/XMLSchema" xmlns:xs="http://www.w3.org/2001/XMLSchema" xmlns:p="http://schemas.microsoft.com/office/2006/metadata/properties" xmlns:ns2="a25dfa01-a365-431f-9e66-d745aeb5f078" targetNamespace="http://schemas.microsoft.com/office/2006/metadata/properties" ma:root="true" ma:fieldsID="e407279150deb227d2d32e3815ee46eb" ns2:_="">
    <xsd:import namespace="a25dfa01-a365-431f-9e66-d745aeb5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fa01-a365-431f-9e66-d745aeb5f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5FEB4A-7FE3-40C2-A767-890388240632}"/>
</file>

<file path=customXml/itemProps2.xml><?xml version="1.0" encoding="utf-8"?>
<ds:datastoreItem xmlns:ds="http://schemas.openxmlformats.org/officeDocument/2006/customXml" ds:itemID="{97DD11E7-4D98-4A7C-A3F6-64B965996BA3}"/>
</file>

<file path=customXml/itemProps3.xml><?xml version="1.0" encoding="utf-8"?>
<ds:datastoreItem xmlns:ds="http://schemas.openxmlformats.org/officeDocument/2006/customXml" ds:itemID="{9EFB0043-E4CC-4741-A229-C194CF3632C7}"/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1012</Words>
  <Application>Microsoft Macintosh PowerPoint</Application>
  <PresentationFormat>Widescreen</PresentationFormat>
  <Paragraphs>194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Isheemilise insuldiga patsiendi raviteekonna arendus Ida-Virumaal 2021 I poolaasta</vt:lpstr>
      <vt:lpstr>Teemad</vt:lpstr>
      <vt:lpstr>PowerPoint Presentation</vt:lpstr>
      <vt:lpstr>Lahendus 1: Raviplaan</vt:lpstr>
      <vt:lpstr>Lahendus 1: perearstide küsitluse tulemused</vt:lpstr>
      <vt:lpstr>Lahendus 1: perearstide küsitluse tulemused</vt:lpstr>
      <vt:lpstr>Lahendus 2 ja 3: Raviteekonna koordinaator,  insuldi- ja akuutravijärgne meeskond</vt:lpstr>
      <vt:lpstr>PowerPoint Presentation</vt:lpstr>
      <vt:lpstr>Lahendus 4: Lähedaste kaasamine</vt:lpstr>
      <vt:lpstr>Lahendus 4: Lähedaste kaasamine</vt:lpstr>
      <vt:lpstr>Lahendus 5: Teadlik ja võimestatud kogukond</vt:lpstr>
      <vt:lpstr>Lahendus 5: eluparastinsulti.ee (EPI)</vt:lpstr>
      <vt:lpstr>Lahendus 5: eluparastinsulti.ee (EPI)</vt:lpstr>
      <vt:lpstr>Lahendus 5: Insuldialase teadlikkuse uurimus </vt:lpstr>
      <vt:lpstr>Lahendus 6: Patsiendikesksed mõõdikud</vt:lpstr>
      <vt:lpstr>Lahendus 6: Patsiendikesksed mõõdikud</vt:lpstr>
      <vt:lpstr>       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Isheemilise insuldiga patsiendi raviteekonna arendus Ida-Virumaal sh 2020 a tulemused, kogemused ja õppetunnid</dc:title>
  <dc:creator>Evelin Kruusalu</dc:creator>
  <cp:lastModifiedBy>Evelin Kruusalu</cp:lastModifiedBy>
  <cp:revision>77</cp:revision>
  <dcterms:created xsi:type="dcterms:W3CDTF">2021-02-03T08:58:09Z</dcterms:created>
  <dcterms:modified xsi:type="dcterms:W3CDTF">2021-08-27T09:33:09Z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0x010100D3B85AF94EAF6D41AA01973FBC8257D0</vt:lpwstr>
  </property>
</Properties>
</file>