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42" r:id="rId1"/>
  </p:sldMasterIdLst>
  <p:notesMasterIdLst>
    <p:notesMasterId r:id="rId41"/>
  </p:notesMasterIdLst>
  <p:handoutMasterIdLst>
    <p:handoutMasterId r:id="rId42"/>
  </p:handoutMasterIdLst>
  <p:sldIdLst>
    <p:sldId id="279" r:id="rId2"/>
    <p:sldId id="280" r:id="rId3"/>
    <p:sldId id="281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</p:sldIdLst>
  <p:sldSz cx="9144000" cy="5715000" type="screen16x10"/>
  <p:notesSz cx="6858000" cy="9144000"/>
  <p:defaultTextStyle>
    <a:defPPr>
      <a:defRPr lang="en-US"/>
    </a:defPPr>
    <a:lvl1pPr marL="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89"/>
  </p:normalViewPr>
  <p:slideViewPr>
    <p:cSldViewPr snapToGrid="0" snapToObjects="1">
      <p:cViewPr varScale="1">
        <p:scale>
          <a:sx n="132" d="100"/>
          <a:sy n="132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42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1855C-E15A-D342-91E3-FDFDCF36DF3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2C7FD-0CCE-CE4E-86BB-482A24DA7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8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B4E3F-B98F-42DB-A4E2-27FBB1F2359B}" type="datetimeFigureOut">
              <a:rPr lang="et-EE" smtClean="0"/>
              <a:t>13.12.2018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51A6-501A-48A5-9F25-3A303F8171E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8291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\\haigekassa.ee\temp\Külli\20181114_TTL_PA_infopaev_kf.pptx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C954D-FCC4-4E83-BA17-1ADDD927C50A}" type="slidenum">
              <a:rPr lang="et-EE" smtClean="0"/>
              <a:t>35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031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>
                <a:solidFill>
                  <a:schemeClr val="tx1"/>
                </a:solidFill>
              </a:rPr>
              <a:t>sõeluuringul </a:t>
            </a:r>
            <a:r>
              <a:rPr lang="en-US" sz="1200" dirty="0" err="1">
                <a:solidFill>
                  <a:schemeClr val="tx1"/>
                </a:solidFill>
              </a:rPr>
              <a:t>teenuse</a:t>
            </a:r>
            <a:r>
              <a:rPr lang="et-EE" sz="1200" dirty="0">
                <a:solidFill>
                  <a:schemeClr val="tx1"/>
                </a:solidFill>
              </a:rPr>
              <a:t>l on erinevad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kvaliteedinõuded</a:t>
            </a:r>
            <a:r>
              <a:rPr lang="en-US" sz="1200" dirty="0">
                <a:solidFill>
                  <a:schemeClr val="tx1"/>
                </a:solidFill>
              </a:rPr>
              <a:t> ja </a:t>
            </a:r>
            <a:r>
              <a:rPr lang="en-US" sz="1200" dirty="0" err="1">
                <a:solidFill>
                  <a:schemeClr val="tx1"/>
                </a:solidFill>
              </a:rPr>
              <a:t>andmehõive</a:t>
            </a:r>
            <a:endParaRPr lang="et-EE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HAIGUSED, MILLE KORRAL HIV-TESTIMINE ON NÄIDUSTATUD HIV-test tuleb teha järgmiste indikaatorhaiguste ja -seisundite korral (välja arvatud lastel): - tuberkuloos (nii kopsu kui muude paikmete); - seksuaalsel teel levivad nakkused (k.a </a:t>
            </a:r>
            <a:r>
              <a:rPr lang="et-EE" dirty="0" err="1"/>
              <a:t>ureaplasmoos</a:t>
            </a:r>
            <a:r>
              <a:rPr lang="et-EE" dirty="0"/>
              <a:t>, </a:t>
            </a:r>
            <a:r>
              <a:rPr lang="et-EE" dirty="0" err="1"/>
              <a:t>mükopalsmoos</a:t>
            </a:r>
            <a:r>
              <a:rPr lang="et-EE" dirty="0"/>
              <a:t>, genitaalherpes, </a:t>
            </a:r>
            <a:r>
              <a:rPr lang="et-EE" dirty="0" err="1"/>
              <a:t>papiloomviirusinfektsioon</a:t>
            </a:r>
            <a:r>
              <a:rPr lang="et-EE" dirty="0"/>
              <a:t>, gonorröa, süüfilis, </a:t>
            </a:r>
            <a:r>
              <a:rPr lang="et-EE" dirty="0" err="1"/>
              <a:t>klamüdioos</a:t>
            </a:r>
            <a:r>
              <a:rPr lang="et-EE" dirty="0"/>
              <a:t>, trihhomonoos); - lümfoom; - </a:t>
            </a:r>
            <a:r>
              <a:rPr lang="et-EE" dirty="0" err="1"/>
              <a:t>Kaposi</a:t>
            </a:r>
            <a:r>
              <a:rPr lang="et-EE" dirty="0"/>
              <a:t> sarkoom; - emakakaela ja anaalpiirkonna vähk ja </a:t>
            </a:r>
            <a:r>
              <a:rPr lang="et-EE" dirty="0" err="1"/>
              <a:t>prekantseroossed</a:t>
            </a:r>
            <a:r>
              <a:rPr lang="et-EE" dirty="0"/>
              <a:t> seisundid; - herpes </a:t>
            </a:r>
            <a:r>
              <a:rPr lang="et-EE" dirty="0" err="1"/>
              <a:t>zoster</a:t>
            </a:r>
            <a:r>
              <a:rPr lang="et-EE" dirty="0"/>
              <a:t> alla 65-aastastel isikutel; - </a:t>
            </a:r>
            <a:r>
              <a:rPr lang="et-EE" dirty="0" err="1"/>
              <a:t>dissemineeritud</a:t>
            </a:r>
            <a:r>
              <a:rPr lang="et-EE" dirty="0"/>
              <a:t> herpes </a:t>
            </a:r>
            <a:r>
              <a:rPr lang="et-EE" dirty="0" err="1"/>
              <a:t>simplex</a:t>
            </a:r>
            <a:r>
              <a:rPr lang="et-EE" dirty="0"/>
              <a:t> nakkus; - äge või krooniline B-hepatiit ja C-hepatiit; - </a:t>
            </a:r>
            <a:r>
              <a:rPr lang="et-EE" dirty="0" err="1"/>
              <a:t>mononukleoosi</a:t>
            </a:r>
            <a:r>
              <a:rPr lang="et-EE" dirty="0"/>
              <a:t> sündroom; - ebaselge põhjusega leukopeenia või trombotsütopeenia kestusega &gt; 4 nädalat; - </a:t>
            </a:r>
            <a:r>
              <a:rPr lang="et-EE" dirty="0" err="1"/>
              <a:t>generaliseerunud</a:t>
            </a:r>
            <a:r>
              <a:rPr lang="et-EE" dirty="0"/>
              <a:t> </a:t>
            </a:r>
            <a:r>
              <a:rPr lang="et-EE" dirty="0" err="1"/>
              <a:t>seborroiline</a:t>
            </a:r>
            <a:r>
              <a:rPr lang="et-EE" dirty="0"/>
              <a:t> dermatiit/</a:t>
            </a:r>
            <a:r>
              <a:rPr lang="et-EE" dirty="0" err="1"/>
              <a:t>follikuliit</a:t>
            </a:r>
            <a:r>
              <a:rPr lang="et-EE" dirty="0"/>
              <a:t>; - </a:t>
            </a:r>
            <a:r>
              <a:rPr lang="et-EE" dirty="0" err="1"/>
              <a:t>generaliseerunud</a:t>
            </a:r>
            <a:r>
              <a:rPr lang="et-EE" dirty="0"/>
              <a:t> seeninfektsioonid (k.a </a:t>
            </a:r>
            <a:r>
              <a:rPr lang="et-EE" dirty="0" err="1"/>
              <a:t>oportunistlikud</a:t>
            </a:r>
            <a:r>
              <a:rPr lang="et-EE" dirty="0"/>
              <a:t> seeninfektsioonid); - </a:t>
            </a:r>
            <a:r>
              <a:rPr lang="et-EE" dirty="0" err="1"/>
              <a:t>generaliseeritud</a:t>
            </a:r>
            <a:r>
              <a:rPr lang="et-EE" dirty="0"/>
              <a:t> tüükad ja nakkuslikud molluskid; - korduv pneumoonia ühe aasta jooksul (rohkem kui üks kord aastas). Kroonilise haiguse korral tuleb patsienti testida diagnoosimisel ja edasi üks kord aastas.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C954D-FCC4-4E83-BA17-1ADDD927C50A}" type="slidenum">
              <a:rPr lang="et-EE" smtClean="0"/>
              <a:t>36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7095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C954D-FCC4-4E83-BA17-1ADDD927C50A}" type="slidenum">
              <a:rPr lang="et-EE" smtClean="0"/>
              <a:t>38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475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ale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935302"/>
            <a:ext cx="7886700" cy="1989667"/>
          </a:xfrm>
        </p:spPr>
        <p:txBody>
          <a:bodyPr bIns="0" anchor="b">
            <a:normAutofit/>
          </a:bodyPr>
          <a:lstStyle>
            <a:lvl1pPr algn="ctr" fontAlgn="ctr">
              <a:lnSpc>
                <a:spcPts val="5000"/>
              </a:lnSpc>
              <a:spcAft>
                <a:spcPts val="0"/>
              </a:spcAft>
              <a:defRPr sz="5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t-EE" dirty="0"/>
              <a:t>Presentatsiooni pealkiri kirjuta siia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2400" b="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t-EE" dirty="0"/>
              <a:t>Siia kirjuta presentatsiooni alapealkiri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991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u ja seletav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9" y="381000"/>
            <a:ext cx="3163817" cy="13335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36538" y="822858"/>
            <a:ext cx="4629150" cy="4061354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3850" y="1714500"/>
            <a:ext cx="3163816" cy="3176323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sisutekst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56482296"/>
      </p:ext>
    </p:extLst>
  </p:cSld>
  <p:clrMapOvr>
    <a:masterClrMapping/>
  </p:clrMapOvr>
  <p:transition spd="slow">
    <p:circl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81000"/>
            <a:ext cx="3341842" cy="13335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87391" y="822858"/>
            <a:ext cx="4629150" cy="4061354"/>
          </a:xfrm>
        </p:spPr>
        <p:txBody>
          <a:bodyPr anchor="ctr" anchorCtr="0"/>
          <a:lstStyle>
            <a:lvl1pPr marL="0" indent="0" algn="ctr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t-EE" dirty="0"/>
              <a:t>Pildi lisamiseks klikka ikoonil</a:t>
            </a:r>
            <a:br>
              <a:rPr lang="et-EE" dirty="0"/>
            </a:br>
            <a:r>
              <a:rPr lang="et-EE" dirty="0"/>
              <a:t>või </a:t>
            </a:r>
            <a:r>
              <a:rPr lang="en-US" dirty="0"/>
              <a:t>l</a:t>
            </a:r>
            <a:r>
              <a:rPr lang="et-EE" dirty="0" err="1"/>
              <a:t>ohista</a:t>
            </a:r>
            <a:r>
              <a:rPr lang="et-EE" dirty="0"/>
              <a:t> pilt siia.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3850" y="1714500"/>
            <a:ext cx="3341842" cy="3176323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sisutekst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82851077"/>
      </p:ext>
    </p:extLst>
  </p:cSld>
  <p:clrMapOvr>
    <a:masterClrMapping/>
  </p:clrMapOvr>
  <p:transition spd="slow">
    <p:circl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ealkiri ja vertikaaln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20149"/>
      </p:ext>
    </p:extLst>
  </p:cSld>
  <p:clrMapOvr>
    <a:masterClrMapping/>
  </p:clrMapOvr>
  <p:transition spd="slow">
    <p:circl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ne pealkiri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23850" y="304271"/>
            <a:ext cx="5800725" cy="4843198"/>
          </a:xfrm>
        </p:spPr>
        <p:txBody>
          <a:bodyPr vert="eaVert"/>
          <a:lstStyle/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74497"/>
      </p:ext>
    </p:extLst>
  </p:cSld>
  <p:clrMapOvr>
    <a:masterClrMapping/>
  </p:clrMapOvr>
  <p:transition spd="slow">
    <p:circl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323850" y="971044"/>
            <a:ext cx="8191500" cy="370615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t-EE" dirty="0" err="1"/>
              <a:t>Klikka</a:t>
            </a:r>
            <a:r>
              <a:rPr lang="et-EE" dirty="0"/>
              <a:t> ja sisesta diagramm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31942" y="304274"/>
            <a:ext cx="7886700" cy="666770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02811"/>
      </p:ext>
    </p:extLst>
  </p:cSld>
  <p:clrMapOvr>
    <a:masterClrMapping/>
  </p:clrMapOvr>
  <p:transition spd="slow">
    <p:circl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942" y="304274"/>
            <a:ext cx="7886700" cy="666770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323850" y="971044"/>
            <a:ext cx="7886700" cy="3000375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81070"/>
      </p:ext>
    </p:extLst>
  </p:cSld>
  <p:clrMapOvr>
    <a:masterClrMapping/>
  </p:clrMapOvr>
  <p:transition spd="slow">
    <p:circle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audio-video me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323850" y="971044"/>
            <a:ext cx="8464100" cy="36818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meediafail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31942" y="304274"/>
            <a:ext cx="7886700" cy="666770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97017"/>
      </p:ext>
    </p:extLst>
  </p:cSld>
  <p:clrMapOvr>
    <a:masterClrMapping/>
  </p:clrMapOvr>
  <p:transition spd="slow">
    <p:circle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ur tabel tausta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95794" y="87087"/>
            <a:ext cx="8952412" cy="5512524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94750"/>
      </p:ext>
    </p:extLst>
  </p:cSld>
  <p:clrMapOvr>
    <a:masterClrMapping/>
  </p:clrMapOvr>
  <p:transition spd="slow">
    <p:circle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ur tabel pealkirja ja tausta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95794" y="945663"/>
            <a:ext cx="8952412" cy="4653948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16165"/>
            <a:ext cx="7886700" cy="651343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9187"/>
      </p:ext>
    </p:extLst>
  </p:cSld>
  <p:clrMapOvr>
    <a:masterClrMapping/>
  </p:clrMapOvr>
  <p:transition spd="slow">
    <p:circle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ur tabel valge tausta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95794" y="87087"/>
            <a:ext cx="8952412" cy="5381896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60913"/>
      </p:ext>
    </p:extLst>
  </p:cSld>
  <p:clrMapOvr>
    <a:masterClrMapping/>
  </p:clrMapOvr>
  <p:transition spd="slow">
    <p:circl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aleht-rohe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935302"/>
            <a:ext cx="7886700" cy="1989667"/>
          </a:xfrm>
        </p:spPr>
        <p:txBody>
          <a:bodyPr bIns="0" anchor="b">
            <a:normAutofit/>
          </a:bodyPr>
          <a:lstStyle>
            <a:lvl1pPr algn="ctr" fontAlgn="ctr">
              <a:lnSpc>
                <a:spcPts val="5000"/>
              </a:lnSpc>
              <a:spcAft>
                <a:spcPts val="0"/>
              </a:spcAft>
              <a:defRPr sz="5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t-EE" dirty="0"/>
              <a:t>Presentatsiooni pealkiri kirjuta siia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FFFFFF"/>
                </a:solidFill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t-EE" dirty="0"/>
              <a:t>Siia kirjuta presentatsiooni alapealkiri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42108"/>
      </p:ext>
    </p:extLst>
  </p:cSld>
  <p:clrMapOvr>
    <a:masterClrMapping/>
  </p:clrMapOvr>
  <p:transition spd="slow">
    <p:circle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ur tabel pealkirja ja valge tausta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95794" y="945663"/>
            <a:ext cx="8952412" cy="4532922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16165"/>
            <a:ext cx="7886700" cy="651343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5935"/>
      </p:ext>
    </p:extLst>
  </p:cSld>
  <p:clrMapOvr>
    <a:masterClrMapping/>
  </p:clrMapOvr>
  <p:transition spd="slow">
    <p:circl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aleht-orandz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935302"/>
            <a:ext cx="7886700" cy="1989667"/>
          </a:xfrm>
        </p:spPr>
        <p:txBody>
          <a:bodyPr bIns="0" anchor="b">
            <a:normAutofit/>
          </a:bodyPr>
          <a:lstStyle>
            <a:lvl1pPr algn="ctr" fontAlgn="ctr">
              <a:lnSpc>
                <a:spcPts val="5000"/>
              </a:lnSpc>
              <a:spcAft>
                <a:spcPts val="0"/>
              </a:spcAft>
              <a:defRPr sz="5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t-EE" dirty="0"/>
              <a:t>Presentatsiooni pealkiri kirjuta siia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FFFFFF"/>
                </a:solidFill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t-EE" dirty="0"/>
              <a:t>Siia kirjuta presentatsiooni alapealkiri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48212"/>
      </p:ext>
    </p:extLst>
  </p:cSld>
  <p:clrMapOvr>
    <a:masterClrMapping/>
  </p:clrMapOvr>
  <p:transition spd="slow">
    <p:circl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t-EE" dirty="0"/>
              <a:t>Sisesta siia oma pealkirja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lIns="90000" rIns="90000"/>
          <a:lstStyle>
            <a:lvl1pPr marL="285750" indent="-285750">
              <a:buFont typeface="Arial" charset="0"/>
              <a:buChar char="•"/>
              <a:defRPr baseline="0"/>
            </a:lvl1pPr>
            <a:lvl3pPr>
              <a:defRPr baseline="0"/>
            </a:lvl3pPr>
            <a:lvl4pPr>
              <a:defRPr baseline="0"/>
            </a:lvl4pPr>
            <a:lvl5pPr>
              <a:defRPr baseline="0"/>
            </a:lvl5pPr>
            <a:lvl6pPr>
              <a:defRPr baseline="0"/>
            </a:lvl6pPr>
          </a:lstStyle>
          <a:p>
            <a:pPr lvl="0"/>
            <a:r>
              <a:rPr lang="et-EE" dirty="0"/>
              <a:t>Esimene tekst</a:t>
            </a:r>
          </a:p>
          <a:p>
            <a:pPr lvl="1"/>
            <a:r>
              <a:rPr lang="et-EE" dirty="0"/>
              <a:t>Teine tekst</a:t>
            </a:r>
          </a:p>
          <a:p>
            <a:pPr lvl="2"/>
            <a:r>
              <a:rPr lang="et-EE" dirty="0"/>
              <a:t>Kolmas tekst</a:t>
            </a:r>
          </a:p>
          <a:p>
            <a:pPr lvl="3"/>
            <a:r>
              <a:rPr lang="et-EE" dirty="0"/>
              <a:t>Neljas tekst</a:t>
            </a:r>
          </a:p>
          <a:p>
            <a:pPr lvl="4"/>
            <a:r>
              <a:rPr lang="et-EE" dirty="0"/>
              <a:t>Viies tekst</a:t>
            </a:r>
          </a:p>
          <a:p>
            <a:pPr lvl="5"/>
            <a:r>
              <a:rPr lang="et-EE" dirty="0"/>
              <a:t>Kuues tekst</a:t>
            </a:r>
          </a:p>
        </p:txBody>
      </p:sp>
    </p:spTree>
    <p:extLst>
      <p:ext uri="{BB962C8B-B14F-4D97-AF65-F5344CB8AC3E}">
        <p14:creationId xmlns:p14="http://schemas.microsoft.com/office/powerpoint/2010/main" val="698907897"/>
      </p:ext>
    </p:extLst>
  </p:cSld>
  <p:clrMapOvr>
    <a:masterClrMapping/>
  </p:clrMapOvr>
  <p:transition spd="slow">
    <p:circl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424787"/>
            <a:ext cx="7886700" cy="2377281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3824557"/>
            <a:ext cx="7886700" cy="12501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589D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alampealkirja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56959436"/>
      </p:ext>
    </p:extLst>
  </p:cSld>
  <p:clrMapOvr>
    <a:masterClrMapping/>
  </p:clrMapOvr>
  <p:transition spd="slow">
    <p:circl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u kaks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1942" y="1521354"/>
            <a:ext cx="3886200" cy="3626115"/>
          </a:xfrm>
        </p:spPr>
        <p:txBody>
          <a:bodyPr/>
          <a:lstStyle/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34941" y="1521354"/>
            <a:ext cx="3886200" cy="3626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87047"/>
      </p:ext>
    </p:extLst>
  </p:cSld>
  <p:clrMapOvr>
    <a:masterClrMapping/>
  </p:clrMapOvr>
  <p:transition spd="slow">
    <p:circl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274"/>
            <a:ext cx="7886700" cy="1104636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0605" y="1400969"/>
            <a:ext cx="3868340" cy="68659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2087563"/>
            <a:ext cx="3868340" cy="3070490"/>
          </a:xfrm>
        </p:spPr>
        <p:txBody>
          <a:bodyPr/>
          <a:lstStyle/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85266" y="1400969"/>
            <a:ext cx="3887391" cy="68659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85266" y="2087563"/>
            <a:ext cx="3887391" cy="3070490"/>
          </a:xfrm>
        </p:spPr>
        <p:txBody>
          <a:bodyPr/>
          <a:lstStyle/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22159"/>
      </p:ext>
    </p:extLst>
  </p:cSld>
  <p:clrMapOvr>
    <a:masterClrMapping/>
  </p:clrMapOvr>
  <p:transition spd="slow">
    <p:circl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3473"/>
      </p:ext>
    </p:extLst>
  </p:cSld>
  <p:clrMapOvr>
    <a:masterClrMapping/>
  </p:clrMapOvr>
  <p:transition spd="slow">
    <p:circl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780047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42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</a:t>
            </a:r>
            <a:r>
              <a:rPr lang="et-EE" dirty="0" err="1"/>
              <a:t>liki</a:t>
            </a:r>
            <a:r>
              <a:rPr lang="et-EE" dirty="0"/>
              <a:t> siia ja sisesta oma pealkirja 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42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17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  <p:sldLayoutId id="2147484260" r:id="rId18"/>
    <p:sldLayoutId id="2147484261" r:id="rId19"/>
    <p:sldLayoutId id="2147484262" r:id="rId20"/>
  </p:sldLayoutIdLst>
  <p:transition spd="slow">
    <p:circle/>
  </p:transition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00589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800" kern="1200">
          <a:solidFill>
            <a:srgbClr val="00589D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SzPct val="80000"/>
        <a:buFont typeface="Wingdings" charset="2"/>
        <a:buChar char="§"/>
        <a:defRPr sz="1600" kern="1200">
          <a:solidFill>
            <a:srgbClr val="00589D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SzPct val="80000"/>
        <a:buFont typeface="ArialUnicodeMS" charset="0"/>
        <a:buChar char="▸"/>
        <a:defRPr sz="1400" kern="1200">
          <a:solidFill>
            <a:srgbClr val="00589D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BeeZee-Regular" charset="0"/>
        <a:buChar char="-"/>
        <a:defRPr sz="1200" kern="1200">
          <a:solidFill>
            <a:srgbClr val="00589D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00" kern="1200">
          <a:solidFill>
            <a:srgbClr val="00589D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bg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orient="horz" pos="1800">
          <p15:clr>
            <a:srgbClr val="F26B43"/>
          </p15:clr>
        </p15:guide>
        <p15:guide id="6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tea.matson@haigekassa.ee" TargetMode="External"/><Relationship Id="rId2" Type="http://schemas.openxmlformats.org/officeDocument/2006/relationships/hyperlink" Target="mailto:info@haigekassa.e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helje.karus@haigekassa.e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sirje.saarma@haigekassa.ee" TargetMode="External"/><Relationship Id="rId2" Type="http://schemas.openxmlformats.org/officeDocument/2006/relationships/hyperlink" Target="mailto:anu.valli@haigekassa.ee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perearst@haigekassa.ee" TargetMode="External"/><Relationship Id="rId4" Type="http://schemas.openxmlformats.org/officeDocument/2006/relationships/hyperlink" Target="mailto:aime.ruusalu@haigekassa.e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398F-3B05-4EB6-86EB-AE973D5025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Perearstide infotund</a:t>
            </a:r>
            <a:br>
              <a:rPr lang="et-EE" dirty="0"/>
            </a:br>
            <a:r>
              <a:rPr lang="et-EE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7010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D741-E34D-4374-80E8-3E2AA3643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Väikelapse</a:t>
            </a:r>
            <a:r>
              <a:rPr lang="fi-FI" dirty="0"/>
              <a:t> </a:t>
            </a:r>
            <a:r>
              <a:rPr lang="fi-FI" dirty="0" err="1"/>
              <a:t>läbivaatus</a:t>
            </a:r>
            <a:br>
              <a:rPr lang="fi-FI" dirty="0"/>
            </a:br>
            <a:r>
              <a:rPr lang="fi-FI" dirty="0" err="1"/>
              <a:t>Eesmärk</a:t>
            </a:r>
            <a:r>
              <a:rPr lang="fi-FI" dirty="0"/>
              <a:t>: </a:t>
            </a:r>
            <a:r>
              <a:rPr lang="fi-FI" dirty="0" err="1"/>
              <a:t>hõlmatus</a:t>
            </a:r>
            <a:r>
              <a:rPr lang="fi-FI" dirty="0"/>
              <a:t> 90%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Nimistute</a:t>
            </a:r>
            <a:r>
              <a:rPr lang="fi-FI" dirty="0"/>
              <a:t> </a:t>
            </a:r>
            <a:r>
              <a:rPr lang="fi-FI" dirty="0" err="1"/>
              <a:t>keskmine</a:t>
            </a:r>
            <a:r>
              <a:rPr lang="fi-FI" dirty="0"/>
              <a:t> 85,2%</a:t>
            </a:r>
            <a:br>
              <a:rPr lang="fi-FI" dirty="0"/>
            </a:br>
            <a:r>
              <a:rPr lang="fi-FI" dirty="0"/>
              <a:t>2016. </a:t>
            </a:r>
            <a:r>
              <a:rPr lang="fi-FI" dirty="0" err="1"/>
              <a:t>aastal</a:t>
            </a:r>
            <a:r>
              <a:rPr lang="fi-FI" dirty="0"/>
              <a:t> 82,6%</a:t>
            </a:r>
            <a:endParaRPr lang="et-E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ECFA27-7F6B-454C-8BF0-A58163457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746" y="569626"/>
            <a:ext cx="8150628" cy="430217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F609E-CB2E-48E0-8B22-8863682FA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0" y="4871802"/>
            <a:ext cx="8445396" cy="599607"/>
          </a:xfrm>
        </p:spPr>
        <p:txBody>
          <a:bodyPr>
            <a:normAutofit/>
          </a:bodyPr>
          <a:lstStyle/>
          <a:p>
            <a:r>
              <a:rPr lang="et-EE" sz="1800" dirty="0"/>
              <a:t>Joonis 5. Maakondade keskmised hõlmatused (nimistud, kus vastav sihtrühm puudub on joonise aluseks olnud andmetest välja jäetud).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1687641599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E6C80-A7D5-4EB8-892A-4C39421B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Koolieelne</a:t>
            </a:r>
            <a:r>
              <a:rPr lang="fi-FI" dirty="0"/>
              <a:t> </a:t>
            </a:r>
            <a:r>
              <a:rPr lang="fi-FI" dirty="0" err="1"/>
              <a:t>läbivaatus</a:t>
            </a:r>
            <a:br>
              <a:rPr lang="fi-FI" dirty="0"/>
            </a:br>
            <a:r>
              <a:rPr lang="fi-FI" dirty="0" err="1"/>
              <a:t>Eesmärk</a:t>
            </a:r>
            <a:r>
              <a:rPr lang="fi-FI" dirty="0"/>
              <a:t>: </a:t>
            </a:r>
            <a:r>
              <a:rPr lang="fi-FI" dirty="0" err="1"/>
              <a:t>hõlmatus</a:t>
            </a:r>
            <a:r>
              <a:rPr lang="fi-FI" dirty="0"/>
              <a:t> 90%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Nimistute</a:t>
            </a:r>
            <a:r>
              <a:rPr lang="fi-FI" dirty="0"/>
              <a:t> </a:t>
            </a:r>
            <a:r>
              <a:rPr lang="fi-FI" dirty="0" err="1"/>
              <a:t>keskmine</a:t>
            </a:r>
            <a:r>
              <a:rPr lang="fi-FI" dirty="0"/>
              <a:t> 91,1%</a:t>
            </a:r>
            <a:br>
              <a:rPr lang="fi-FI" dirty="0"/>
            </a:br>
            <a:r>
              <a:rPr lang="fi-FI" dirty="0"/>
              <a:t>2016. </a:t>
            </a:r>
            <a:r>
              <a:rPr lang="fi-FI" dirty="0" err="1"/>
              <a:t>aastal</a:t>
            </a:r>
            <a:r>
              <a:rPr lang="fi-FI" dirty="0"/>
              <a:t> 89,7%</a:t>
            </a:r>
            <a:endParaRPr lang="et-E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C15730-849C-429C-9ECD-125393F2F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410" y="509666"/>
            <a:ext cx="7997983" cy="432591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E25FB-7AD7-4E15-9249-13C9105A7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49" y="4835576"/>
            <a:ext cx="8550327" cy="620844"/>
          </a:xfrm>
        </p:spPr>
        <p:txBody>
          <a:bodyPr>
            <a:normAutofit/>
          </a:bodyPr>
          <a:lstStyle/>
          <a:p>
            <a:r>
              <a:rPr lang="et-EE" sz="1800" dirty="0"/>
              <a:t>Joonis 6. Maakondade keskmised hõlmatused (nimistud, kus vastav sihtrühm puudub on joonise aluseks olnud andmetest välja jäetud).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2528258564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55DC-3898-465C-A028-DC99B691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Diabeet</a:t>
            </a:r>
            <a:br>
              <a:rPr lang="fi-FI" dirty="0"/>
            </a:br>
            <a:r>
              <a:rPr lang="fi-FI" dirty="0" err="1"/>
              <a:t>Eesmärk</a:t>
            </a:r>
            <a:r>
              <a:rPr lang="fi-FI" dirty="0"/>
              <a:t>: </a:t>
            </a:r>
            <a:r>
              <a:rPr lang="fi-FI" dirty="0" err="1"/>
              <a:t>hõlmatus</a:t>
            </a:r>
            <a:r>
              <a:rPr lang="fi-FI" dirty="0"/>
              <a:t> 70%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Nimistute</a:t>
            </a:r>
            <a:r>
              <a:rPr lang="fi-FI" dirty="0"/>
              <a:t> </a:t>
            </a:r>
            <a:r>
              <a:rPr lang="fi-FI" dirty="0" err="1"/>
              <a:t>keskmine</a:t>
            </a:r>
            <a:r>
              <a:rPr lang="fi-FI" dirty="0"/>
              <a:t> 72,6%</a:t>
            </a:r>
            <a:br>
              <a:rPr lang="fi-FI" dirty="0"/>
            </a:br>
            <a:r>
              <a:rPr lang="fi-FI" dirty="0"/>
              <a:t>2016. </a:t>
            </a:r>
            <a:r>
              <a:rPr lang="fi-FI" dirty="0" err="1"/>
              <a:t>aastal</a:t>
            </a:r>
            <a:r>
              <a:rPr lang="fi-FI" dirty="0"/>
              <a:t> 66,2%</a:t>
            </a:r>
            <a:endParaRPr lang="et-E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90D877-F4C9-48D3-A7C0-AC22D820B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016" y="381000"/>
            <a:ext cx="8088288" cy="453577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6CBEE-FC5B-4F66-AEAF-9F3DE0700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49" y="4916774"/>
            <a:ext cx="8355455" cy="614596"/>
          </a:xfrm>
        </p:spPr>
        <p:txBody>
          <a:bodyPr>
            <a:normAutofit/>
          </a:bodyPr>
          <a:lstStyle/>
          <a:p>
            <a:r>
              <a:rPr lang="et-EE" sz="1800" dirty="0"/>
              <a:t>Joonis 7. Maakondade keskmised hõlmatused (nimistud, kus vastav sihtrühm puudub on joonise aluseks olnud andmetest välja jäetud).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3847358857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6FE4-E5FA-456D-AF5C-834F613E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81000"/>
            <a:ext cx="2074577" cy="593361"/>
          </a:xfrm>
        </p:spPr>
        <p:txBody>
          <a:bodyPr/>
          <a:lstStyle/>
          <a:p>
            <a:r>
              <a:rPr lang="et-EE" dirty="0"/>
              <a:t>Diabeet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0BB0CF-826C-4E0C-9563-1F7356918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434" y="381000"/>
            <a:ext cx="7969831" cy="47756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604C6-1030-4627-9A38-2DF645B77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0" y="5156616"/>
            <a:ext cx="8265514" cy="344774"/>
          </a:xfrm>
        </p:spPr>
        <p:txBody>
          <a:bodyPr>
            <a:normAutofit/>
          </a:bodyPr>
          <a:lstStyle/>
          <a:p>
            <a:r>
              <a:rPr lang="fi-FI" sz="1800" dirty="0" err="1"/>
              <a:t>Joonis</a:t>
            </a:r>
            <a:r>
              <a:rPr lang="fi-FI" sz="1800" dirty="0"/>
              <a:t> 8: </a:t>
            </a:r>
            <a:r>
              <a:rPr lang="fi-FI" sz="1800" dirty="0" err="1"/>
              <a:t>Diabeedi</a:t>
            </a:r>
            <a:r>
              <a:rPr lang="fi-FI" sz="1800" dirty="0"/>
              <a:t> </a:t>
            </a:r>
            <a:r>
              <a:rPr lang="fi-FI" sz="1800" dirty="0" err="1"/>
              <a:t>sihtrühma</a:t>
            </a:r>
            <a:r>
              <a:rPr lang="fi-FI" sz="1800" dirty="0"/>
              <a:t> </a:t>
            </a:r>
            <a:r>
              <a:rPr lang="fi-FI" sz="1800" dirty="0" err="1"/>
              <a:t>kuuluvate</a:t>
            </a:r>
            <a:r>
              <a:rPr lang="fi-FI" sz="1800" dirty="0"/>
              <a:t> </a:t>
            </a:r>
            <a:r>
              <a:rPr lang="fi-FI" sz="1800" dirty="0" err="1"/>
              <a:t>isikute</a:t>
            </a:r>
            <a:r>
              <a:rPr lang="fi-FI" sz="1800" dirty="0"/>
              <a:t> </a:t>
            </a:r>
            <a:r>
              <a:rPr lang="fi-FI" sz="1800" dirty="0" err="1"/>
              <a:t>osakaal</a:t>
            </a:r>
            <a:r>
              <a:rPr lang="fi-FI" sz="1800" dirty="0"/>
              <a:t> </a:t>
            </a:r>
            <a:r>
              <a:rPr lang="fi-FI" sz="1800" dirty="0" err="1"/>
              <a:t>nimistu</a:t>
            </a:r>
            <a:r>
              <a:rPr lang="fi-FI" sz="1800" dirty="0"/>
              <a:t> </a:t>
            </a:r>
            <a:r>
              <a:rPr lang="fi-FI" sz="1800" dirty="0" err="1"/>
              <a:t>kindlustatud</a:t>
            </a:r>
            <a:r>
              <a:rPr lang="fi-FI" sz="1800" dirty="0"/>
              <a:t> </a:t>
            </a:r>
            <a:r>
              <a:rPr lang="fi-FI" sz="1800" dirty="0" err="1"/>
              <a:t>isikutest</a:t>
            </a:r>
            <a:endParaRPr lang="fi-FI" sz="1800" dirty="0"/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1116975172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2D7C-4F30-4557-A1D2-1DA3F4D1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3" y="231098"/>
            <a:ext cx="2578307" cy="1297899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Diabeet</a:t>
            </a:r>
            <a:r>
              <a:rPr lang="fi-FI" dirty="0"/>
              <a:t>, </a:t>
            </a:r>
            <a:r>
              <a:rPr lang="fi-FI" dirty="0" err="1"/>
              <a:t>ravimid</a:t>
            </a:r>
            <a:br>
              <a:rPr lang="fi-FI" dirty="0"/>
            </a:br>
            <a:r>
              <a:rPr lang="fi-FI" dirty="0" err="1"/>
              <a:t>Eesmärk</a:t>
            </a:r>
            <a:r>
              <a:rPr lang="fi-FI" dirty="0"/>
              <a:t>: </a:t>
            </a:r>
            <a:r>
              <a:rPr lang="fi-FI" dirty="0" err="1"/>
              <a:t>hõlmatus</a:t>
            </a:r>
            <a:r>
              <a:rPr lang="fi-FI" dirty="0"/>
              <a:t> 61%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Nimistute</a:t>
            </a:r>
            <a:r>
              <a:rPr lang="fi-FI" dirty="0"/>
              <a:t> </a:t>
            </a:r>
            <a:r>
              <a:rPr lang="fi-FI" dirty="0" err="1"/>
              <a:t>keskmine</a:t>
            </a:r>
            <a:r>
              <a:rPr lang="fi-FI" dirty="0"/>
              <a:t> 64,7%</a:t>
            </a:r>
            <a:br>
              <a:rPr lang="fi-FI" dirty="0"/>
            </a:br>
            <a:r>
              <a:rPr lang="fi-FI" dirty="0"/>
              <a:t>2016. </a:t>
            </a:r>
            <a:r>
              <a:rPr lang="fi-FI" dirty="0" err="1"/>
              <a:t>aastal</a:t>
            </a:r>
            <a:r>
              <a:rPr lang="fi-FI" dirty="0"/>
              <a:t> 65,0%</a:t>
            </a:r>
            <a:endParaRPr lang="et-E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7FE4C4-82AC-4FD3-9BED-1677C07D4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63" y="381000"/>
            <a:ext cx="8469443" cy="45207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88795-0FD9-4EC9-91CC-69FD18CE5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0" y="4901784"/>
            <a:ext cx="8475376" cy="554636"/>
          </a:xfrm>
        </p:spPr>
        <p:txBody>
          <a:bodyPr>
            <a:normAutofit lnSpcReduction="10000"/>
          </a:bodyPr>
          <a:lstStyle/>
          <a:p>
            <a:r>
              <a:rPr lang="et-EE" sz="1800" dirty="0"/>
              <a:t>Joonis 9. Maakondade keskmised hõlmatused (nimistud, kus vastav sihtrühm puudub on joonise aluseks olnud andmetest välja jäetud).(</a:t>
            </a:r>
            <a:r>
              <a:rPr lang="et-EE" sz="1800" dirty="0" err="1"/>
              <a:t>metformiin</a:t>
            </a:r>
            <a:r>
              <a:rPr lang="et-EE" sz="1800" dirty="0"/>
              <a:t> või selle kombinatsioonid)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517350045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17AB-06B2-45B6-9295-78BBD6ED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Hüpertoonia I (madal risk)</a:t>
            </a:r>
            <a:br>
              <a:rPr lang="et-EE" dirty="0"/>
            </a:br>
            <a:r>
              <a:rPr lang="et-EE" dirty="0"/>
              <a:t>Eesmärk: hõlmatus 77%</a:t>
            </a:r>
            <a:br>
              <a:rPr lang="et-EE" dirty="0"/>
            </a:br>
            <a:br>
              <a:rPr lang="et-EE" dirty="0"/>
            </a:br>
            <a:r>
              <a:rPr lang="et-EE" dirty="0"/>
              <a:t>Nimistute keskmine 69,8%</a:t>
            </a:r>
            <a:br>
              <a:rPr lang="et-EE" dirty="0"/>
            </a:br>
            <a:r>
              <a:rPr lang="et-EE" dirty="0"/>
              <a:t>2016. aastal 66,6%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AE5A18-7517-4D1E-9C5F-33AFA79E1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71" y="569626"/>
            <a:ext cx="7957583" cy="419724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5BFD1-0426-49D7-A937-19F4EFE05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0" y="4766872"/>
            <a:ext cx="8280504" cy="554636"/>
          </a:xfrm>
        </p:spPr>
        <p:txBody>
          <a:bodyPr>
            <a:normAutofit lnSpcReduction="10000"/>
          </a:bodyPr>
          <a:lstStyle/>
          <a:p>
            <a:r>
              <a:rPr lang="et-EE" sz="1800" dirty="0"/>
              <a:t>Joonis 10. Maakondade keskmised hõlmatused (nimistud, kus vastav sihtrühm puudub on joonise aluseks olnud andmetest välja jäetud).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3285448968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A76A-0915-4154-9614-669D432B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81000"/>
            <a:ext cx="2854066" cy="683302"/>
          </a:xfrm>
        </p:spPr>
        <p:txBody>
          <a:bodyPr/>
          <a:lstStyle/>
          <a:p>
            <a:r>
              <a:rPr lang="et-EE" dirty="0"/>
              <a:t>Hüpertoonia I (madal risk)</a:t>
            </a:r>
            <a:br>
              <a:rPr lang="et-EE" dirty="0"/>
            </a:br>
            <a:endParaRPr lang="et-E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FAF10E-9082-4EFA-AB1C-0235F836E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644" y="569626"/>
            <a:ext cx="7775690" cy="418225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F17A5-BC81-4828-9015-B16F61A03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0" y="4751882"/>
            <a:ext cx="8415416" cy="584616"/>
          </a:xfrm>
        </p:spPr>
        <p:txBody>
          <a:bodyPr>
            <a:normAutofit lnSpcReduction="10000"/>
          </a:bodyPr>
          <a:lstStyle/>
          <a:p>
            <a:r>
              <a:rPr lang="fi-FI" sz="1800" dirty="0"/>
              <a:t>Joonis 11: </a:t>
            </a:r>
            <a:r>
              <a:rPr lang="fi-FI" sz="1800" dirty="0" err="1"/>
              <a:t>Hüpertoonia</a:t>
            </a:r>
            <a:r>
              <a:rPr lang="fi-FI" sz="1800" dirty="0"/>
              <a:t> I </a:t>
            </a:r>
            <a:r>
              <a:rPr lang="fi-FI" sz="1800" dirty="0" err="1"/>
              <a:t>sihtrühma</a:t>
            </a:r>
            <a:r>
              <a:rPr lang="fi-FI" sz="1800" dirty="0"/>
              <a:t> </a:t>
            </a:r>
            <a:r>
              <a:rPr lang="fi-FI" sz="1800" dirty="0" err="1"/>
              <a:t>kuuluvate</a:t>
            </a:r>
            <a:r>
              <a:rPr lang="fi-FI" sz="1800" dirty="0"/>
              <a:t> </a:t>
            </a:r>
            <a:r>
              <a:rPr lang="fi-FI" sz="1800" dirty="0" err="1"/>
              <a:t>isikute</a:t>
            </a:r>
            <a:r>
              <a:rPr lang="fi-FI" sz="1800" dirty="0"/>
              <a:t> </a:t>
            </a:r>
            <a:r>
              <a:rPr lang="fi-FI" sz="1800" dirty="0" err="1"/>
              <a:t>osakaal</a:t>
            </a:r>
            <a:r>
              <a:rPr lang="fi-FI" sz="1800" dirty="0"/>
              <a:t> </a:t>
            </a:r>
            <a:r>
              <a:rPr lang="fi-FI" sz="1800" dirty="0" err="1"/>
              <a:t>nimistu</a:t>
            </a:r>
            <a:r>
              <a:rPr lang="fi-FI" sz="1800" dirty="0"/>
              <a:t> </a:t>
            </a:r>
            <a:r>
              <a:rPr lang="fi-FI" sz="1800" dirty="0" err="1"/>
              <a:t>kindlustatud</a:t>
            </a:r>
            <a:r>
              <a:rPr lang="fi-FI" sz="1800" dirty="0"/>
              <a:t> </a:t>
            </a:r>
            <a:r>
              <a:rPr lang="fi-FI" sz="1800" dirty="0" err="1"/>
              <a:t>isikutest</a:t>
            </a:r>
            <a:endParaRPr lang="fi-FI" sz="1800" dirty="0"/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3710217689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0F155-BD2D-4442-A25A-079D5894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Hüpertoonia</a:t>
            </a:r>
            <a:r>
              <a:rPr lang="fi-FI" dirty="0"/>
              <a:t> II (</a:t>
            </a:r>
            <a:r>
              <a:rPr lang="fi-FI" dirty="0" err="1"/>
              <a:t>mõõdukas</a:t>
            </a:r>
            <a:r>
              <a:rPr lang="fi-FI" dirty="0"/>
              <a:t> </a:t>
            </a:r>
            <a:r>
              <a:rPr lang="fi-FI" dirty="0" err="1"/>
              <a:t>lisarisk</a:t>
            </a:r>
            <a:r>
              <a:rPr lang="fi-FI" dirty="0"/>
              <a:t>)</a:t>
            </a:r>
            <a:br>
              <a:rPr lang="fi-FI" dirty="0"/>
            </a:br>
            <a:r>
              <a:rPr lang="fi-FI" dirty="0" err="1"/>
              <a:t>Eesmärk</a:t>
            </a:r>
            <a:r>
              <a:rPr lang="fi-FI" dirty="0"/>
              <a:t>: </a:t>
            </a:r>
            <a:r>
              <a:rPr lang="fi-FI" dirty="0" err="1"/>
              <a:t>hõlmatus</a:t>
            </a:r>
            <a:r>
              <a:rPr lang="fi-FI" dirty="0"/>
              <a:t> 58%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Nimistute</a:t>
            </a:r>
            <a:r>
              <a:rPr lang="fi-FI" dirty="0"/>
              <a:t> </a:t>
            </a:r>
            <a:r>
              <a:rPr lang="fi-FI" dirty="0" err="1"/>
              <a:t>keskmine</a:t>
            </a:r>
            <a:r>
              <a:rPr lang="fi-FI" dirty="0"/>
              <a:t> 63,2%</a:t>
            </a:r>
            <a:br>
              <a:rPr lang="fi-FI" dirty="0"/>
            </a:br>
            <a:r>
              <a:rPr lang="fi-FI" dirty="0"/>
              <a:t>2016. </a:t>
            </a:r>
            <a:r>
              <a:rPr lang="fi-FI" dirty="0" err="1"/>
              <a:t>aastal</a:t>
            </a:r>
            <a:r>
              <a:rPr lang="fi-FI" dirty="0"/>
              <a:t> 56,3%</a:t>
            </a:r>
            <a:endParaRPr lang="et-E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BBBC68-1FA9-4BA2-9D7E-A046A0CBC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439" y="749508"/>
            <a:ext cx="7854845" cy="413470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6F95B-CC35-4391-B157-0F58455A8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0" y="4884212"/>
            <a:ext cx="8250524" cy="557218"/>
          </a:xfrm>
        </p:spPr>
        <p:txBody>
          <a:bodyPr>
            <a:normAutofit lnSpcReduction="10000"/>
          </a:bodyPr>
          <a:lstStyle/>
          <a:p>
            <a:r>
              <a:rPr lang="et-EE" sz="1800" dirty="0"/>
              <a:t>Joonis 12. Maakondade keskmised hõlmatused (nimistud, kus vastav sihtrühm puudub on joonise aluseks olnud andmetest välja jäetud).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2027266508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DAED-4339-45D6-A57B-D6234B14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Hüpertoonia III (kõrge ja </a:t>
            </a:r>
            <a:r>
              <a:rPr lang="et-EE" dirty="0" err="1"/>
              <a:t>ülikõrge</a:t>
            </a:r>
            <a:r>
              <a:rPr lang="et-EE" dirty="0"/>
              <a:t> lisarisk</a:t>
            </a:r>
            <a:br>
              <a:rPr lang="et-EE" dirty="0"/>
            </a:br>
            <a:r>
              <a:rPr lang="et-EE" dirty="0"/>
              <a:t>Eesmärk: hõlmatus 67%</a:t>
            </a:r>
            <a:br>
              <a:rPr lang="et-EE" dirty="0"/>
            </a:br>
            <a:br>
              <a:rPr lang="et-EE" dirty="0"/>
            </a:br>
            <a:r>
              <a:rPr lang="et-EE" dirty="0"/>
              <a:t>Nimistute keskmine 71,9%</a:t>
            </a:r>
            <a:br>
              <a:rPr lang="et-EE" dirty="0"/>
            </a:br>
            <a:r>
              <a:rPr lang="et-EE" dirty="0"/>
              <a:t>2016. aastal 62,6%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D4C21F-2B5B-4EE9-AD68-9CCEA3E84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577" y="584616"/>
            <a:ext cx="8109679" cy="429959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2CAA2-65E8-4EB5-9788-AA36C1BB3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49" y="4884212"/>
            <a:ext cx="8565317" cy="632168"/>
          </a:xfrm>
        </p:spPr>
        <p:txBody>
          <a:bodyPr>
            <a:normAutofit/>
          </a:bodyPr>
          <a:lstStyle/>
          <a:p>
            <a:r>
              <a:rPr lang="et-EE" sz="1800" dirty="0"/>
              <a:t>Joonis 13. Maakondade keskmised hõlmatused (nimistud, kus vastav sihtrühm puudub on joonise aluseks olnud andmetest välja jäetud).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3970601585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DB3A4-DF81-42EB-9D6F-7139AF7F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Hüpertoonia</a:t>
            </a:r>
            <a:r>
              <a:rPr lang="fi-FI" dirty="0"/>
              <a:t>, </a:t>
            </a:r>
            <a:r>
              <a:rPr lang="fi-FI" dirty="0" err="1"/>
              <a:t>ravimid</a:t>
            </a:r>
            <a:r>
              <a:rPr lang="fi-FI" dirty="0"/>
              <a:t> 2</a:t>
            </a:r>
            <a:br>
              <a:rPr lang="fi-FI" dirty="0"/>
            </a:br>
            <a:r>
              <a:rPr lang="fi-FI" dirty="0" err="1"/>
              <a:t>Eesmärk</a:t>
            </a:r>
            <a:r>
              <a:rPr lang="fi-FI" dirty="0"/>
              <a:t>: </a:t>
            </a:r>
            <a:r>
              <a:rPr lang="fi-FI" dirty="0" err="1"/>
              <a:t>hõlmatus</a:t>
            </a:r>
            <a:r>
              <a:rPr lang="fi-FI" dirty="0"/>
              <a:t> 83%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Nimistute</a:t>
            </a:r>
            <a:r>
              <a:rPr lang="fi-FI" dirty="0"/>
              <a:t> </a:t>
            </a:r>
            <a:r>
              <a:rPr lang="fi-FI" dirty="0" err="1"/>
              <a:t>keskmine</a:t>
            </a:r>
            <a:r>
              <a:rPr lang="fi-FI" dirty="0"/>
              <a:t> 81,9%</a:t>
            </a:r>
            <a:br>
              <a:rPr lang="fi-FI" dirty="0"/>
            </a:br>
            <a:r>
              <a:rPr lang="fi-FI" dirty="0"/>
              <a:t>2016. </a:t>
            </a:r>
            <a:r>
              <a:rPr lang="fi-FI" dirty="0" err="1"/>
              <a:t>aastal</a:t>
            </a:r>
            <a:r>
              <a:rPr lang="fi-FI" dirty="0"/>
              <a:t> 82,1%</a:t>
            </a:r>
            <a:endParaRPr lang="et-E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939315-EA1D-497C-A04E-E44820272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578" y="380999"/>
            <a:ext cx="8109678" cy="395115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9139E-373D-4F46-91F9-D4B3B86E3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0" y="4437089"/>
            <a:ext cx="8430406" cy="974360"/>
          </a:xfrm>
        </p:spPr>
        <p:txBody>
          <a:bodyPr>
            <a:normAutofit lnSpcReduction="10000"/>
          </a:bodyPr>
          <a:lstStyle/>
          <a:p>
            <a:r>
              <a:rPr lang="et-EE" sz="1800" dirty="0"/>
              <a:t>Joonis 15. Maakondade keskmised hõlmatused (nimistud, kus vastav sihtrühm puudub on joonise aluseks olnud andmetest välja jäetud).(väljakirjutatud ravimid </a:t>
            </a:r>
            <a:r>
              <a:rPr lang="et-EE" sz="1800" dirty="0" err="1"/>
              <a:t>angiotensiini</a:t>
            </a:r>
            <a:r>
              <a:rPr lang="et-EE" sz="1800" dirty="0"/>
              <a:t> konverteeriva ensüümi inhibiitorite, kaltsiumkanalite </a:t>
            </a:r>
            <a:r>
              <a:rPr lang="et-EE" sz="1800" dirty="0" err="1"/>
              <a:t>blokaatorite</a:t>
            </a:r>
            <a:r>
              <a:rPr lang="et-EE" sz="1800" dirty="0"/>
              <a:t>, </a:t>
            </a:r>
            <a:r>
              <a:rPr lang="et-EE" sz="1800" dirty="0" err="1"/>
              <a:t>beetablokaatorite</a:t>
            </a:r>
            <a:r>
              <a:rPr lang="et-EE" sz="1800" dirty="0"/>
              <a:t> või </a:t>
            </a:r>
            <a:r>
              <a:rPr lang="et-EE" sz="1800" dirty="0" err="1"/>
              <a:t>angiotensiin</a:t>
            </a:r>
            <a:r>
              <a:rPr lang="et-EE" sz="1800" dirty="0"/>
              <a:t> (II) antagonisti ravimirühmast (k.a kombinatsioonis)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1217476872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4FD4-EABB-4C01-B450-5BA927E9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24788"/>
            <a:ext cx="7886700" cy="1289384"/>
          </a:xfrm>
        </p:spPr>
        <p:txBody>
          <a:bodyPr/>
          <a:lstStyle/>
          <a:p>
            <a:r>
              <a:rPr lang="et-EE" dirty="0"/>
              <a:t>Infotunni teemad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E05A3-FA04-4005-AC55-E9638530C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2830286"/>
            <a:ext cx="7886700" cy="224442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/>
              <a:t>PKS 2017 tulemused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/>
              <a:t>eTVL uuendused  2018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EHK tervishoiuteenuste loetelu ja </a:t>
            </a:r>
            <a:br>
              <a:rPr lang="fi-FI" sz="2400" dirty="0"/>
            </a:br>
            <a:r>
              <a:rPr lang="fi-FI" sz="2400" dirty="0" err="1"/>
              <a:t>metoodika</a:t>
            </a:r>
            <a:r>
              <a:rPr lang="fi-FI" sz="2400" dirty="0"/>
              <a:t> </a:t>
            </a:r>
            <a:r>
              <a:rPr lang="et-EE" sz="2400" dirty="0"/>
              <a:t>määrus</a:t>
            </a:r>
          </a:p>
        </p:txBody>
      </p:sp>
    </p:spTree>
    <p:extLst>
      <p:ext uri="{BB962C8B-B14F-4D97-AF65-F5344CB8AC3E}">
        <p14:creationId xmlns:p14="http://schemas.microsoft.com/office/powerpoint/2010/main" val="26200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A716-D750-4235-A1AE-2C6C50D4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Infarkt</a:t>
            </a:r>
            <a:br>
              <a:rPr lang="et-EE" dirty="0"/>
            </a:br>
            <a:r>
              <a:rPr lang="et-EE" dirty="0"/>
              <a:t>Eesmärk: hõlmatus 80%</a:t>
            </a:r>
            <a:br>
              <a:rPr lang="et-EE" dirty="0"/>
            </a:br>
            <a:br>
              <a:rPr lang="et-EE" dirty="0"/>
            </a:br>
            <a:r>
              <a:rPr lang="et-EE" dirty="0"/>
              <a:t>Nimistute keskmine 81,6%</a:t>
            </a:r>
            <a:br>
              <a:rPr lang="et-EE" dirty="0"/>
            </a:br>
            <a:r>
              <a:rPr lang="et-EE" dirty="0"/>
              <a:t>2016. aastal 79,4%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F8A5A6-897A-4D03-A49F-C547EDF4B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626" y="524656"/>
            <a:ext cx="8019738" cy="435955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1971C-514F-4D2E-AFC6-773FEAB81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0" y="4884212"/>
            <a:ext cx="8265514" cy="557218"/>
          </a:xfrm>
        </p:spPr>
        <p:txBody>
          <a:bodyPr>
            <a:normAutofit lnSpcReduction="10000"/>
          </a:bodyPr>
          <a:lstStyle/>
          <a:p>
            <a:r>
              <a:rPr lang="et-EE" sz="1800" dirty="0"/>
              <a:t>Joonis 16. Maakondade keskmised hõlmatused (nimistud, kus vastav sihtrühm puudub on joonise aluseks olnud andmetest välja jäetud).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3735467685"/>
      </p:ext>
    </p:extLst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0846-9E27-4CFA-A518-FEB111EA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Infarkt, ravimid 1</a:t>
            </a:r>
            <a:br>
              <a:rPr lang="et-EE" dirty="0"/>
            </a:br>
            <a:r>
              <a:rPr lang="et-EE" dirty="0"/>
              <a:t>Eesmärk: hõlmatus 71%</a:t>
            </a:r>
            <a:br>
              <a:rPr lang="et-EE" dirty="0"/>
            </a:br>
            <a:br>
              <a:rPr lang="et-EE" dirty="0"/>
            </a:br>
            <a:r>
              <a:rPr lang="et-EE" dirty="0"/>
              <a:t>Nimistute keskmine 66,1%</a:t>
            </a:r>
            <a:br>
              <a:rPr lang="et-EE" dirty="0"/>
            </a:br>
            <a:r>
              <a:rPr lang="et-EE" dirty="0"/>
              <a:t>2016. aastal 64,9%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4E8160-8685-4766-AD22-C4C608F67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494675"/>
            <a:ext cx="7749915" cy="412229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66F93-145C-47D3-AE1B-E6B54C2FB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49" y="4616970"/>
            <a:ext cx="8535337" cy="854440"/>
          </a:xfrm>
        </p:spPr>
        <p:txBody>
          <a:bodyPr>
            <a:normAutofit/>
          </a:bodyPr>
          <a:lstStyle/>
          <a:p>
            <a:r>
              <a:rPr lang="et-EE" sz="1800" dirty="0"/>
              <a:t>Joonis 17. Maakondade keskmised hõlmatused (nimistud, kus vastav sihtrühm puudub on joonise aluseks olnud andmetest välja jäetud). (beetablokaatorid või nende kombinatsioonid)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1068096196"/>
      </p:ext>
    </p:ext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CF1-3982-48B5-80B1-33BAAD62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Infarkt ravimid 2</a:t>
            </a:r>
            <a:br>
              <a:rPr lang="et-EE" dirty="0"/>
            </a:br>
            <a:r>
              <a:rPr lang="et-EE" dirty="0"/>
              <a:t>Eesmärk: hõlmatus 65%</a:t>
            </a:r>
            <a:br>
              <a:rPr lang="et-EE" dirty="0"/>
            </a:br>
            <a:br>
              <a:rPr lang="et-EE" dirty="0"/>
            </a:br>
            <a:r>
              <a:rPr lang="et-EE" dirty="0"/>
              <a:t>Nimistute keskmine 59,9%</a:t>
            </a:r>
            <a:br>
              <a:rPr lang="et-EE" dirty="0"/>
            </a:br>
            <a:r>
              <a:rPr lang="et-EE" dirty="0"/>
              <a:t>2016. aastal 58,1%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10B894-2474-4030-BBB6-150528855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203" y="704538"/>
            <a:ext cx="7644984" cy="417967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D29E8-AEE2-4EFC-AB4B-D489121A9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49" y="4884212"/>
            <a:ext cx="8370445" cy="542227"/>
          </a:xfrm>
        </p:spPr>
        <p:txBody>
          <a:bodyPr>
            <a:normAutofit lnSpcReduction="10000"/>
          </a:bodyPr>
          <a:lstStyle/>
          <a:p>
            <a:r>
              <a:rPr lang="et-EE" sz="1800" dirty="0"/>
              <a:t>Joonis 18. Maakondade keskmised hõlmatused (nimistud, kus vastav sihtrühm puudub on joonise aluseks olnud andmetest välja jäetud).(</a:t>
            </a:r>
            <a:r>
              <a:rPr lang="et-EE" sz="1800" dirty="0" err="1"/>
              <a:t>statiinid</a:t>
            </a:r>
            <a:r>
              <a:rPr lang="et-EE" sz="1800" dirty="0"/>
              <a:t> või nende kombinatsioonid )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250747487"/>
      </p:ext>
    </p:extLst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0823-7432-4DB0-B67E-DAF903F9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Hüpotüreoos</a:t>
            </a:r>
            <a:br>
              <a:rPr lang="et-EE" dirty="0"/>
            </a:br>
            <a:r>
              <a:rPr lang="et-EE" dirty="0"/>
              <a:t>Eesmärk: hõlmatus 90%</a:t>
            </a:r>
            <a:br>
              <a:rPr lang="et-EE" dirty="0"/>
            </a:br>
            <a:br>
              <a:rPr lang="et-EE" dirty="0"/>
            </a:br>
            <a:r>
              <a:rPr lang="et-EE" dirty="0"/>
              <a:t>Nimistute keskmine 85,3%</a:t>
            </a:r>
            <a:br>
              <a:rPr lang="et-EE" dirty="0"/>
            </a:br>
            <a:r>
              <a:rPr lang="et-EE" dirty="0"/>
              <a:t>2016. aastal 84,1%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F8CE0A-075F-4B45-8A95-3D059F8FA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528" y="381000"/>
            <a:ext cx="7944786" cy="450321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7C09D-BFCE-4F9A-BD21-27EF78FDE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49" y="4884212"/>
            <a:ext cx="8340465" cy="512247"/>
          </a:xfrm>
        </p:spPr>
        <p:txBody>
          <a:bodyPr>
            <a:normAutofit fontScale="92500" lnSpcReduction="10000"/>
          </a:bodyPr>
          <a:lstStyle/>
          <a:p>
            <a:r>
              <a:rPr lang="et-EE" sz="1800" dirty="0"/>
              <a:t>Joonis 19. Maakondade keskmised hõlmatused (nimistud, kus vastav sihtrühm puudub on joonise aluseks olnud andmetest välja jäetud).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2482653106"/>
      </p:ext>
    </p:extLst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0EB14-2EF5-4176-99B9-2DE5F2F7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81000"/>
            <a:ext cx="8220544" cy="441858"/>
          </a:xfrm>
        </p:spPr>
        <p:txBody>
          <a:bodyPr/>
          <a:lstStyle/>
          <a:p>
            <a:r>
              <a:rPr lang="et-EE" dirty="0"/>
              <a:t>Perearsti erialane lisapädevus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06AC30-7E29-4F6D-BB9C-FC62BED0F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607" y="944380"/>
            <a:ext cx="7944786" cy="39398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59C00-7E5A-49C6-B966-684406FE5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49" y="4884212"/>
            <a:ext cx="8580307" cy="441858"/>
          </a:xfrm>
        </p:spPr>
        <p:txBody>
          <a:bodyPr>
            <a:normAutofit/>
          </a:bodyPr>
          <a:lstStyle/>
          <a:p>
            <a:r>
              <a:rPr lang="fi-FI" sz="1800" dirty="0"/>
              <a:t>Joonis 18. </a:t>
            </a:r>
            <a:r>
              <a:rPr lang="fi-FI" sz="1800" dirty="0" err="1"/>
              <a:t>Osakaal</a:t>
            </a:r>
            <a:r>
              <a:rPr lang="fi-FI" sz="1800" dirty="0"/>
              <a:t> maakonna </a:t>
            </a:r>
            <a:r>
              <a:rPr lang="fi-FI" sz="1800" dirty="0" err="1"/>
              <a:t>nimistutest</a:t>
            </a:r>
            <a:r>
              <a:rPr lang="fi-FI" sz="1800" dirty="0"/>
              <a:t>, </a:t>
            </a:r>
            <a:r>
              <a:rPr lang="fi-FI" sz="1800" dirty="0" err="1"/>
              <a:t>kus</a:t>
            </a:r>
            <a:r>
              <a:rPr lang="fi-FI" sz="1800" dirty="0"/>
              <a:t> </a:t>
            </a:r>
            <a:r>
              <a:rPr lang="fi-FI" sz="1800" dirty="0" err="1"/>
              <a:t>indikaator</a:t>
            </a:r>
            <a:r>
              <a:rPr lang="fi-FI" sz="1800" dirty="0"/>
              <a:t> </a:t>
            </a:r>
            <a:r>
              <a:rPr lang="fi-FI" sz="1800" dirty="0" err="1"/>
              <a:t>täideti</a:t>
            </a:r>
            <a:r>
              <a:rPr lang="fi-FI" sz="1800" dirty="0"/>
              <a:t> </a:t>
            </a:r>
            <a:r>
              <a:rPr lang="fi-FI" sz="1800" dirty="0" err="1"/>
              <a:t>nõutud</a:t>
            </a:r>
            <a:r>
              <a:rPr lang="fi-FI" sz="1800" dirty="0"/>
              <a:t> </a:t>
            </a:r>
            <a:r>
              <a:rPr lang="fi-FI" sz="1800" dirty="0" err="1"/>
              <a:t>mahus</a:t>
            </a:r>
            <a:r>
              <a:rPr lang="fi-FI" sz="1800" dirty="0"/>
              <a:t>, 2017.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2574053686"/>
      </p:ext>
    </p:extLst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 Placeholder 3">
            <a:extLst>
              <a:ext uri="{FF2B5EF4-FFF2-40B4-BE49-F238E27FC236}">
                <a16:creationId xmlns:a16="http://schemas.microsoft.com/office/drawing/2014/main" id="{B55F8EE2-2540-43A9-8C63-18E3F26DED14}"/>
              </a:ext>
            </a:extLst>
          </p:cNvPr>
          <p:cNvPicPr>
            <a:picLocks noGrp="1" noChangeAspect="1"/>
          </p:cNvPicPr>
          <p:nvPr>
            <p:ph type="media" sz="quarter" idx="13"/>
          </p:nvPr>
        </p:nvPicPr>
        <p:blipFill>
          <a:blip r:embed="rId2"/>
          <a:stretch>
            <a:fillRect/>
          </a:stretch>
        </p:blipFill>
        <p:spPr>
          <a:xfrm>
            <a:off x="331942" y="569626"/>
            <a:ext cx="8456007" cy="40833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964B1A-7C08-4008-BF47-04490876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42" y="5141626"/>
            <a:ext cx="8456008" cy="314794"/>
          </a:xfrm>
        </p:spPr>
        <p:txBody>
          <a:bodyPr>
            <a:normAutofit fontScale="90000"/>
          </a:bodyPr>
          <a:lstStyle/>
          <a:p>
            <a:r>
              <a:rPr lang="fi-FI" sz="2200" dirty="0"/>
              <a:t>Joonis 19. </a:t>
            </a:r>
            <a:r>
              <a:rPr lang="et-EE" sz="2200" dirty="0"/>
              <a:t>Osakaal</a:t>
            </a:r>
            <a:r>
              <a:rPr lang="fi-FI" sz="2200" dirty="0"/>
              <a:t> nimistutest, kus indikaator täideti nõutud </a:t>
            </a:r>
            <a:r>
              <a:rPr lang="fi-FI" sz="2200" dirty="0" err="1"/>
              <a:t>mahus</a:t>
            </a:r>
            <a:r>
              <a:rPr lang="fi-FI" sz="2200" dirty="0"/>
              <a:t>, 2016 ja 2017.</a:t>
            </a:r>
            <a:br>
              <a:rPr lang="fi-FI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2677395"/>
      </p:ext>
    </p:extLst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38E11-C75B-4DFF-AC9D-E8E2FCA3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06979"/>
            <a:ext cx="7886700" cy="4201886"/>
          </a:xfrm>
        </p:spPr>
        <p:txBody>
          <a:bodyPr>
            <a:normAutofit fontScale="90000"/>
          </a:bodyPr>
          <a:lstStyle/>
          <a:p>
            <a:pPr algn="ctr"/>
            <a:br>
              <a:rPr lang="et-EE" sz="3000" dirty="0"/>
            </a:br>
            <a:br>
              <a:rPr lang="et-EE" sz="3000" dirty="0"/>
            </a:br>
            <a:br>
              <a:rPr lang="et-EE" sz="3000" dirty="0"/>
            </a:br>
            <a:br>
              <a:rPr lang="et-EE" sz="3000" dirty="0"/>
            </a:br>
            <a:br>
              <a:rPr lang="et-EE" sz="3000" dirty="0"/>
            </a:br>
            <a:br>
              <a:rPr lang="et-EE" sz="3000" dirty="0"/>
            </a:br>
            <a:r>
              <a:rPr lang="et-EE" sz="3000" dirty="0" err="1"/>
              <a:t>eTVL</a:t>
            </a:r>
            <a:r>
              <a:rPr lang="et-EE" sz="3000" dirty="0"/>
              <a:t> uuendused  2018 </a:t>
            </a:r>
            <a:br>
              <a:rPr lang="et-EE" sz="3000" dirty="0"/>
            </a:br>
            <a:br>
              <a:rPr lang="et-EE" sz="3000" dirty="0"/>
            </a:br>
            <a:br>
              <a:rPr lang="et-EE" sz="2400" dirty="0"/>
            </a:br>
            <a:br>
              <a:rPr lang="et-EE" sz="2400" dirty="0"/>
            </a:br>
            <a:br>
              <a:rPr lang="et-EE" sz="3000" dirty="0"/>
            </a:br>
            <a:br>
              <a:rPr lang="et-EE" sz="3000" dirty="0"/>
            </a:br>
            <a:br>
              <a:rPr lang="et-EE" sz="3000" dirty="0"/>
            </a:br>
            <a:r>
              <a:rPr lang="et-EE" sz="3000" dirty="0"/>
              <a:t>													</a:t>
            </a:r>
            <a:endParaRPr lang="en-GB" sz="2100" b="0" dirty="0"/>
          </a:p>
        </p:txBody>
      </p:sp>
    </p:spTree>
    <p:extLst>
      <p:ext uri="{BB962C8B-B14F-4D97-AF65-F5344CB8AC3E}">
        <p14:creationId xmlns:p14="http://schemas.microsoft.com/office/powerpoint/2010/main" val="2397091175"/>
      </p:ext>
    </p:extLst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42F6-E42B-401A-9EA3-098C820C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42" y="677635"/>
            <a:ext cx="7886700" cy="751115"/>
          </a:xfrm>
        </p:spPr>
        <p:txBody>
          <a:bodyPr>
            <a:noAutofit/>
          </a:bodyPr>
          <a:lstStyle/>
          <a:p>
            <a:r>
              <a:rPr lang="et-EE" sz="2100" dirty="0"/>
              <a:t>TVL ANDMED HAIGEKASSASSE AVAMISE JÄRGSELT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49B5-8655-423A-9CE6-6EB271B81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42" y="1592036"/>
            <a:ext cx="7886700" cy="3483429"/>
          </a:xfrm>
        </p:spPr>
        <p:txBody>
          <a:bodyPr>
            <a:normAutofit/>
          </a:bodyPr>
          <a:lstStyle/>
          <a:p>
            <a:pPr algn="just"/>
            <a:r>
              <a:rPr lang="et-EE" dirty="0"/>
              <a:t>tööandjate soov saada infot töötajatele avatud TVL-</a:t>
            </a:r>
            <a:r>
              <a:rPr lang="et-EE" dirty="0" err="1"/>
              <a:t>dest</a:t>
            </a:r>
            <a:endParaRPr lang="et-EE" dirty="0"/>
          </a:p>
          <a:p>
            <a:pPr algn="just"/>
            <a:endParaRPr lang="et-EE" dirty="0"/>
          </a:p>
          <a:p>
            <a:pPr algn="just"/>
            <a:r>
              <a:rPr lang="et-EE" dirty="0"/>
              <a:t>arstid, tööandjad ja inimene hakkavad nägema TVL kohta rohkem infot</a:t>
            </a:r>
          </a:p>
          <a:p>
            <a:pPr algn="just"/>
            <a:endParaRPr lang="et-EE" dirty="0"/>
          </a:p>
          <a:p>
            <a:pPr algn="just"/>
            <a:r>
              <a:rPr lang="et-EE" dirty="0"/>
              <a:t>tehniline lahendus </a:t>
            </a:r>
          </a:p>
          <a:p>
            <a:pPr lvl="1" algn="just"/>
            <a:r>
              <a:rPr lang="et-EE" sz="1800" dirty="0"/>
              <a:t>üldised põhimõtted TVL väljastamisel arsti poolt ning ajutise töövõimetuse hüvitise maksmisel jäävad samaks</a:t>
            </a:r>
          </a:p>
          <a:p>
            <a:pPr lvl="1" algn="just"/>
            <a:endParaRPr lang="et-EE" sz="1800" dirty="0"/>
          </a:p>
          <a:p>
            <a:pPr algn="just"/>
            <a:r>
              <a:rPr lang="et-EE" dirty="0"/>
              <a:t>kuni vastava seadusemuudatuse jõustumiseni on haigekassas TVL andmevahetusel kasutusel kaks lahendust</a:t>
            </a:r>
          </a:p>
        </p:txBody>
      </p:sp>
    </p:spTree>
    <p:extLst>
      <p:ext uri="{BB962C8B-B14F-4D97-AF65-F5344CB8AC3E}">
        <p14:creationId xmlns:p14="http://schemas.microsoft.com/office/powerpoint/2010/main" val="1969469303"/>
      </p:ext>
    </p:extLst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C255-2207-43AD-B067-59E26092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42" y="559598"/>
            <a:ext cx="7886700" cy="849150"/>
          </a:xfrm>
        </p:spPr>
        <p:txBody>
          <a:bodyPr>
            <a:normAutofit/>
          </a:bodyPr>
          <a:lstStyle/>
          <a:p>
            <a:r>
              <a:rPr lang="et-EE" sz="2100" dirty="0"/>
              <a:t>MUUDATUSETTEPANEKUD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765C5-52FE-4835-B2EC-277B5BF6A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42" y="1602922"/>
            <a:ext cx="7886700" cy="3683174"/>
          </a:xfrm>
        </p:spPr>
        <p:txBody>
          <a:bodyPr>
            <a:normAutofit/>
          </a:bodyPr>
          <a:lstStyle/>
          <a:p>
            <a:pPr algn="just"/>
            <a:r>
              <a:rPr lang="et-EE" dirty="0"/>
              <a:t>TVL edastamine alguskuupäevaga</a:t>
            </a:r>
          </a:p>
          <a:p>
            <a:pPr algn="just"/>
            <a:r>
              <a:rPr lang="et-EE" dirty="0"/>
              <a:t>TVL-</a:t>
            </a:r>
            <a:r>
              <a:rPr lang="et-EE" dirty="0" err="1"/>
              <a:t>le</a:t>
            </a:r>
            <a:r>
              <a:rPr lang="et-EE" dirty="0"/>
              <a:t> omistab numbri haigekassa</a:t>
            </a:r>
          </a:p>
          <a:p>
            <a:pPr lvl="0" algn="just"/>
            <a:r>
              <a:rPr lang="et-EE" dirty="0"/>
              <a:t>järgneval TVL-l asendub esmase lehe väljastamise kuupäev esmase TVL numbriga</a:t>
            </a:r>
          </a:p>
          <a:p>
            <a:pPr algn="just"/>
            <a:r>
              <a:rPr lang="et-EE" dirty="0"/>
              <a:t>avamisel märgitakse TVL prognoositav lõpu kuupäev</a:t>
            </a:r>
          </a:p>
          <a:p>
            <a:pPr lvl="0" algn="just"/>
            <a:r>
              <a:rPr lang="et-EE" dirty="0"/>
              <a:t>jääb ära andmeväli „Ravi liik</a:t>
            </a:r>
          </a:p>
          <a:p>
            <a:pPr lvl="0" algn="just"/>
            <a:r>
              <a:rPr lang="et-EE" dirty="0"/>
              <a:t>TVL-d jäävad üherealised</a:t>
            </a:r>
          </a:p>
          <a:p>
            <a:pPr algn="just"/>
            <a:r>
              <a:rPr lang="et-EE" dirty="0"/>
              <a:t>jääb ära TVL lõpetamise põhjuse ja tööle asumise kuupäeva valimine</a:t>
            </a:r>
          </a:p>
          <a:p>
            <a:pPr algn="just"/>
            <a:r>
              <a:rPr lang="et-EE" dirty="0"/>
              <a:t>võimaldatakse hoolduslehe lõpetamine etteulatuva kuupäevaga kuni kolm päeva ette</a:t>
            </a:r>
          </a:p>
          <a:p>
            <a:pPr lvl="0" algn="just"/>
            <a:endParaRPr lang="et-EE" b="1" dirty="0"/>
          </a:p>
          <a:p>
            <a:pPr lvl="0" algn="just"/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85012413"/>
      </p:ext>
    </p:extLst>
  </p:cSld>
  <p:clrMapOvr>
    <a:masterClrMapping/>
  </p:clrMapOvr>
  <p:transition spd="slow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A0CB1-E7BA-448A-9CF9-A2694A16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42" y="559596"/>
            <a:ext cx="7886700" cy="629668"/>
          </a:xfrm>
        </p:spPr>
        <p:txBody>
          <a:bodyPr>
            <a:normAutofit/>
          </a:bodyPr>
          <a:lstStyle/>
          <a:p>
            <a:r>
              <a:rPr lang="et-EE" sz="2100" dirty="0"/>
              <a:t>OLULISED UUED KONTROLLID (1)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74B77-8AEC-41FF-B68F-3BFDE664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42" y="1570265"/>
            <a:ext cx="7886700" cy="3744684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et-EE" b="1" dirty="0"/>
              <a:t>TVL saab haigekassasse edastada ainult see tervishoiutöötaja, kellel on TVL väljastamise õigus</a:t>
            </a:r>
          </a:p>
          <a:p>
            <a:pPr marL="0" indent="0" algn="just">
              <a:buNone/>
            </a:pPr>
            <a:r>
              <a:rPr lang="et-EE" dirty="0"/>
              <a:t>Kuvatav veateade „Tervishoiutöötajale koodiga X ei ole lubatud lehe väljastamine“</a:t>
            </a:r>
          </a:p>
          <a:p>
            <a:pPr marL="0" indent="0" algn="just">
              <a:buNone/>
            </a:pPr>
            <a:endParaRPr lang="et-EE" dirty="0"/>
          </a:p>
          <a:p>
            <a:pPr marL="0" indent="0" algn="just">
              <a:buNone/>
            </a:pPr>
            <a:r>
              <a:rPr lang="et-EE" b="1" dirty="0"/>
              <a:t>2. Järglehe väljastamise reguleerimine</a:t>
            </a:r>
          </a:p>
          <a:p>
            <a:pPr marL="0" indent="0">
              <a:buNone/>
            </a:pPr>
            <a:r>
              <a:rPr lang="et-EE" dirty="0"/>
              <a:t>Kuvatav veateade  „ Isikul on 1 päev tagasi lõppenud TVL. Ava juhtumile järgleht!</a:t>
            </a:r>
          </a:p>
          <a:p>
            <a:pPr marL="0" indent="0">
              <a:buNone/>
            </a:pPr>
            <a:endParaRPr lang="et-EE" dirty="0"/>
          </a:p>
          <a:p>
            <a:pPr marL="0" indent="0" algn="just">
              <a:buNone/>
            </a:pPr>
            <a:r>
              <a:rPr lang="et-EE" b="1" dirty="0"/>
              <a:t>3. Järglehte ei saa avada kui eelnev TVL on lõpetamata</a:t>
            </a:r>
          </a:p>
          <a:p>
            <a:pPr marL="0" indent="0" algn="just">
              <a:buNone/>
            </a:pPr>
            <a:r>
              <a:rPr lang="et-EE" dirty="0"/>
              <a:t>Kuvatav veateade: "Järglehte ei saa avada. Eelnev leht on lõpetamata„</a:t>
            </a:r>
          </a:p>
          <a:p>
            <a:pPr marL="0" indent="0" algn="just">
              <a:buNone/>
            </a:pPr>
            <a:endParaRPr lang="et-EE" dirty="0"/>
          </a:p>
          <a:p>
            <a:pPr marL="0" indent="0" algn="just">
              <a:buNone/>
            </a:pPr>
            <a:endParaRPr lang="et-EE" b="1" dirty="0"/>
          </a:p>
          <a:p>
            <a:pPr marL="385763" indent="-385763">
              <a:buFont typeface="+mj-lt"/>
              <a:buAutoNum type="arabicPeriod"/>
            </a:pPr>
            <a:endParaRPr lang="et-EE" sz="2340" dirty="0"/>
          </a:p>
          <a:p>
            <a:pPr lvl="3" indent="-257175"/>
            <a:endParaRPr lang="et-EE" sz="1800" dirty="0"/>
          </a:p>
          <a:p>
            <a:pPr marL="342900" indent="-342900">
              <a:buFont typeface="Arial" charset="0"/>
              <a:buAutoNum type="arabicPeriod"/>
            </a:pPr>
            <a:endParaRPr lang="et-EE" dirty="0"/>
          </a:p>
          <a:p>
            <a:pPr marL="342900" indent="-342900">
              <a:buFont typeface="Arial" charset="0"/>
              <a:buAutoNum type="arabicPeriod"/>
            </a:pPr>
            <a:endParaRPr lang="et-EE" dirty="0"/>
          </a:p>
          <a:p>
            <a:pPr marL="342900" indent="-342900">
              <a:buAutoNum type="arabicPeriod"/>
            </a:pPr>
            <a:endParaRPr lang="et-EE" dirty="0"/>
          </a:p>
          <a:p>
            <a:pPr marL="342900" indent="-342900">
              <a:buAutoNum type="arabicPeriod"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pPr lvl="0"/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05389880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C09A-AF06-4D16-B5C8-A96C97435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24787"/>
            <a:ext cx="7886700" cy="2377281"/>
          </a:xfrm>
        </p:spPr>
        <p:txBody>
          <a:bodyPr/>
          <a:lstStyle/>
          <a:p>
            <a:pPr algn="ctr"/>
            <a:r>
              <a:rPr lang="fi-FI" dirty="0"/>
              <a:t>Haigusi ennetava ja krooniliste haigete jälgimise </a:t>
            </a:r>
            <a:r>
              <a:rPr lang="fi-FI" dirty="0" err="1"/>
              <a:t>tulemusliku</a:t>
            </a:r>
            <a:r>
              <a:rPr lang="fi-FI" dirty="0"/>
              <a:t> </a:t>
            </a:r>
            <a:r>
              <a:rPr lang="fi-FI" dirty="0" err="1"/>
              <a:t>töö</a:t>
            </a:r>
            <a:r>
              <a:rPr lang="fi-FI" dirty="0"/>
              <a:t> ja </a:t>
            </a:r>
            <a:r>
              <a:rPr lang="fi-FI" dirty="0" err="1"/>
              <a:t>erialase</a:t>
            </a:r>
            <a:r>
              <a:rPr lang="fi-FI" dirty="0"/>
              <a:t> </a:t>
            </a:r>
            <a:r>
              <a:rPr lang="fi-FI" dirty="0" err="1"/>
              <a:t>lisapädevuse</a:t>
            </a:r>
            <a:r>
              <a:rPr lang="fi-FI" dirty="0"/>
              <a:t> 2017. </a:t>
            </a:r>
            <a:r>
              <a:rPr lang="fi-FI" dirty="0" err="1"/>
              <a:t>aasta</a:t>
            </a:r>
            <a:r>
              <a:rPr lang="fi-FI" dirty="0"/>
              <a:t> </a:t>
            </a:r>
            <a:r>
              <a:rPr lang="fi-FI" dirty="0" err="1"/>
              <a:t>tulemused</a:t>
            </a:r>
            <a:r>
              <a:rPr lang="fi-FI" dirty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453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30C4-1690-4CB1-A343-F68FA31E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42" y="559598"/>
            <a:ext cx="7886700" cy="509925"/>
          </a:xfrm>
        </p:spPr>
        <p:txBody>
          <a:bodyPr>
            <a:normAutofit/>
          </a:bodyPr>
          <a:lstStyle/>
          <a:p>
            <a:r>
              <a:rPr lang="et-EE" sz="2100" dirty="0"/>
              <a:t>OLULISED UUED KONTROLLID (2)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B2B5C-4414-49DC-BDD9-FE2C6343F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42" y="1069523"/>
            <a:ext cx="7886700" cy="41039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t-EE" sz="1650" b="1" dirty="0"/>
              <a:t>4. Ajaliste kattuvuste välistamine </a:t>
            </a:r>
          </a:p>
          <a:p>
            <a:pPr marL="0" indent="0">
              <a:buNone/>
            </a:pPr>
            <a:endParaRPr lang="et-EE" sz="1500" b="1" dirty="0"/>
          </a:p>
          <a:p>
            <a:pPr marL="0" indent="0">
              <a:buNone/>
            </a:pPr>
            <a:r>
              <a:rPr lang="et-EE" b="1" dirty="0"/>
              <a:t>NÄIDE:</a:t>
            </a:r>
          </a:p>
          <a:p>
            <a:pPr algn="just"/>
            <a:r>
              <a:rPr lang="et-EE" dirty="0"/>
              <a:t>arst A avas patsiendile 01.augustil haiguslehe prognoositava lõpu kuupäevaga 15.august </a:t>
            </a:r>
          </a:p>
          <a:p>
            <a:pPr algn="just"/>
            <a:r>
              <a:rPr lang="et-EE" dirty="0"/>
              <a:t>patsient pöördub teise terviseprobleemiga arsti B poole 10.augustil, kes kinnitab, et patsient vajab tervenemise ajaks töövabastust. Arst B soovib 10.augustil avada haiguslehte prognoositava lõpu kuupäevaga 25.august</a:t>
            </a:r>
          </a:p>
          <a:p>
            <a:pPr algn="just"/>
            <a:r>
              <a:rPr lang="et-EE" dirty="0"/>
              <a:t>arst B ei saa TVL haigekassale edastada. </a:t>
            </a:r>
            <a:r>
              <a:rPr lang="et-EE" b="1" dirty="0"/>
              <a:t>Arst B saab järgmised veateated:</a:t>
            </a:r>
          </a:p>
          <a:p>
            <a:pPr algn="just"/>
            <a:endParaRPr lang="et-EE" u="sng" dirty="0"/>
          </a:p>
          <a:p>
            <a:pPr marL="0" indent="0" algn="just">
              <a:buNone/>
            </a:pPr>
            <a:r>
              <a:rPr lang="et-EE" dirty="0"/>
              <a:t>Hoiatus ZHYW02.020  Kattuvus Haigusleht nr </a:t>
            </a:r>
            <a:r>
              <a:rPr lang="et-EE" dirty="0" err="1"/>
              <a:t>xxxxxxxx</a:t>
            </a:r>
            <a:r>
              <a:rPr lang="et-EE" dirty="0"/>
              <a:t> perioodil 10.08.2018-15.08.2018 </a:t>
            </a:r>
          </a:p>
          <a:p>
            <a:pPr marL="0" indent="0" algn="just">
              <a:buNone/>
            </a:pPr>
            <a:r>
              <a:rPr lang="et-EE" dirty="0"/>
              <a:t>Viga ZHYE01.011  KONTROLLI! Kattuvus lehega perioodil 10.08.2018-15.08.2018  arstilt </a:t>
            </a:r>
            <a:r>
              <a:rPr lang="et-EE" dirty="0" err="1"/>
              <a:t>Dxxxxx</a:t>
            </a:r>
            <a:r>
              <a:rPr lang="et-EE" dirty="0"/>
              <a:t> (arsti A kood)</a:t>
            </a:r>
          </a:p>
          <a:p>
            <a:pPr marL="0" indent="0" algn="just">
              <a:buNone/>
            </a:pPr>
            <a:r>
              <a:rPr lang="et-EE" dirty="0"/>
              <a:t>Viga ZHYE01.000  Dokumenti </a:t>
            </a:r>
            <a:r>
              <a:rPr lang="et-EE" dirty="0" err="1"/>
              <a:t>xxxxxxxxxx</a:t>
            </a:r>
            <a:r>
              <a:rPr lang="et-EE" dirty="0"/>
              <a:t> ei edastatud!</a:t>
            </a:r>
          </a:p>
          <a:p>
            <a:pPr marL="0" indent="0" algn="just">
              <a:buNone/>
            </a:pPr>
            <a:endParaRPr lang="et-EE" dirty="0"/>
          </a:p>
          <a:p>
            <a:pPr marL="0" indent="0" algn="just">
              <a:buNone/>
            </a:pPr>
            <a:r>
              <a:rPr lang="et-EE" dirty="0"/>
              <a:t>Arst B peab muutma haiguslehe alguse kuupäeva ja väljastama haiguslehe perioodiks 16.08.2018 – 25.08.2018.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6189131"/>
      </p:ext>
    </p:extLst>
  </p:cSld>
  <p:clrMapOvr>
    <a:masterClrMapping/>
  </p:clrMapOvr>
  <p:transition spd="slow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7010-F06B-4264-B159-7E2A9B79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42" y="559597"/>
            <a:ext cx="7886700" cy="760295"/>
          </a:xfrm>
        </p:spPr>
        <p:txBody>
          <a:bodyPr>
            <a:normAutofit/>
          </a:bodyPr>
          <a:lstStyle/>
          <a:p>
            <a:r>
              <a:rPr lang="et-EE" sz="2100" dirty="0"/>
              <a:t>HAIGEKASSASSE EDASTATUD TVL MUUTMISE VÕIMALUSED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4F4C8-7240-41DF-865A-6FC86E426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42" y="1211035"/>
            <a:ext cx="7886700" cy="42182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t-EE" sz="1650" dirty="0"/>
              <a:t>TVL ei lõpe automaatselt selle lõpu kuupäeval; algselt prognoositud kuupäeva peab arst TVL lõpetamisel kinnitama</a:t>
            </a:r>
          </a:p>
          <a:p>
            <a:pPr marL="0" indent="0" algn="just">
              <a:buNone/>
            </a:pPr>
            <a:endParaRPr lang="et-EE" sz="1650" dirty="0"/>
          </a:p>
          <a:p>
            <a:pPr marL="0" indent="0" algn="just">
              <a:buNone/>
            </a:pPr>
            <a:r>
              <a:rPr lang="et-EE" sz="1650" dirty="0"/>
              <a:t>TVL lõpetamisel on võimalik muuta:</a:t>
            </a:r>
          </a:p>
          <a:p>
            <a:pPr marL="0" indent="0" algn="just">
              <a:buNone/>
            </a:pPr>
            <a:endParaRPr lang="et-EE" sz="1650" dirty="0"/>
          </a:p>
          <a:p>
            <a:pPr lvl="0" algn="just"/>
            <a:r>
              <a:rPr lang="et-EE" sz="1650" dirty="0"/>
              <a:t>hooldatava isikukood </a:t>
            </a:r>
          </a:p>
          <a:p>
            <a:pPr lvl="0" algn="just"/>
            <a:r>
              <a:rPr lang="et-EE" sz="1650" dirty="0"/>
              <a:t>diagnoos </a:t>
            </a:r>
          </a:p>
          <a:p>
            <a:pPr lvl="0" algn="just"/>
            <a:r>
              <a:rPr lang="et-EE" sz="1650" dirty="0"/>
              <a:t>töövabastuse põhjus </a:t>
            </a:r>
          </a:p>
          <a:p>
            <a:pPr lvl="0" algn="just"/>
            <a:r>
              <a:rPr lang="et-EE" sz="1650" dirty="0"/>
              <a:t>töövabastuse perioodi alguskuupäev</a:t>
            </a:r>
          </a:p>
          <a:p>
            <a:pPr lvl="0" algn="just"/>
            <a:r>
              <a:rPr lang="et-EE" sz="1650" dirty="0"/>
              <a:t>töövabastuse perioodi lõpukuupäev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09039001"/>
      </p:ext>
    </p:extLst>
  </p:cSld>
  <p:clrMapOvr>
    <a:masterClrMapping/>
  </p:clrMapOvr>
  <p:transition spd="slow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1B36-8388-40FA-915C-79618C3F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42" y="559597"/>
            <a:ext cx="7886700" cy="1261039"/>
          </a:xfrm>
        </p:spPr>
        <p:txBody>
          <a:bodyPr>
            <a:normAutofit/>
          </a:bodyPr>
          <a:lstStyle/>
          <a:p>
            <a:r>
              <a:rPr lang="et-EE" sz="2100" dirty="0"/>
              <a:t>TVL LÕPETAMINE TEISE ARSTI POOLT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99011-00CE-4D27-A86B-44C69453C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42" y="1744436"/>
            <a:ext cx="7886700" cy="31740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t-EE" dirty="0"/>
              <a:t>Lubatud on raviasutuse siseselt TVL lõpetamine teise arsti poolt asendamiste korral</a:t>
            </a:r>
          </a:p>
          <a:p>
            <a:pPr marL="0" indent="0" algn="just">
              <a:buNone/>
            </a:pPr>
            <a:endParaRPr lang="et-EE" dirty="0"/>
          </a:p>
          <a:p>
            <a:pPr marL="0" indent="0" algn="just">
              <a:buNone/>
            </a:pPr>
            <a:r>
              <a:rPr lang="et-EE" b="1" dirty="0"/>
              <a:t>Erijuhtum:</a:t>
            </a:r>
          </a:p>
          <a:p>
            <a:pPr marL="0" indent="0" algn="just">
              <a:buNone/>
            </a:pPr>
            <a:r>
              <a:rPr lang="et-EE" dirty="0"/>
              <a:t>perearst lõpetab tegevuse, tema nimistusse kuulunud inimesed määratakse teise perearsti nimistusse. Sellisel juhul:</a:t>
            </a:r>
          </a:p>
          <a:p>
            <a:pPr algn="just"/>
            <a:r>
              <a:rPr lang="et-EE" dirty="0"/>
              <a:t>kui inimesed määratakse teise (st teist registrikoodi omava) raviasutuse  nimistusse, peab perearst pooleliolevad TVL-d lõpetama; uus arst avab jätkuva töövabastuse vajaduse korral järglehe;</a:t>
            </a:r>
          </a:p>
          <a:p>
            <a:pPr algn="just"/>
            <a:r>
              <a:rPr lang="et-EE" dirty="0"/>
              <a:t>kui inimesed määratakse sama raviasutuse siseselt teise nimistusse, siis ei ole vaja TVL lõpetada; raviasutuse siseselt saab teine arst eelmise arsti poolt avatud TVL lõpetada.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79497564"/>
      </p:ext>
    </p:extLst>
  </p:cSld>
  <p:clrMapOvr>
    <a:masterClrMapping/>
  </p:clrMapOvr>
  <p:transition spd="slow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1B36-8388-40FA-915C-79618C3F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42" y="710293"/>
            <a:ext cx="7886700" cy="696686"/>
          </a:xfrm>
        </p:spPr>
        <p:txBody>
          <a:bodyPr>
            <a:normAutofit/>
          </a:bodyPr>
          <a:lstStyle/>
          <a:p>
            <a:r>
              <a:rPr lang="et-EE" sz="2100" dirty="0"/>
              <a:t>TÄHELEPANEKUD JA SOOVITUSED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99011-00CE-4D27-A86B-44C69453C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42" y="1406979"/>
            <a:ext cx="7886700" cy="3799113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et-EE" dirty="0"/>
              <a:t>TVL tühistamiseks on vaja alati saata õiend haigekassale. </a:t>
            </a:r>
          </a:p>
          <a:p>
            <a:pPr marL="0" indent="0" algn="just">
              <a:buNone/>
            </a:pPr>
            <a:endParaRPr lang="et-EE" dirty="0"/>
          </a:p>
          <a:p>
            <a:pPr marL="0" indent="0" algn="just">
              <a:buNone/>
            </a:pPr>
            <a:r>
              <a:rPr lang="et-EE" dirty="0"/>
              <a:t>2. Õiendi selgitus peab olema selge ja üheselt arusaadav – mida ja mis põhjusel on vaja TVL andmetes muuta</a:t>
            </a:r>
          </a:p>
          <a:p>
            <a:pPr marL="342900" indent="-342900" algn="just">
              <a:buAutoNum type="arabicPeriod"/>
            </a:pPr>
            <a:endParaRPr lang="et-EE" dirty="0"/>
          </a:p>
          <a:p>
            <a:pPr marL="0" indent="0" algn="just">
              <a:buNone/>
            </a:pPr>
            <a:r>
              <a:rPr lang="et-EE" dirty="0"/>
              <a:t>3. TVL ei või jääda lõpetamata</a:t>
            </a:r>
          </a:p>
          <a:p>
            <a:pPr marL="342900" indent="-342900" algn="just">
              <a:buAutoNum type="arabicPeriod"/>
            </a:pPr>
            <a:endParaRPr lang="et-EE" dirty="0"/>
          </a:p>
          <a:p>
            <a:pPr marL="0" indent="0" algn="just">
              <a:buNone/>
            </a:pPr>
            <a:r>
              <a:rPr lang="et-EE" dirty="0"/>
              <a:t>4. Pikema haigusjuhtumi korral väljastada TVL pikkusega 30 päeva</a:t>
            </a:r>
          </a:p>
          <a:p>
            <a:pPr marL="0" indent="0" algn="just">
              <a:buNone/>
            </a:pPr>
            <a:endParaRPr lang="et-EE" dirty="0"/>
          </a:p>
          <a:p>
            <a:pPr marL="0" indent="0" algn="just">
              <a:buNone/>
            </a:pPr>
            <a:r>
              <a:rPr lang="et-EE" dirty="0"/>
              <a:t>5. Haigekassale avamise järgselt edastatud TVL lõpu kuupäeva tohib muuta ainult TVL lõpetamisel. TVL kestel ei tohi arst oma programmis TVL lõpu kuupäeva muuta! </a:t>
            </a:r>
          </a:p>
          <a:p>
            <a:pPr marL="342900" indent="-342900" algn="just">
              <a:buAutoNum type="arabicPeriod"/>
            </a:pPr>
            <a:endParaRPr lang="et-EE" dirty="0"/>
          </a:p>
          <a:p>
            <a:pPr marL="90004" lvl="1" indent="0" algn="just">
              <a:buNone/>
            </a:pPr>
            <a:endParaRPr lang="et-EE" sz="1620" dirty="0"/>
          </a:p>
          <a:p>
            <a:pPr marL="90004" lvl="1" indent="0" algn="just">
              <a:buNone/>
            </a:pPr>
            <a:endParaRPr lang="et-EE" sz="1620" dirty="0"/>
          </a:p>
          <a:p>
            <a:pPr marL="90004" lvl="1" indent="0" algn="just">
              <a:buNone/>
            </a:pPr>
            <a:endParaRPr lang="et-EE" sz="1620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08502028"/>
      </p:ext>
    </p:extLst>
  </p:cSld>
  <p:clrMapOvr>
    <a:masterClrMapping/>
  </p:clrMapOvr>
  <p:transition spd="slow"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1B36-8388-40FA-915C-79618C3F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42" y="559597"/>
            <a:ext cx="7886700" cy="1261039"/>
          </a:xfrm>
        </p:spPr>
        <p:txBody>
          <a:bodyPr>
            <a:normAutofit/>
          </a:bodyPr>
          <a:lstStyle/>
          <a:p>
            <a:r>
              <a:rPr lang="et-EE" sz="2100" dirty="0"/>
              <a:t>KELLE POOLE KÜSIMUSTE KORRAL PÖÖRDUDA?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99011-00CE-4D27-A86B-44C69453C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42" y="1820636"/>
            <a:ext cx="7886700" cy="3097836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et-EE" dirty="0"/>
              <a:t>Teemad, mis on seotud arsti töölaua kasutamisega – pöörduda töölaua arendaja IT toe poole</a:t>
            </a:r>
          </a:p>
          <a:p>
            <a:pPr marL="342900" indent="-342900" algn="just">
              <a:buAutoNum type="arabicPeriod"/>
            </a:pPr>
            <a:endParaRPr lang="et-EE" dirty="0"/>
          </a:p>
          <a:p>
            <a:pPr marL="342900" indent="-342900" algn="just">
              <a:buAutoNum type="arabicPeriod"/>
            </a:pPr>
            <a:r>
              <a:rPr lang="et-EE" dirty="0"/>
              <a:t>Teemad mis on seotud haigekassasse saadetud TVL-de muutmisega – saata kiri e-posti aadressile </a:t>
            </a:r>
            <a:r>
              <a:rPr lang="et-EE" dirty="0">
                <a:hlinkClick r:id="rId2"/>
              </a:rPr>
              <a:t>info@haigekassa.ee</a:t>
            </a:r>
            <a:endParaRPr lang="et-EE" dirty="0"/>
          </a:p>
          <a:p>
            <a:pPr marL="342900" indent="-342900" algn="just">
              <a:buAutoNum type="arabicPeriod"/>
            </a:pPr>
            <a:endParaRPr lang="et-EE" dirty="0"/>
          </a:p>
          <a:p>
            <a:pPr marL="342900" indent="-342900" algn="just">
              <a:buAutoNum type="arabicPeriod"/>
            </a:pPr>
            <a:r>
              <a:rPr lang="et-EE" dirty="0"/>
              <a:t>Üldised küsimused TVL protsessi kohta – pöörduda haigekassa töötajate poole:</a:t>
            </a:r>
          </a:p>
          <a:p>
            <a:pPr lvl="1"/>
            <a:r>
              <a:rPr lang="et-EE" sz="1800" dirty="0"/>
              <a:t>Tea Matson, telefon</a:t>
            </a:r>
            <a:r>
              <a:rPr lang="et-EE" sz="1800" b="1" dirty="0"/>
              <a:t> </a:t>
            </a:r>
            <a:r>
              <a:rPr lang="et-EE" sz="1800" dirty="0"/>
              <a:t>6 208 333, e-post</a:t>
            </a:r>
            <a:r>
              <a:rPr lang="et-EE" sz="1800" b="1" dirty="0"/>
              <a:t> </a:t>
            </a:r>
            <a:r>
              <a:rPr lang="et-EE" sz="1800" dirty="0">
                <a:hlinkClick r:id="rId3"/>
              </a:rPr>
              <a:t>tea.matson@haigekassa.ee</a:t>
            </a:r>
            <a:endParaRPr lang="et-EE" sz="1800" dirty="0"/>
          </a:p>
          <a:p>
            <a:pPr lvl="1"/>
            <a:r>
              <a:rPr lang="et-EE" sz="1800" dirty="0"/>
              <a:t>Helje Karus, telefon 6 033 619, e-post </a:t>
            </a:r>
            <a:r>
              <a:rPr lang="et-EE" sz="1800" dirty="0">
                <a:hlinkClick r:id="rId4"/>
              </a:rPr>
              <a:t>helje.karus@haigekassa.ee</a:t>
            </a:r>
            <a:r>
              <a:rPr lang="et-EE" sz="1800" dirty="0"/>
              <a:t> 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33903510"/>
      </p:ext>
    </p:extLst>
  </p:cSld>
  <p:clrMapOvr>
    <a:masterClrMapping/>
  </p:clrMapOvr>
  <p:transition spd="slow"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igekassa.ee/sites/default/files/pictures/20140708_dnv_qm_9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84" y="12753"/>
            <a:ext cx="1094716" cy="10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EHK tervishoiuteenuste loetelu ja </a:t>
            </a:r>
            <a:br>
              <a:rPr lang="et-EE" dirty="0"/>
            </a:br>
            <a:r>
              <a:rPr lang="et-EE" dirty="0"/>
              <a:t>metoodika määrus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81783"/>
      </p:ext>
    </p:extLst>
  </p:cSld>
  <p:clrMapOvr>
    <a:masterClrMapping/>
  </p:clrMapOvr>
  <p:transition spd="slow"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BB51-F376-49E7-93A1-323AAA6C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Esmatasandi arendamine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F5803-5F4D-4E61-BA53-8A2A210E8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t-EE" sz="2000" b="1" dirty="0"/>
              <a:t>Üksikpraksise baasraha </a:t>
            </a:r>
            <a:r>
              <a:rPr lang="et-EE" sz="2000" dirty="0">
                <a:solidFill>
                  <a:schemeClr val="tx1"/>
                </a:solidFill>
              </a:rPr>
              <a:t>piirhind viiakse vastavaks tegelike kuludega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sz="1800" dirty="0" err="1"/>
              <a:t>Baasraha</a:t>
            </a:r>
            <a:r>
              <a:rPr lang="fi-FI" sz="1800" dirty="0"/>
              <a:t> </a:t>
            </a:r>
            <a:r>
              <a:rPr lang="fi-FI" sz="1800" dirty="0" err="1"/>
              <a:t>kinnitatud</a:t>
            </a:r>
            <a:r>
              <a:rPr lang="fi-FI" sz="1800" dirty="0"/>
              <a:t> </a:t>
            </a:r>
            <a:r>
              <a:rPr lang="fi-FI" sz="1800" dirty="0" err="1"/>
              <a:t>nimistuga</a:t>
            </a:r>
            <a:r>
              <a:rPr lang="fi-FI" sz="1800" dirty="0"/>
              <a:t> </a:t>
            </a:r>
            <a:r>
              <a:rPr lang="fi-FI" sz="1800" dirty="0" err="1"/>
              <a:t>töötavale</a:t>
            </a:r>
            <a:r>
              <a:rPr lang="fi-FI" sz="1800" dirty="0"/>
              <a:t> </a:t>
            </a:r>
            <a:r>
              <a:rPr lang="fi-FI" sz="1800" dirty="0" err="1"/>
              <a:t>perearstile</a:t>
            </a:r>
            <a:r>
              <a:rPr lang="et-EE" sz="1800" dirty="0"/>
              <a:t>  kood </a:t>
            </a:r>
            <a:r>
              <a:rPr lang="fi-FI" sz="1800" dirty="0"/>
              <a:t>3051</a:t>
            </a:r>
            <a:r>
              <a:rPr lang="et-EE" sz="1800" dirty="0"/>
              <a:t> hind  1637,87 eurot (</a:t>
            </a:r>
            <a:r>
              <a:rPr lang="fi-FI" sz="1800" dirty="0"/>
              <a:t>1386,06</a:t>
            </a:r>
            <a:r>
              <a:rPr lang="et-EE" sz="1800" dirty="0"/>
              <a:t>)</a:t>
            </a:r>
            <a:endParaRPr lang="et-E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Lisatakse </a:t>
            </a:r>
            <a:r>
              <a:rPr lang="et-EE" dirty="0">
                <a:solidFill>
                  <a:schemeClr val="tx1"/>
                </a:solidFill>
              </a:rPr>
              <a:t>taastusravi, </a:t>
            </a:r>
            <a:r>
              <a:rPr lang="et-EE" dirty="0" err="1">
                <a:solidFill>
                  <a:schemeClr val="tx1"/>
                </a:solidFill>
              </a:rPr>
              <a:t>dermatoveneroloogia</a:t>
            </a:r>
            <a:r>
              <a:rPr lang="et-EE" dirty="0">
                <a:solidFill>
                  <a:schemeClr val="tx1"/>
                </a:solidFill>
              </a:rPr>
              <a:t>, </a:t>
            </a:r>
            <a:r>
              <a:rPr lang="et-EE" dirty="0" err="1">
                <a:solidFill>
                  <a:schemeClr val="tx1"/>
                </a:solidFill>
              </a:rPr>
              <a:t>veresoontekirurgia</a:t>
            </a:r>
            <a:r>
              <a:rPr lang="et-EE" dirty="0">
                <a:solidFill>
                  <a:schemeClr val="tx1"/>
                </a:solidFill>
              </a:rPr>
              <a:t> ja valuravi </a:t>
            </a:r>
            <a:r>
              <a:rPr lang="et-EE" dirty="0"/>
              <a:t>eriala</a:t>
            </a:r>
            <a:r>
              <a:rPr lang="et-EE" b="1" dirty="0"/>
              <a:t> e-konsultatsioon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Lisatud on </a:t>
            </a:r>
            <a:r>
              <a:rPr lang="et-EE" b="1" dirty="0"/>
              <a:t>PKS-i indikaator</a:t>
            </a:r>
            <a:r>
              <a:rPr lang="et-EE" dirty="0"/>
              <a:t> “HIV indikaatorseisundiga patsientide testimise määr”</a:t>
            </a:r>
            <a:endParaRPr lang="et-EE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t-EE" dirty="0">
                <a:solidFill>
                  <a:schemeClr val="tx1"/>
                </a:solidFill>
              </a:rPr>
              <a:t>Nüüdisajastatakse</a:t>
            </a:r>
            <a:r>
              <a:rPr lang="et-EE" b="1" dirty="0">
                <a:solidFill>
                  <a:schemeClr val="tx1"/>
                </a:solidFill>
              </a:rPr>
              <a:t> koolitervishoiu </a:t>
            </a:r>
            <a:r>
              <a:rPr lang="et-EE" dirty="0">
                <a:solidFill>
                  <a:schemeClr val="tx1"/>
                </a:solidFill>
              </a:rPr>
              <a:t>teenuse kirjeldus ja piirhind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>
                <a:solidFill>
                  <a:schemeClr val="tx1"/>
                </a:solidFill>
              </a:rPr>
              <a:t>Laiendatakse </a:t>
            </a:r>
            <a:r>
              <a:rPr lang="et-EE" b="1" dirty="0">
                <a:solidFill>
                  <a:schemeClr val="tx1"/>
                </a:solidFill>
              </a:rPr>
              <a:t>hambaravi </a:t>
            </a:r>
            <a:r>
              <a:rPr lang="et-EE" dirty="0">
                <a:solidFill>
                  <a:schemeClr val="tx1"/>
                </a:solidFill>
              </a:rPr>
              <a:t>võimalusi vaimse või füüsilise puudega isikutele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b="1" dirty="0"/>
              <a:t>Lisatakse isikustatud nõustamise teenus</a:t>
            </a:r>
          </a:p>
          <a:p>
            <a:pPr>
              <a:buFont typeface="Wingdings" panose="05000000000000000000" pitchFamily="2" charset="2"/>
              <a:buChar char="ü"/>
            </a:pPr>
            <a:endParaRPr lang="et-EE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t-EE" sz="2000" b="1" dirty="0"/>
          </a:p>
          <a:p>
            <a:pPr lvl="0">
              <a:buFont typeface="Wingdings" panose="05000000000000000000" pitchFamily="2" charset="2"/>
              <a:buChar char="ü"/>
            </a:pPr>
            <a:endParaRPr lang="et-EE" sz="20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t-EE" sz="20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t-EE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t-EE" sz="20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t-EE" sz="2000" b="1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53111332"/>
      </p:ext>
    </p:extLst>
  </p:cSld>
  <p:clrMapOvr>
    <a:masterClrMapping/>
  </p:clrMapOvr>
  <p:transition spd="slow"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F1EF-0E07-42AC-B027-87E1C079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tx1"/>
                </a:solidFill>
              </a:rPr>
              <a:t>Tervisekeskuse filiaali mõiste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59D70-56E7-4F4F-873F-C9913CC1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t-EE" sz="2000" dirty="0">
                <a:solidFill>
                  <a:schemeClr val="tx1"/>
                </a:solidFill>
              </a:rPr>
              <a:t>Lisatud on esmatasandi </a:t>
            </a:r>
            <a:r>
              <a:rPr lang="et-EE" sz="2000" b="1" dirty="0">
                <a:solidFill>
                  <a:schemeClr val="tx1"/>
                </a:solidFill>
              </a:rPr>
              <a:t>tervisekeskuse filiaali mõiste </a:t>
            </a:r>
            <a:r>
              <a:rPr lang="et-EE" sz="2000" dirty="0">
                <a:solidFill>
                  <a:schemeClr val="tx1"/>
                </a:solidFill>
              </a:rPr>
              <a:t>ja tingimused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Tervisekeskuse</a:t>
            </a:r>
            <a:r>
              <a:rPr lang="en-US" dirty="0"/>
              <a:t> </a:t>
            </a:r>
            <a:r>
              <a:rPr lang="en-US" dirty="0" err="1"/>
              <a:t>filiaal</a:t>
            </a:r>
            <a:r>
              <a:rPr lang="en-US" dirty="0"/>
              <a:t> </a:t>
            </a:r>
            <a:r>
              <a:rPr lang="en-US" dirty="0" err="1"/>
              <a:t>käesoleva</a:t>
            </a:r>
            <a:r>
              <a:rPr lang="en-US" dirty="0"/>
              <a:t> </a:t>
            </a:r>
            <a:r>
              <a:rPr lang="en-US" dirty="0" err="1"/>
              <a:t>määruse</a:t>
            </a:r>
            <a:r>
              <a:rPr lang="en-US" dirty="0"/>
              <a:t> </a:t>
            </a:r>
            <a:r>
              <a:rPr lang="en-US" dirty="0" err="1"/>
              <a:t>mõistes</a:t>
            </a:r>
            <a:r>
              <a:rPr lang="en-US" dirty="0"/>
              <a:t> on </a:t>
            </a:r>
            <a:r>
              <a:rPr lang="en-US" dirty="0" err="1"/>
              <a:t>tervisekeskuse</a:t>
            </a:r>
            <a:r>
              <a:rPr lang="en-US" dirty="0"/>
              <a:t> </a:t>
            </a:r>
            <a:r>
              <a:rPr lang="en-US" dirty="0" err="1"/>
              <a:t>tegevuskoht</a:t>
            </a:r>
            <a:r>
              <a:rPr lang="en-US" dirty="0"/>
              <a:t>, mis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asu</a:t>
            </a:r>
            <a:r>
              <a:rPr lang="en-US" dirty="0"/>
              <a:t> </a:t>
            </a:r>
            <a:r>
              <a:rPr lang="en-US" dirty="0" err="1"/>
              <a:t>tervisekeskusega</a:t>
            </a:r>
            <a:r>
              <a:rPr lang="en-US" dirty="0"/>
              <a:t> </a:t>
            </a:r>
            <a:r>
              <a:rPr lang="en-US" dirty="0" err="1"/>
              <a:t>ühtsel</a:t>
            </a:r>
            <a:r>
              <a:rPr lang="en-US" dirty="0"/>
              <a:t> </a:t>
            </a:r>
            <a:r>
              <a:rPr lang="en-US" dirty="0" err="1"/>
              <a:t>taristul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kus</a:t>
            </a:r>
            <a:r>
              <a:rPr lang="en-US" dirty="0"/>
              <a:t> </a:t>
            </a:r>
            <a:r>
              <a:rPr lang="en-US" dirty="0" err="1"/>
              <a:t>osutab</a:t>
            </a:r>
            <a:r>
              <a:rPr lang="en-US" dirty="0"/>
              <a:t> </a:t>
            </a:r>
            <a:r>
              <a:rPr lang="en-US" dirty="0" err="1"/>
              <a:t>üldarstiabi</a:t>
            </a:r>
            <a:r>
              <a:rPr lang="en-US" dirty="0"/>
              <a:t> </a:t>
            </a:r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kaks</a:t>
            </a:r>
            <a:r>
              <a:rPr lang="en-US" dirty="0"/>
              <a:t> </a:t>
            </a:r>
            <a:r>
              <a:rPr lang="en-US" dirty="0" err="1"/>
              <a:t>nimistuga</a:t>
            </a:r>
            <a:r>
              <a:rPr lang="en-US" dirty="0"/>
              <a:t> </a:t>
            </a:r>
            <a:r>
              <a:rPr lang="en-US" dirty="0" err="1"/>
              <a:t>perearsti</a:t>
            </a:r>
            <a:r>
              <a:rPr lang="en-US" dirty="0"/>
              <a:t>. Filiaalis </a:t>
            </a:r>
            <a:r>
              <a:rPr lang="en-US" dirty="0" err="1"/>
              <a:t>võib</a:t>
            </a:r>
            <a:r>
              <a:rPr lang="en-US" dirty="0"/>
              <a:t> </a:t>
            </a:r>
            <a:r>
              <a:rPr lang="en-US" dirty="0" err="1"/>
              <a:t>osutada</a:t>
            </a:r>
            <a:r>
              <a:rPr lang="en-US" dirty="0"/>
              <a:t> </a:t>
            </a:r>
            <a:r>
              <a:rPr lang="en-US" dirty="0" err="1"/>
              <a:t>ämmaemanda</a:t>
            </a:r>
            <a:r>
              <a:rPr lang="en-US" dirty="0"/>
              <a:t> </a:t>
            </a:r>
            <a:r>
              <a:rPr lang="en-US" dirty="0" err="1"/>
              <a:t>iseseisva</a:t>
            </a:r>
            <a:r>
              <a:rPr lang="en-US" dirty="0"/>
              <a:t> </a:t>
            </a:r>
            <a:r>
              <a:rPr lang="en-US" dirty="0" err="1"/>
              <a:t>vastuvõtu</a:t>
            </a:r>
            <a:r>
              <a:rPr lang="en-US" dirty="0"/>
              <a:t> </a:t>
            </a:r>
            <a:r>
              <a:rPr lang="en-US" dirty="0" err="1"/>
              <a:t>teenust</a:t>
            </a:r>
            <a:r>
              <a:rPr lang="en-US" dirty="0"/>
              <a:t>, </a:t>
            </a:r>
            <a:r>
              <a:rPr lang="en-US" dirty="0" err="1"/>
              <a:t>füsioteraapiateenust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koduõendusteenust</a:t>
            </a:r>
            <a:r>
              <a:rPr lang="en-US" dirty="0"/>
              <a:t>, </a:t>
            </a:r>
            <a:r>
              <a:rPr lang="en-US" dirty="0" err="1"/>
              <a:t>juhul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on </a:t>
            </a:r>
            <a:r>
              <a:rPr lang="en-US" dirty="0" err="1"/>
              <a:t>tagatud</a:t>
            </a:r>
            <a:r>
              <a:rPr lang="en-US" dirty="0"/>
              <a:t> </a:t>
            </a:r>
            <a:r>
              <a:rPr lang="en-US" dirty="0" err="1"/>
              <a:t>nimetatud</a:t>
            </a:r>
            <a:r>
              <a:rPr lang="en-US" dirty="0"/>
              <a:t> </a:t>
            </a:r>
            <a:r>
              <a:rPr lang="en-US" dirty="0" err="1"/>
              <a:t>teenuste</a:t>
            </a:r>
            <a:r>
              <a:rPr lang="en-US" dirty="0"/>
              <a:t> </a:t>
            </a:r>
            <a:r>
              <a:rPr lang="en-US" dirty="0" err="1"/>
              <a:t>osutamine</a:t>
            </a:r>
            <a:r>
              <a:rPr lang="en-US" dirty="0"/>
              <a:t> </a:t>
            </a:r>
            <a:r>
              <a:rPr lang="en-US" dirty="0" err="1"/>
              <a:t>tervisekeskuses</a:t>
            </a:r>
            <a:r>
              <a:rPr lang="en-US" dirty="0"/>
              <a:t>. </a:t>
            </a:r>
            <a:r>
              <a:rPr lang="en-US" dirty="0" err="1"/>
              <a:t>Tervisekeskusel</a:t>
            </a:r>
            <a:r>
              <a:rPr lang="en-US" dirty="0"/>
              <a:t> </a:t>
            </a:r>
            <a:r>
              <a:rPr lang="en-US" dirty="0" err="1"/>
              <a:t>võib</a:t>
            </a:r>
            <a:r>
              <a:rPr lang="en-US" dirty="0"/>
              <a:t> olla </a:t>
            </a:r>
            <a:r>
              <a:rPr lang="en-US" dirty="0" err="1"/>
              <a:t>mitu</a:t>
            </a:r>
            <a:r>
              <a:rPr lang="en-US" dirty="0"/>
              <a:t> </a:t>
            </a:r>
            <a:r>
              <a:rPr lang="en-US" dirty="0" err="1"/>
              <a:t>filiaali</a:t>
            </a:r>
            <a:r>
              <a:rPr lang="en-US" dirty="0"/>
              <a:t> </a:t>
            </a:r>
            <a:r>
              <a:rPr lang="en-US" dirty="0" err="1"/>
              <a:t>erinevatel</a:t>
            </a:r>
            <a:r>
              <a:rPr lang="en-US" dirty="0"/>
              <a:t> </a:t>
            </a:r>
            <a:r>
              <a:rPr lang="en-US" dirty="0" err="1"/>
              <a:t>taristutel</a:t>
            </a:r>
            <a:r>
              <a:rPr lang="en-US" dirty="0"/>
              <a:t>.</a:t>
            </a:r>
            <a:endParaRPr lang="et-EE" dirty="0"/>
          </a:p>
          <a:p>
            <a:pPr lvl="1">
              <a:buFont typeface="Wingdings" panose="05000000000000000000" pitchFamily="2" charset="2"/>
              <a:buChar char="ü"/>
            </a:pPr>
            <a:endParaRPr lang="et-EE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t-EE" dirty="0"/>
              <a:t>Perearsti vastuvõtuaeg tervisekeskuses on vähemalt neli tundi nädalas.</a:t>
            </a:r>
          </a:p>
          <a:p>
            <a:pPr marL="257169" lvl="1" indent="0">
              <a:buNone/>
            </a:pPr>
            <a:endParaRPr lang="et-EE" dirty="0"/>
          </a:p>
          <a:p>
            <a:pPr lvl="1">
              <a:buFont typeface="Wingdings" panose="05000000000000000000" pitchFamily="2" charset="2"/>
              <a:buChar char="ü"/>
            </a:pP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59981237"/>
      </p:ext>
    </p:extLst>
  </p:cSld>
  <p:clrMapOvr>
    <a:masterClrMapping/>
  </p:clrMapOvr>
  <p:transition spd="slow"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B98B-11E0-4362-B129-06DB2380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81000"/>
            <a:ext cx="8303956" cy="441858"/>
          </a:xfrm>
        </p:spPr>
        <p:txBody>
          <a:bodyPr/>
          <a:lstStyle/>
          <a:p>
            <a:r>
              <a:rPr lang="et-EE" dirty="0"/>
              <a:t>Näide: 3 nimistuga tervisekeskus - Filiaal vs teine tegevuskoht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2AF46-B8D3-4E62-B927-E23C162E7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49" y="1135626"/>
            <a:ext cx="4041673" cy="1548580"/>
          </a:xfrm>
        </p:spPr>
        <p:txBody>
          <a:bodyPr/>
          <a:lstStyle/>
          <a:p>
            <a:r>
              <a:rPr lang="et-EE" dirty="0"/>
              <a:t>		            </a:t>
            </a:r>
            <a:r>
              <a:rPr lang="et-EE" sz="1600" dirty="0"/>
              <a:t>ETTK</a:t>
            </a:r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t-EE" sz="1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0CDAAB-CB81-4C7C-9BDD-0E56E7394E44}"/>
              </a:ext>
            </a:extLst>
          </p:cNvPr>
          <p:cNvSpPr/>
          <p:nvPr/>
        </p:nvSpPr>
        <p:spPr>
          <a:xfrm>
            <a:off x="560439" y="1342103"/>
            <a:ext cx="1224116" cy="103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Põhitegevuskoht 2 nimistut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08DB23-3D55-43FD-A8FB-6ED30D31F37D}"/>
              </a:ext>
            </a:extLst>
          </p:cNvPr>
          <p:cNvSpPr/>
          <p:nvPr/>
        </p:nvSpPr>
        <p:spPr>
          <a:xfrm>
            <a:off x="2566219" y="1342103"/>
            <a:ext cx="811162" cy="1032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Filiaal</a:t>
            </a:r>
          </a:p>
          <a:p>
            <a:pPr algn="ctr"/>
            <a:r>
              <a:rPr lang="et-EE" dirty="0"/>
              <a:t>1 nimistu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9BD18C-77BD-4EBD-99C0-79603C3C812A}"/>
              </a:ext>
            </a:extLst>
          </p:cNvPr>
          <p:cNvSpPr/>
          <p:nvPr/>
        </p:nvSpPr>
        <p:spPr>
          <a:xfrm>
            <a:off x="7034981" y="1342103"/>
            <a:ext cx="870154" cy="103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Teine tegevuskoht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876FE-2F80-4693-A7F3-E79F7997870E}"/>
              </a:ext>
            </a:extLst>
          </p:cNvPr>
          <p:cNvSpPr txBox="1"/>
          <p:nvPr/>
        </p:nvSpPr>
        <p:spPr>
          <a:xfrm>
            <a:off x="4365522" y="2934929"/>
            <a:ext cx="3760839" cy="24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Perearstid  töötvad enamus ajast Põhitegevuskohas ja teises tegevuskohas vastuvõtt minimaalselt 3 tundi nädalas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paikneb põhilisest tegevuskohast kaugemal kui 10 kilomeetrit.</a:t>
            </a:r>
          </a:p>
          <a:p>
            <a:endParaRPr lang="et-E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Baasraha</a:t>
            </a:r>
          </a:p>
          <a:p>
            <a:r>
              <a:rPr lang="fi-FI" dirty="0"/>
              <a:t>ETTK </a:t>
            </a:r>
            <a:r>
              <a:rPr lang="fi-FI" dirty="0" err="1"/>
              <a:t>baasraha</a:t>
            </a:r>
            <a:r>
              <a:rPr lang="fi-FI" dirty="0"/>
              <a:t>	</a:t>
            </a:r>
            <a:r>
              <a:rPr lang="et-EE" dirty="0"/>
              <a:t>                                   </a:t>
            </a:r>
            <a:r>
              <a:rPr lang="fi-FI" dirty="0"/>
              <a:t>10990,28</a:t>
            </a:r>
          </a:p>
          <a:p>
            <a:r>
              <a:rPr lang="et-EE" dirty="0"/>
              <a:t>Baasraha teise </a:t>
            </a:r>
            <a:r>
              <a:rPr lang="fi-FI" dirty="0" err="1"/>
              <a:t>tegevuskoh</a:t>
            </a:r>
            <a:r>
              <a:rPr lang="et-EE" dirty="0"/>
              <a:t>a eest</a:t>
            </a:r>
            <a:r>
              <a:rPr lang="fi-FI" dirty="0"/>
              <a:t>	</a:t>
            </a:r>
            <a:r>
              <a:rPr lang="et-EE" dirty="0"/>
              <a:t> </a:t>
            </a:r>
            <a:r>
              <a:rPr lang="fi-FI" dirty="0"/>
              <a:t>1310,30</a:t>
            </a:r>
          </a:p>
          <a:p>
            <a:r>
              <a:rPr lang="fi-FI" dirty="0"/>
              <a:t>	</a:t>
            </a:r>
            <a:r>
              <a:rPr lang="et-EE" dirty="0"/>
              <a:t>                                                     </a:t>
            </a:r>
            <a:r>
              <a:rPr lang="fi-FI" dirty="0"/>
              <a:t>12300,58</a:t>
            </a:r>
          </a:p>
          <a:p>
            <a:endParaRPr lang="et-E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AE520-4D7A-4F78-BCB0-A9BCC61C701C}"/>
              </a:ext>
            </a:extLst>
          </p:cNvPr>
          <p:cNvSpPr txBox="1"/>
          <p:nvPr/>
        </p:nvSpPr>
        <p:spPr>
          <a:xfrm>
            <a:off x="560440" y="2934929"/>
            <a:ext cx="3141406" cy="290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1 perearst  töötab enamus ajast filiaalis ja vastuvõtte põhitegevuskohas 4 tundi nädalas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Filiaal peab asuma teisel taristul, vahemaa ei ole määratletud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Baasraha:</a:t>
            </a:r>
          </a:p>
          <a:p>
            <a:r>
              <a:rPr lang="fi-FI" dirty="0"/>
              <a:t>2 </a:t>
            </a:r>
            <a:r>
              <a:rPr lang="fi-FI" dirty="0" err="1"/>
              <a:t>keskuses</a:t>
            </a:r>
            <a:r>
              <a:rPr lang="fi-FI" dirty="0"/>
              <a:t> asuvat </a:t>
            </a:r>
            <a:r>
              <a:rPr lang="fi-FI" dirty="0" err="1"/>
              <a:t>nimistut</a:t>
            </a:r>
            <a:r>
              <a:rPr lang="fi-FI" dirty="0"/>
              <a:t>	</a:t>
            </a:r>
            <a:r>
              <a:rPr lang="et-EE" dirty="0"/>
              <a:t>  </a:t>
            </a:r>
            <a:r>
              <a:rPr lang="fi-FI" dirty="0"/>
              <a:t>7326,86</a:t>
            </a:r>
          </a:p>
          <a:p>
            <a:r>
              <a:rPr lang="fi-FI" dirty="0"/>
              <a:t>1 </a:t>
            </a:r>
            <a:r>
              <a:rPr lang="fi-FI" dirty="0" err="1"/>
              <a:t>filiaalis</a:t>
            </a:r>
            <a:r>
              <a:rPr lang="fi-FI" dirty="0"/>
              <a:t> </a:t>
            </a:r>
            <a:r>
              <a:rPr lang="fi-FI" dirty="0" err="1"/>
              <a:t>paiknev</a:t>
            </a:r>
            <a:r>
              <a:rPr lang="fi-FI" dirty="0"/>
              <a:t> </a:t>
            </a:r>
            <a:r>
              <a:rPr lang="fi-FI" dirty="0" err="1"/>
              <a:t>nimistu</a:t>
            </a:r>
            <a:r>
              <a:rPr lang="fi-FI" dirty="0"/>
              <a:t>	</a:t>
            </a:r>
            <a:r>
              <a:rPr lang="et-EE" dirty="0"/>
              <a:t>  </a:t>
            </a:r>
            <a:r>
              <a:rPr lang="fi-FI" dirty="0"/>
              <a:t>4070,03</a:t>
            </a:r>
          </a:p>
          <a:p>
            <a:r>
              <a:rPr lang="et-EE" dirty="0"/>
              <a:t>Kokku                         </a:t>
            </a:r>
            <a:r>
              <a:rPr lang="fi-FI" dirty="0"/>
              <a:t>	11396,89</a:t>
            </a:r>
          </a:p>
          <a:p>
            <a:endParaRPr lang="et-EE" dirty="0"/>
          </a:p>
          <a:p>
            <a:r>
              <a:rPr lang="et-EE" dirty="0"/>
              <a:t>(kõiki lisa teenuseid osutab ETTK)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045E13D-CCB7-42C4-8C07-370E83E7A7A2}"/>
              </a:ext>
            </a:extLst>
          </p:cNvPr>
          <p:cNvSpPr/>
          <p:nvPr/>
        </p:nvSpPr>
        <p:spPr>
          <a:xfrm>
            <a:off x="147484" y="943897"/>
            <a:ext cx="3554362" cy="1740309"/>
          </a:xfrm>
          <a:prstGeom prst="arc">
            <a:avLst>
              <a:gd name="adj1" fmla="val 1456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05DCA1-1B92-472C-83F1-0EB2BCC36EFF}"/>
              </a:ext>
            </a:extLst>
          </p:cNvPr>
          <p:cNvSpPr/>
          <p:nvPr/>
        </p:nvSpPr>
        <p:spPr>
          <a:xfrm>
            <a:off x="4602112" y="1408471"/>
            <a:ext cx="166595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ETTK 3 nimistut</a:t>
            </a:r>
          </a:p>
        </p:txBody>
      </p:sp>
    </p:spTree>
    <p:extLst>
      <p:ext uri="{BB962C8B-B14F-4D97-AF65-F5344CB8AC3E}">
        <p14:creationId xmlns:p14="http://schemas.microsoft.com/office/powerpoint/2010/main" val="2368310938"/>
      </p:ext>
    </p:extLst>
  </p:cSld>
  <p:clrMapOvr>
    <a:masterClrMapping/>
  </p:clrMapOvr>
  <p:transition spd="slow"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34B8-9ACF-4E18-A969-630438C7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42" y="304274"/>
            <a:ext cx="7886700" cy="831352"/>
          </a:xfrm>
        </p:spPr>
        <p:txBody>
          <a:bodyPr/>
          <a:lstStyle/>
          <a:p>
            <a:r>
              <a:rPr lang="et-EE" dirty="0"/>
              <a:t>Kontaktid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276ED-5A11-4715-AF5D-35F4820C0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42" y="1135626"/>
            <a:ext cx="7886700" cy="4011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/>
              <a:t>Haldur</a:t>
            </a:r>
          </a:p>
          <a:p>
            <a:pPr marL="0" indent="0">
              <a:buNone/>
            </a:pPr>
            <a:r>
              <a:rPr lang="et-EE" dirty="0"/>
              <a:t>Anu Valli </a:t>
            </a:r>
          </a:p>
          <a:p>
            <a:pPr marL="0" indent="0">
              <a:buNone/>
            </a:pPr>
            <a:r>
              <a:rPr lang="et-EE" dirty="0">
                <a:hlinkClick r:id="rId2"/>
              </a:rPr>
              <a:t>anu.valli@haigekassa.ee</a:t>
            </a:r>
            <a:r>
              <a:rPr lang="et-EE" dirty="0"/>
              <a:t> </a:t>
            </a:r>
          </a:p>
          <a:p>
            <a:pPr marL="0" indent="0">
              <a:buNone/>
            </a:pPr>
            <a:r>
              <a:rPr lang="et-EE" dirty="0"/>
              <a:t>744 7447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dirty="0"/>
              <a:t>usaldusarstid</a:t>
            </a:r>
          </a:p>
          <a:p>
            <a:pPr marL="0" indent="0">
              <a:buNone/>
            </a:pPr>
            <a:r>
              <a:rPr lang="et-EE" dirty="0"/>
              <a:t>Sirje Saarma				                 Aime Ruusalu</a:t>
            </a:r>
          </a:p>
          <a:p>
            <a:pPr marL="0" indent="0">
              <a:buNone/>
            </a:pPr>
            <a:r>
              <a:rPr lang="et-EE" dirty="0">
                <a:hlinkClick r:id="rId3"/>
              </a:rPr>
              <a:t>sirje.saarma@haigekassa.ee</a:t>
            </a:r>
            <a:r>
              <a:rPr lang="et-EE" dirty="0"/>
              <a:t>                          </a:t>
            </a:r>
            <a:r>
              <a:rPr lang="et-EE" dirty="0">
                <a:hlinkClick r:id="rId4"/>
              </a:rPr>
              <a:t>aime.ruusalu@haigekassa.ee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744 7461                                                            335 4481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dirty="0">
                <a:hlinkClick r:id="rId5"/>
              </a:rPr>
              <a:t>perearst@haigekassa.ee</a:t>
            </a:r>
            <a:endParaRPr lang="et-EE" b="1" dirty="0"/>
          </a:p>
          <a:p>
            <a:pPr marL="0" indent="0">
              <a:buNone/>
            </a:pP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1513709663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7995-46B4-4D23-AEFE-48F9B555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42" y="304274"/>
            <a:ext cx="7886700" cy="1494546"/>
          </a:xfrm>
        </p:spPr>
        <p:txBody>
          <a:bodyPr>
            <a:noAutofit/>
          </a:bodyPr>
          <a:lstStyle/>
          <a:p>
            <a:r>
              <a:rPr lang="et-EE" sz="2800" dirty="0"/>
              <a:t>Kokku said 2017. aasta tulemuste alusel lisatasu (koodiga 3061 või 3069) 546 perearsti (so 68,8% kinnitatud nimistuga töötavatest perearstidest)</a:t>
            </a:r>
            <a:br>
              <a:rPr lang="et-EE" sz="2800" dirty="0"/>
            </a:br>
            <a:endParaRPr lang="et-E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28077-D377-48F1-B1C9-6285CDE09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42" y="1798820"/>
            <a:ext cx="7886700" cy="3348649"/>
          </a:xfrm>
        </p:spPr>
        <p:txBody>
          <a:bodyPr/>
          <a:lstStyle/>
          <a:p>
            <a:r>
              <a:rPr lang="et-EE" sz="2400" dirty="0"/>
              <a:t>koefitsiendiga 1,0 sai lisatasu 493 perearsti</a:t>
            </a:r>
          </a:p>
          <a:p>
            <a:r>
              <a:rPr lang="et-EE" sz="2400" dirty="0"/>
              <a:t>koefitsiendiga 0,8 sai lisatasu 53 perearsti</a:t>
            </a:r>
          </a:p>
          <a:p>
            <a:r>
              <a:rPr lang="et-EE" sz="2400" dirty="0"/>
              <a:t>lisatasu koodiga 3062 sai 257 perearsti</a:t>
            </a:r>
          </a:p>
          <a:p>
            <a:r>
              <a:rPr lang="et-EE" sz="2400" dirty="0"/>
              <a:t>2016. aasta tulemuste alusel saavutas tulemuse 62% kinnitatud nimistuga töötavatest perearstidest, 2015. aastal 58%</a:t>
            </a:r>
          </a:p>
          <a:p>
            <a:r>
              <a:rPr lang="et-EE" sz="2400" dirty="0"/>
              <a:t>Alates 2009. aastast on hea tulemuse saavutanute osakaal mõnevõrra suurenenud eelneva aastaga võrreldes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223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2D4E-F863-4BE1-B4E9-2BC53D2A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47" y="381000"/>
            <a:ext cx="2826608" cy="1058056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hea</a:t>
            </a:r>
            <a:r>
              <a:rPr lang="fi-FI" dirty="0"/>
              <a:t> </a:t>
            </a:r>
            <a:r>
              <a:rPr lang="fi-FI" dirty="0" err="1"/>
              <a:t>tulemuse</a:t>
            </a:r>
            <a:r>
              <a:rPr lang="fi-FI" dirty="0"/>
              <a:t> </a:t>
            </a:r>
            <a:r>
              <a:rPr lang="fi-FI" dirty="0" err="1"/>
              <a:t>saavutanud</a:t>
            </a:r>
            <a:r>
              <a:rPr lang="fi-FI" dirty="0"/>
              <a:t> </a:t>
            </a:r>
            <a:r>
              <a:rPr lang="fi-FI" dirty="0" err="1"/>
              <a:t>perearste</a:t>
            </a:r>
            <a:r>
              <a:rPr lang="fi-FI" dirty="0"/>
              <a:t> oli </a:t>
            </a:r>
            <a:r>
              <a:rPr lang="fi-FI" dirty="0" err="1"/>
              <a:t>Hiiumaal</a:t>
            </a:r>
            <a:r>
              <a:rPr lang="fi-FI" dirty="0"/>
              <a:t> ja </a:t>
            </a:r>
            <a:r>
              <a:rPr lang="fi-FI" dirty="0" err="1"/>
              <a:t>Jõgevamaal</a:t>
            </a:r>
            <a:r>
              <a:rPr lang="fi-FI" dirty="0"/>
              <a:t>.</a:t>
            </a:r>
            <a:br>
              <a:rPr lang="fi-FI" dirty="0"/>
            </a:br>
            <a:endParaRPr lang="et-E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F31634-17DB-4359-AF3F-A29A0F581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674" y="524656"/>
            <a:ext cx="7974767" cy="433215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CFA3C-863B-48BE-A3A2-C0E4ECD59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49" y="4751882"/>
            <a:ext cx="8145593" cy="614597"/>
          </a:xfrm>
        </p:spPr>
        <p:txBody>
          <a:bodyPr>
            <a:noAutofit/>
          </a:bodyPr>
          <a:lstStyle/>
          <a:p>
            <a:r>
              <a:rPr lang="fi-FI" sz="2000" dirty="0" err="1"/>
              <a:t>Joonis</a:t>
            </a:r>
            <a:r>
              <a:rPr lang="fi-FI" sz="2000" dirty="0"/>
              <a:t> 1. </a:t>
            </a:r>
            <a:r>
              <a:rPr lang="fi-FI" sz="2000" dirty="0" err="1"/>
              <a:t>Koefitsiendi</a:t>
            </a:r>
            <a:r>
              <a:rPr lang="fi-FI" sz="2000" dirty="0"/>
              <a:t> </a:t>
            </a:r>
            <a:r>
              <a:rPr lang="fi-FI" sz="2000" dirty="0" err="1"/>
              <a:t>vähemalt</a:t>
            </a:r>
            <a:r>
              <a:rPr lang="fi-FI" sz="2000" dirty="0"/>
              <a:t> 0,8 </a:t>
            </a:r>
            <a:r>
              <a:rPr lang="fi-FI" sz="2000" dirty="0" err="1"/>
              <a:t>saavutanud</a:t>
            </a:r>
            <a:r>
              <a:rPr lang="fi-FI" sz="2000" dirty="0"/>
              <a:t> </a:t>
            </a:r>
            <a:r>
              <a:rPr lang="fi-FI" sz="2000" dirty="0" err="1"/>
              <a:t>nimistute</a:t>
            </a:r>
            <a:r>
              <a:rPr lang="fi-FI" sz="2000" dirty="0"/>
              <a:t> </a:t>
            </a:r>
            <a:r>
              <a:rPr lang="fi-FI" sz="2000" dirty="0" err="1"/>
              <a:t>osakaal</a:t>
            </a:r>
            <a:r>
              <a:rPr lang="fi-FI" sz="2000" dirty="0"/>
              <a:t> maakonna </a:t>
            </a:r>
            <a:r>
              <a:rPr lang="fi-FI" sz="2000" dirty="0" err="1"/>
              <a:t>nimistutest</a:t>
            </a:r>
            <a:r>
              <a:rPr lang="fi-FI" sz="2000" dirty="0"/>
              <a:t>, 2017.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3667831641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EF8F-6253-4587-AD66-528D89EA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81000"/>
            <a:ext cx="3163817" cy="1118016"/>
          </a:xfrm>
        </p:spPr>
        <p:txBody>
          <a:bodyPr>
            <a:normAutofit fontScale="90000"/>
          </a:bodyPr>
          <a:lstStyle/>
          <a:p>
            <a:r>
              <a:rPr lang="et-EE" dirty="0"/>
              <a:t>Võrreldes 2016. aastaga suurenes hea tulemuse saavutanute osakaal enamikes maakondades.</a:t>
            </a:r>
            <a:br>
              <a:rPr lang="et-EE" dirty="0"/>
            </a:br>
            <a:endParaRPr lang="et-E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47296F-1975-4834-8BEE-1092D8194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567" y="1364105"/>
            <a:ext cx="7606546" cy="355266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9E23E-DD27-4F3F-AD89-25A544636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49" y="4916774"/>
            <a:ext cx="8460386" cy="629586"/>
          </a:xfrm>
        </p:spPr>
        <p:txBody>
          <a:bodyPr>
            <a:normAutofit lnSpcReduction="10000"/>
          </a:bodyPr>
          <a:lstStyle/>
          <a:p>
            <a:r>
              <a:rPr lang="fi-FI" sz="2000" dirty="0" err="1"/>
              <a:t>Joonis</a:t>
            </a:r>
            <a:r>
              <a:rPr lang="fi-FI" sz="2000" dirty="0"/>
              <a:t> 2. </a:t>
            </a:r>
            <a:r>
              <a:rPr lang="fi-FI" sz="2000" dirty="0" err="1"/>
              <a:t>Koefitsiendi</a:t>
            </a:r>
            <a:r>
              <a:rPr lang="fi-FI" sz="2000" dirty="0"/>
              <a:t> </a:t>
            </a:r>
            <a:r>
              <a:rPr lang="fi-FI" sz="2000" dirty="0" err="1"/>
              <a:t>vähemalt</a:t>
            </a:r>
            <a:r>
              <a:rPr lang="fi-FI" sz="2000" dirty="0"/>
              <a:t> 0,8 </a:t>
            </a:r>
            <a:r>
              <a:rPr lang="fi-FI" sz="2000" dirty="0" err="1"/>
              <a:t>saavutanud</a:t>
            </a:r>
            <a:r>
              <a:rPr lang="fi-FI" sz="2000" dirty="0"/>
              <a:t> </a:t>
            </a:r>
            <a:r>
              <a:rPr lang="fi-FI" sz="2000" dirty="0" err="1"/>
              <a:t>nimistute</a:t>
            </a:r>
            <a:r>
              <a:rPr lang="fi-FI" sz="2000" dirty="0"/>
              <a:t> </a:t>
            </a:r>
            <a:r>
              <a:rPr lang="fi-FI" sz="2000" dirty="0" err="1"/>
              <a:t>osakaal</a:t>
            </a:r>
            <a:r>
              <a:rPr lang="fi-FI" sz="2000" dirty="0"/>
              <a:t> </a:t>
            </a:r>
            <a:r>
              <a:rPr lang="fi-FI" sz="2000" dirty="0" err="1"/>
              <a:t>maakondade</a:t>
            </a:r>
            <a:r>
              <a:rPr lang="fi-FI" sz="2000" dirty="0"/>
              <a:t> </a:t>
            </a:r>
            <a:r>
              <a:rPr lang="fi-FI" sz="2000" dirty="0" err="1"/>
              <a:t>nimistutest</a:t>
            </a:r>
            <a:r>
              <a:rPr lang="fi-FI" sz="2000" dirty="0"/>
              <a:t>, 2015–2017.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803177023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4149A3-3C2E-4D5E-9A3B-68EC1537F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715" y="381001"/>
            <a:ext cx="7831398" cy="4503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FA964F-7447-47D8-B30C-651C8B08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987" y="381000"/>
            <a:ext cx="4197246" cy="1333500"/>
          </a:xfrm>
        </p:spPr>
        <p:txBody>
          <a:bodyPr/>
          <a:lstStyle/>
          <a:p>
            <a:r>
              <a:rPr lang="et-EE" dirty="0"/>
              <a:t>Võrreldes 2016. aastaga suurenes nende perearstide osakaal, kes saavutasid tulemuse koefitsiendiga 1,0.</a:t>
            </a:r>
            <a:br>
              <a:rPr lang="et-EE" dirty="0"/>
            </a:br>
            <a:endParaRPr lang="et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57CC4-A3D0-4082-91A6-7FDF40489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0" y="4884212"/>
            <a:ext cx="8460386" cy="512247"/>
          </a:xfrm>
        </p:spPr>
        <p:txBody>
          <a:bodyPr/>
          <a:lstStyle/>
          <a:p>
            <a:r>
              <a:rPr lang="fi-FI" sz="2000" dirty="0" err="1"/>
              <a:t>Joonis</a:t>
            </a:r>
            <a:r>
              <a:rPr lang="fi-FI" sz="2000" dirty="0"/>
              <a:t> 3. </a:t>
            </a:r>
            <a:r>
              <a:rPr lang="fi-FI" sz="2000" dirty="0" err="1"/>
              <a:t>Nimistute</a:t>
            </a:r>
            <a:r>
              <a:rPr lang="fi-FI" sz="2000" dirty="0"/>
              <a:t> jaotus </a:t>
            </a:r>
            <a:r>
              <a:rPr lang="fi-FI" sz="2000" dirty="0" err="1"/>
              <a:t>punktivahemike</a:t>
            </a:r>
            <a:r>
              <a:rPr lang="fi-FI" sz="2000" dirty="0"/>
              <a:t> </a:t>
            </a:r>
            <a:r>
              <a:rPr lang="fi-FI" sz="2000" dirty="0" err="1"/>
              <a:t>järgi</a:t>
            </a:r>
            <a:r>
              <a:rPr lang="fi-FI" sz="2000" dirty="0"/>
              <a:t>, 2015–2017</a:t>
            </a:r>
            <a:r>
              <a:rPr lang="fi-FI" dirty="0"/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1946989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93DA-1117-481F-A48B-41E9F5A8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42" y="2773180"/>
            <a:ext cx="7886700" cy="854440"/>
          </a:xfrm>
        </p:spPr>
        <p:txBody>
          <a:bodyPr/>
          <a:lstStyle/>
          <a:p>
            <a:r>
              <a:rPr lang="et-EE" dirty="0"/>
              <a:t>Maakondlikud tulemused indikaatorite kaupa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7D305-3A95-49FD-9DB0-D473F13B9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42" y="3777521"/>
            <a:ext cx="7886700" cy="1369948"/>
          </a:xfrm>
        </p:spPr>
        <p:txBody>
          <a:bodyPr/>
          <a:lstStyle/>
          <a:p>
            <a:r>
              <a:rPr lang="et-EE" dirty="0"/>
              <a:t>Perearsti tegevus haiguste ennetamisel: lapsed</a:t>
            </a:r>
          </a:p>
          <a:p>
            <a:r>
              <a:rPr lang="et-EE" dirty="0"/>
              <a:t>Perearsti tegevus krooniliste haigete jälgimisel</a:t>
            </a:r>
          </a:p>
          <a:p>
            <a:r>
              <a:rPr lang="et-EE" dirty="0"/>
              <a:t>Perearsti erialane lisapädevus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27080252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23587-3834-4176-94A9-8C092AEE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81000"/>
            <a:ext cx="2764125" cy="1333500"/>
          </a:xfrm>
        </p:spPr>
        <p:txBody>
          <a:bodyPr/>
          <a:lstStyle/>
          <a:p>
            <a:r>
              <a:rPr lang="fi-FI" dirty="0" err="1"/>
              <a:t>Vaktsineerimine</a:t>
            </a:r>
            <a:br>
              <a:rPr lang="fi-FI" dirty="0"/>
            </a:br>
            <a:r>
              <a:rPr lang="fi-FI" dirty="0" err="1"/>
              <a:t>Eesmärk</a:t>
            </a:r>
            <a:r>
              <a:rPr lang="fi-FI" dirty="0"/>
              <a:t>: </a:t>
            </a:r>
            <a:r>
              <a:rPr lang="fi-FI" dirty="0" err="1"/>
              <a:t>hõlmatus</a:t>
            </a:r>
            <a:r>
              <a:rPr lang="fi-FI" dirty="0"/>
              <a:t> 90%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Nimistute</a:t>
            </a:r>
            <a:r>
              <a:rPr lang="fi-FI" dirty="0"/>
              <a:t> </a:t>
            </a:r>
            <a:r>
              <a:rPr lang="fi-FI" dirty="0" err="1"/>
              <a:t>keskmine</a:t>
            </a:r>
            <a:r>
              <a:rPr lang="fi-FI" dirty="0"/>
              <a:t> 88,0%</a:t>
            </a:r>
            <a:br>
              <a:rPr lang="fi-FI" dirty="0"/>
            </a:br>
            <a:r>
              <a:rPr lang="fi-FI" dirty="0"/>
              <a:t>2016. </a:t>
            </a:r>
            <a:r>
              <a:rPr lang="fi-FI" dirty="0" err="1"/>
              <a:t>aastal</a:t>
            </a:r>
            <a:r>
              <a:rPr lang="fi-FI" dirty="0"/>
              <a:t> 86,8%</a:t>
            </a:r>
            <a:endParaRPr lang="et-E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E74753-B2F1-467B-B03E-C339302F4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863" y="344774"/>
            <a:ext cx="7956073" cy="455701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40DC1-100E-48F3-B818-289AEE4E2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0" y="4901784"/>
            <a:ext cx="8460386" cy="554636"/>
          </a:xfrm>
        </p:spPr>
        <p:txBody>
          <a:bodyPr>
            <a:normAutofit lnSpcReduction="10000"/>
          </a:bodyPr>
          <a:lstStyle/>
          <a:p>
            <a:r>
              <a:rPr lang="et-EE" sz="1800" dirty="0"/>
              <a:t>Joonis 4. Maakondade keskmised hõlmatused (nimistud, kus vastav sihtrühm puudub on joonise aluseks olnud andmetest välja jäetud).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514919649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Haigekassa">
  <a:themeElements>
    <a:clrScheme name="Custom 1">
      <a:dk1>
        <a:srgbClr val="00589C"/>
      </a:dk1>
      <a:lt1>
        <a:srgbClr val="00589C"/>
      </a:lt1>
      <a:dk2>
        <a:srgbClr val="60BA46"/>
      </a:dk2>
      <a:lt2>
        <a:srgbClr val="00589C"/>
      </a:lt2>
      <a:accent1>
        <a:srgbClr val="60BA46"/>
      </a:accent1>
      <a:accent2>
        <a:srgbClr val="00589C"/>
      </a:accent2>
      <a:accent3>
        <a:srgbClr val="F99D26"/>
      </a:accent3>
      <a:accent4>
        <a:srgbClr val="00AEFE"/>
      </a:accent4>
      <a:accent5>
        <a:srgbClr val="D0431C"/>
      </a:accent5>
      <a:accent6>
        <a:srgbClr val="CBDB29"/>
      </a:accent6>
      <a:hlink>
        <a:srgbClr val="00589C"/>
      </a:hlink>
      <a:folHlink>
        <a:srgbClr val="00589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igekassa-EN" id="{8470AFF5-EA3E-514F-AF60-8605477A5A86}" vid="{6C02516A-FB01-7D49-8D16-5F3D4E2EF8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haigekassa</Template>
  <TotalTime>298</TotalTime>
  <Words>1579</Words>
  <Application>Microsoft Office PowerPoint</Application>
  <PresentationFormat>On-screen Show (16:10)</PresentationFormat>
  <Paragraphs>212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ABeeZee-Regular</vt:lpstr>
      <vt:lpstr>Arial</vt:lpstr>
      <vt:lpstr>ArialUnicodeMS</vt:lpstr>
      <vt:lpstr>Calibri</vt:lpstr>
      <vt:lpstr>Wingdings</vt:lpstr>
      <vt:lpstr>Haigekassa</vt:lpstr>
      <vt:lpstr>Perearstide infotund  2018</vt:lpstr>
      <vt:lpstr>Infotunni teemad</vt:lpstr>
      <vt:lpstr>Haigusi ennetava ja krooniliste haigete jälgimise tulemusliku töö ja erialase lisapädevuse 2017. aasta tulemused </vt:lpstr>
      <vt:lpstr>Kokku said 2017. aasta tulemuste alusel lisatasu (koodiga 3061 või 3069) 546 perearsti (so 68,8% kinnitatud nimistuga töötavatest perearstidest) </vt:lpstr>
      <vt:lpstr>Enim hea tulemuse saavutanud perearste oli Hiiumaal ja Jõgevamaal. </vt:lpstr>
      <vt:lpstr>Võrreldes 2016. aastaga suurenes hea tulemuse saavutanute osakaal enamikes maakondades. </vt:lpstr>
      <vt:lpstr>Võrreldes 2016. aastaga suurenes nende perearstide osakaal, kes saavutasid tulemuse koefitsiendiga 1,0. </vt:lpstr>
      <vt:lpstr>Maakondlikud tulemused indikaatorite kaupa</vt:lpstr>
      <vt:lpstr>Vaktsineerimine Eesmärk: hõlmatus 90%  Nimistute keskmine 88,0% 2016. aastal 86,8%</vt:lpstr>
      <vt:lpstr>Väikelapse läbivaatus Eesmärk: hõlmatus 90%  Nimistute keskmine 85,2% 2016. aastal 82,6%</vt:lpstr>
      <vt:lpstr>Koolieelne läbivaatus Eesmärk: hõlmatus 90%  Nimistute keskmine 91,1% 2016. aastal 89,7%</vt:lpstr>
      <vt:lpstr>Diabeet Eesmärk: hõlmatus 70%  Nimistute keskmine 72,6% 2016. aastal 66,2%</vt:lpstr>
      <vt:lpstr>Diabeet</vt:lpstr>
      <vt:lpstr>Diabeet, ravimid Eesmärk: hõlmatus 61%  Nimistute keskmine 64,7% 2016. aastal 65,0%</vt:lpstr>
      <vt:lpstr>Hüpertoonia I (madal risk) Eesmärk: hõlmatus 77%  Nimistute keskmine 69,8% 2016. aastal 66,6%</vt:lpstr>
      <vt:lpstr>Hüpertoonia I (madal risk) </vt:lpstr>
      <vt:lpstr>Hüpertoonia II (mõõdukas lisarisk) Eesmärk: hõlmatus 58%  Nimistute keskmine 63,2% 2016. aastal 56,3%</vt:lpstr>
      <vt:lpstr>Hüpertoonia III (kõrge ja ülikõrge lisarisk Eesmärk: hõlmatus 67%  Nimistute keskmine 71,9% 2016. aastal 62,6%</vt:lpstr>
      <vt:lpstr>Hüpertoonia, ravimid 2 Eesmärk: hõlmatus 83%  Nimistute keskmine 81,9% 2016. aastal 82,1%</vt:lpstr>
      <vt:lpstr>Infarkt Eesmärk: hõlmatus 80%  Nimistute keskmine 81,6% 2016. aastal 79,4%</vt:lpstr>
      <vt:lpstr>Infarkt, ravimid 1 Eesmärk: hõlmatus 71%  Nimistute keskmine 66,1% 2016. aastal 64,9%</vt:lpstr>
      <vt:lpstr>Infarkt ravimid 2 Eesmärk: hõlmatus 65%  Nimistute keskmine 59,9% 2016. aastal 58,1%</vt:lpstr>
      <vt:lpstr>Hüpotüreoos Eesmärk: hõlmatus 90%  Nimistute keskmine 85,3% 2016. aastal 84,1%</vt:lpstr>
      <vt:lpstr>Perearsti erialane lisapädevus</vt:lpstr>
      <vt:lpstr>Joonis 19. Osakaal nimistutest, kus indikaator täideti nõutud mahus, 2016 ja 2017. </vt:lpstr>
      <vt:lpstr>      eTVL uuendused  2018                     </vt:lpstr>
      <vt:lpstr>TVL ANDMED HAIGEKASSASSE AVAMISE JÄRGSELT</vt:lpstr>
      <vt:lpstr>MUUDATUSETTEPANEKUD </vt:lpstr>
      <vt:lpstr>OLULISED UUED KONTROLLID (1)  </vt:lpstr>
      <vt:lpstr>OLULISED UUED KONTROLLID (2) </vt:lpstr>
      <vt:lpstr>HAIGEKASSASSE EDASTATUD TVL MUUTMISE VÕIMALUSED </vt:lpstr>
      <vt:lpstr>TVL LÕPETAMINE TEISE ARSTI POOLT</vt:lpstr>
      <vt:lpstr>TÄHELEPANEKUD JA SOOVITUSED </vt:lpstr>
      <vt:lpstr>KELLE POOLE KÜSIMUSTE KORRAL PÖÖRDUDA?</vt:lpstr>
      <vt:lpstr>EHK tervishoiuteenuste loetelu ja  metoodika määrus</vt:lpstr>
      <vt:lpstr>Esmatasandi arendamine</vt:lpstr>
      <vt:lpstr>Tervisekeskuse filiaali mõiste</vt:lpstr>
      <vt:lpstr>Näide: 3 nimistuga tervisekeskus - Filiaal vs teine tegevuskoht</vt:lpstr>
      <vt:lpstr>Kontaktid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Vivika Tamra</dc:creator>
  <cp:lastModifiedBy>Anu Valli</cp:lastModifiedBy>
  <cp:revision>16</cp:revision>
  <dcterms:created xsi:type="dcterms:W3CDTF">2016-09-20T14:12:35Z</dcterms:created>
  <dcterms:modified xsi:type="dcterms:W3CDTF">2018-12-13T11:08:42Z</dcterms:modified>
</cp:coreProperties>
</file>