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4" r:id="rId2"/>
  </p:sldMasterIdLst>
  <p:notesMasterIdLst>
    <p:notesMasterId r:id="rId41"/>
  </p:notesMasterIdLst>
  <p:handoutMasterIdLst>
    <p:handoutMasterId r:id="rId42"/>
  </p:handoutMasterIdLst>
  <p:sldIdLst>
    <p:sldId id="256" r:id="rId3"/>
    <p:sldId id="303" r:id="rId4"/>
    <p:sldId id="304" r:id="rId5"/>
    <p:sldId id="258" r:id="rId6"/>
    <p:sldId id="259" r:id="rId7"/>
    <p:sldId id="260" r:id="rId8"/>
    <p:sldId id="292" r:id="rId9"/>
    <p:sldId id="261" r:id="rId10"/>
    <p:sldId id="293" r:id="rId11"/>
    <p:sldId id="294" r:id="rId12"/>
    <p:sldId id="262" r:id="rId13"/>
    <p:sldId id="263" r:id="rId14"/>
    <p:sldId id="264" r:id="rId15"/>
    <p:sldId id="296" r:id="rId16"/>
    <p:sldId id="306" r:id="rId17"/>
    <p:sldId id="266" r:id="rId18"/>
    <p:sldId id="267" r:id="rId19"/>
    <p:sldId id="268" r:id="rId20"/>
    <p:sldId id="269" r:id="rId21"/>
    <p:sldId id="270" r:id="rId22"/>
    <p:sldId id="272" r:id="rId23"/>
    <p:sldId id="297" r:id="rId24"/>
    <p:sldId id="273" r:id="rId25"/>
    <p:sldId id="274" r:id="rId26"/>
    <p:sldId id="275" r:id="rId27"/>
    <p:sldId id="298" r:id="rId28"/>
    <p:sldId id="276" r:id="rId29"/>
    <p:sldId id="277" r:id="rId30"/>
    <p:sldId id="286" r:id="rId31"/>
    <p:sldId id="287" r:id="rId32"/>
    <p:sldId id="278" r:id="rId33"/>
    <p:sldId id="280" r:id="rId34"/>
    <p:sldId id="281" r:id="rId35"/>
    <p:sldId id="305" r:id="rId36"/>
    <p:sldId id="288" r:id="rId37"/>
    <p:sldId id="289" r:id="rId38"/>
    <p:sldId id="290" r:id="rId39"/>
    <p:sldId id="291" r:id="rId40"/>
  </p:sldIdLst>
  <p:sldSz cx="9144000" cy="6858000" type="screen4x3"/>
  <p:notesSz cx="6797675" cy="9926638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54"/>
    <p:restoredTop sz="94608"/>
  </p:normalViewPr>
  <p:slideViewPr>
    <p:cSldViewPr>
      <p:cViewPr varScale="1">
        <p:scale>
          <a:sx n="70" d="100"/>
          <a:sy n="70" d="100"/>
        </p:scale>
        <p:origin x="11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localhost\Users\liis\Documents\Haigekassa\2016%20II%20%20HK\2016%2002%20Haigekassa%20joonised%202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localhost\Users\liis\Documents\Haigekassa\2016%20II%20%20HK\2016%2002%20Haigekassa%20joonised%202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localhost\Users\liis\Documents\Haigekassa\2016%20II%20%20HK\2016%2002%20Haigekassa%20joonised%20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calhost\Users\liis\Documents\Haigekassa\2016%20II%20%20HK\2016%2002%20Haigekassa%20joonised%20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calhost\Users\liis\Documents\Haigekassa\2016%20II%20%20HK\2016%2002%20Haigekassa%20joonised%20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calhost\Users\liis\Documents\Haigekassa\2016%20II%20%20HK\2016%2002%20Haigekassa%20joonised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050">
                <a:solidFill>
                  <a:schemeClr val="tx2"/>
                </a:solidFill>
              </a:defRPr>
            </a:pPr>
            <a:r>
              <a:rPr lang="et-EE" sz="1050">
                <a:solidFill>
                  <a:schemeClr val="tx2"/>
                </a:solidFill>
              </a:rPr>
              <a:t>viibinud haiglaravil</a:t>
            </a:r>
            <a:endParaRPr lang="en-US" sz="1050">
              <a:solidFill>
                <a:schemeClr val="tx2"/>
              </a:solidFill>
            </a:endParaRPr>
          </a:p>
        </c:rich>
      </c:tx>
      <c:layout>
        <c:manualLayout>
          <c:xMode val="edge"/>
          <c:yMode val="edge"/>
          <c:x val="0.20096197756150599"/>
          <c:y val="2.618692763907029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856452369638"/>
          <c:y val="0.11595362627568399"/>
          <c:w val="0.832380952380952"/>
          <c:h val="0.884046357853598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'data demo'!$T$1</c:f>
              <c:strCache>
                <c:ptCount val="1"/>
                <c:pt idx="0">
                  <c:v>viibinud haiglaravil</c:v>
                </c:pt>
              </c:strCache>
            </c:strRef>
          </c:tx>
          <c:invertIfNegative val="0"/>
          <c:dLbls>
            <c:dLbl>
              <c:idx val="3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'data demo'!$T$3:$T$47</c:f>
              <c:numCache>
                <c:formatCode>General</c:formatCode>
                <c:ptCount val="45"/>
                <c:pt idx="0" formatCode="0">
                  <c:v>12.130309348412201</c:v>
                </c:pt>
                <c:pt idx="2" formatCode="0">
                  <c:v>8.6487866422473338</c:v>
                </c:pt>
                <c:pt idx="3" formatCode="0">
                  <c:v>15.085385934147309</c:v>
                </c:pt>
                <c:pt idx="5" formatCode="0">
                  <c:v>13.514935265201039</c:v>
                </c:pt>
                <c:pt idx="6" formatCode="0">
                  <c:v>10.87488323913392</c:v>
                </c:pt>
                <c:pt idx="7" formatCode="0">
                  <c:v>8.5812961036181168</c:v>
                </c:pt>
                <c:pt idx="8" formatCode="0">
                  <c:v>12.012545886256341</c:v>
                </c:pt>
                <c:pt idx="9" formatCode="0">
                  <c:v>16.288722338974239</c:v>
                </c:pt>
                <c:pt idx="11" formatCode="0">
                  <c:v>12.05459030464317</c:v>
                </c:pt>
                <c:pt idx="12" formatCode="0">
                  <c:v>12.293717440791781</c:v>
                </c:pt>
                <c:pt idx="14" formatCode="0">
                  <c:v>16.614513207714541</c:v>
                </c:pt>
                <c:pt idx="15" formatCode="0">
                  <c:v>12.01116827691564</c:v>
                </c:pt>
                <c:pt idx="16" formatCode="0">
                  <c:v>9.9998786251094494</c:v>
                </c:pt>
                <c:pt idx="18" formatCode="0">
                  <c:v>9.822865705701572</c:v>
                </c:pt>
                <c:pt idx="19" formatCode="0">
                  <c:v>13.75739628847815</c:v>
                </c:pt>
                <c:pt idx="20" formatCode="0">
                  <c:v>12.71379620149964</c:v>
                </c:pt>
                <c:pt idx="21" formatCode="0">
                  <c:v>13.216449524727951</c:v>
                </c:pt>
                <c:pt idx="23" formatCode="0">
                  <c:v>9.9332382516693851</c:v>
                </c:pt>
                <c:pt idx="24" formatCode="0">
                  <c:v>15.54455028783851</c:v>
                </c:pt>
                <c:pt idx="25" formatCode="0">
                  <c:v>12.056372228593871</c:v>
                </c:pt>
                <c:pt idx="26" formatCode="0">
                  <c:v>10.23127296179729</c:v>
                </c:pt>
                <c:pt idx="27" formatCode="0">
                  <c:v>9.5850252610607978</c:v>
                </c:pt>
                <c:pt idx="28" formatCode="0">
                  <c:v>14.650426080472149</c:v>
                </c:pt>
                <c:pt idx="30" formatCode="0">
                  <c:v>17.55036357748001</c:v>
                </c:pt>
                <c:pt idx="31" formatCode="0">
                  <c:v>17.276018604652311</c:v>
                </c:pt>
                <c:pt idx="32" formatCode="0">
                  <c:v>15.935139338050339</c:v>
                </c:pt>
                <c:pt idx="33" formatCode="0">
                  <c:v>8.4200190446253558</c:v>
                </c:pt>
                <c:pt idx="34" formatCode="0">
                  <c:v>15.609410875499281</c:v>
                </c:pt>
                <c:pt idx="35" formatCode="0">
                  <c:v>7.8265274795722384</c:v>
                </c:pt>
                <c:pt idx="36" formatCode="0">
                  <c:v>9.1120874055399437</c:v>
                </c:pt>
                <c:pt idx="38" formatCode="0">
                  <c:v>7.9403419801732271</c:v>
                </c:pt>
                <c:pt idx="39" formatCode="0">
                  <c:v>7.842211423295792</c:v>
                </c:pt>
                <c:pt idx="40" formatCode="0">
                  <c:v>7.6608791863822621</c:v>
                </c:pt>
                <c:pt idx="41" formatCode="0">
                  <c:v>6.5419233961784347</c:v>
                </c:pt>
                <c:pt idx="42" formatCode="0">
                  <c:v>17.830418359529119</c:v>
                </c:pt>
                <c:pt idx="43" formatCode="0">
                  <c:v>12.452217808317069</c:v>
                </c:pt>
                <c:pt idx="44" formatCode="0">
                  <c:v>30.32584952476482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67678272"/>
        <c:axId val="267678832"/>
      </c:barChart>
      <c:catAx>
        <c:axId val="267678272"/>
        <c:scaling>
          <c:orientation val="maxMin"/>
        </c:scaling>
        <c:delete val="1"/>
        <c:axPos val="l"/>
        <c:majorTickMark val="none"/>
        <c:minorTickMark val="none"/>
        <c:tickLblPos val="none"/>
        <c:crossAx val="267678832"/>
        <c:crosses val="autoZero"/>
        <c:auto val="1"/>
        <c:lblAlgn val="ctr"/>
        <c:lblOffset val="100"/>
        <c:tickLblSkip val="1"/>
        <c:noMultiLvlLbl val="0"/>
      </c:catAx>
      <c:valAx>
        <c:axId val="267678832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one"/>
        <c:crossAx val="2676782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ysClr val="windowText" lastClr="000000"/>
          </a:solidFill>
          <a:latin typeface="Verdana" pitchFamily="34" charset="0"/>
          <a:ea typeface="Verdana" pitchFamily="34" charset="0"/>
          <a:cs typeface="Verdana" pitchFamily="34" charset="0"/>
        </a:defRPr>
      </a:pPr>
      <a:endParaRPr lang="et-EE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t-EE" sz="1200" b="1">
                <a:solidFill>
                  <a:srgbClr val="003366"/>
                </a:solidFill>
                <a:latin typeface="Verdana"/>
                <a:ea typeface="Verdana"/>
              </a:rPr>
              <a:t>Külastanud hambaarsti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teenuse kättesaadavusega</c:v>
                </c:pt>
              </c:strCache>
            </c:strRef>
          </c:tx>
          <c:spPr>
            <a:ln w="28440">
              <a:solidFill>
                <a:srgbClr val="F90000"/>
              </a:solidFill>
              <a:round/>
            </a:ln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3/2015, n=304</c:v>
                </c:pt>
                <c:pt idx="1">
                  <c:v>10/2014, n=255</c:v>
                </c:pt>
                <c:pt idx="2">
                  <c:v>08/2014, n=180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3.3832171871857102</c:v>
                </c:pt>
                <c:pt idx="1">
                  <c:v>3.2904697572841708</c:v>
                </c:pt>
                <c:pt idx="2">
                  <c:v>3.3757963246434382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vastuvõtuaja registreerimise korraldusega</c:v>
                </c:pt>
              </c:strCache>
            </c:strRef>
          </c:tx>
          <c:spPr>
            <a:ln w="28440">
              <a:solidFill>
                <a:srgbClr val="F9F9F9"/>
              </a:solidFill>
              <a:round/>
            </a:ln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3/2015, n=304</c:v>
                </c:pt>
                <c:pt idx="1">
                  <c:v>10/2014, n=255</c:v>
                </c:pt>
                <c:pt idx="2">
                  <c:v>08/2014, n=180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3.5061223461313422</c:v>
                </c:pt>
                <c:pt idx="1">
                  <c:v>3.4679028566810599</c:v>
                </c:pt>
                <c:pt idx="2">
                  <c:v>3.4828929345038602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eriarsti suhtumisega</c:v>
                </c:pt>
              </c:strCache>
            </c:strRef>
          </c:tx>
          <c:spPr>
            <a:ln w="28440">
              <a:solidFill>
                <a:srgbClr val="002954"/>
              </a:solidFill>
              <a:round/>
            </a:ln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3/2015, n=304</c:v>
                </c:pt>
                <c:pt idx="1">
                  <c:v>10/2014, n=255</c:v>
                </c:pt>
                <c:pt idx="2">
                  <c:v>08/2014, n=180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3"/>
                <c:pt idx="0">
                  <c:v>3.7275146020398999</c:v>
                </c:pt>
                <c:pt idx="1">
                  <c:v>3.7793116352275198</c:v>
                </c:pt>
                <c:pt idx="2">
                  <c:v>3.6681733326133399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ravivõimaluste selgitamisega</c:v>
                </c:pt>
              </c:strCache>
            </c:strRef>
          </c:tx>
          <c:spPr>
            <a:ln w="28440">
              <a:solidFill>
                <a:srgbClr val="2C95FE"/>
              </a:solidFill>
              <a:round/>
            </a:ln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3/2015, n=304</c:v>
                </c:pt>
                <c:pt idx="1">
                  <c:v>10/2014, n=255</c:v>
                </c:pt>
                <c:pt idx="2">
                  <c:v>08/2014, n=180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3"/>
                <c:pt idx="0">
                  <c:v>3.65749407428076</c:v>
                </c:pt>
                <c:pt idx="1">
                  <c:v>3.5786270327808101</c:v>
                </c:pt>
                <c:pt idx="2">
                  <c:v>3.5392030153930971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label 4</c:f>
              <c:strCache>
                <c:ptCount val="1"/>
                <c:pt idx="0">
                  <c:v>ravi tulemusega</c:v>
                </c:pt>
              </c:strCache>
            </c:strRef>
          </c:tx>
          <c:spPr>
            <a:ln w="28440">
              <a:solidFill>
                <a:srgbClr val="A7C4FB"/>
              </a:solidFill>
              <a:round/>
            </a:ln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3/2015, n=304</c:v>
                </c:pt>
                <c:pt idx="1">
                  <c:v>10/2014, n=255</c:v>
                </c:pt>
                <c:pt idx="2">
                  <c:v>08/2014, n=180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3"/>
                <c:pt idx="0">
                  <c:v>3.65529201091551</c:v>
                </c:pt>
                <c:pt idx="1">
                  <c:v>3.61935709536146</c:v>
                </c:pt>
                <c:pt idx="2">
                  <c:v>3.5621780754618002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3596848"/>
        <c:axId val="260608480"/>
      </c:lineChart>
      <c:catAx>
        <c:axId val="263596848"/>
        <c:scaling>
          <c:orientation val="maxMin"/>
        </c:scaling>
        <c:delete val="0"/>
        <c:axPos val="b"/>
        <c:majorGridlines>
          <c:spPr>
            <a:ln w="9360">
              <a:solidFill>
                <a:srgbClr val="878B9C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78B9C"/>
            </a:solidFill>
            <a:round/>
          </a:ln>
        </c:spPr>
        <c:crossAx val="260608480"/>
        <c:crosses val="autoZero"/>
        <c:auto val="1"/>
        <c:lblAlgn val="ctr"/>
        <c:lblOffset val="100"/>
        <c:noMultiLvlLbl val="0"/>
      </c:catAx>
      <c:valAx>
        <c:axId val="260608480"/>
        <c:scaling>
          <c:orientation val="minMax"/>
          <c:max val="4"/>
          <c:min val="2.5"/>
        </c:scaling>
        <c:delete val="0"/>
        <c:axPos val="l"/>
        <c:majorGridlines>
          <c:spPr>
            <a:ln w="9360">
              <a:solidFill>
                <a:srgbClr val="878B9C"/>
              </a:solidFill>
              <a:round/>
            </a:ln>
          </c:spPr>
        </c:majorGridlines>
        <c:numFmt formatCode="General" sourceLinked="1"/>
        <c:majorTickMark val="out"/>
        <c:minorTickMark val="none"/>
        <c:tickLblPos val="nextTo"/>
        <c:spPr>
          <a:ln w="9360">
            <a:solidFill>
              <a:srgbClr val="878B9C"/>
            </a:solidFill>
            <a:round/>
          </a:ln>
        </c:spPr>
        <c:crossAx val="263596848"/>
        <c:crossesAt val="1"/>
        <c:crossBetween val="between"/>
        <c:majorUnit val="0.5"/>
      </c:valAx>
      <c:spPr>
        <a:solidFill>
          <a:srgbClr val="FFFFFF"/>
        </a:solidFill>
        <a:ln>
          <a:noFill/>
        </a:ln>
      </c:spPr>
    </c:plotArea>
    <c:legend>
      <c:legendPos val="r"/>
      <c:overlay val="0"/>
      <c:spPr>
        <a:noFill/>
        <a:ln>
          <a:noFill/>
        </a:ln>
      </c:spPr>
    </c:legend>
    <c:plotVisOnly val="1"/>
    <c:dispBlanksAs val="gap"/>
    <c:showDLblsOverMax val="0"/>
  </c:chart>
  <c:spPr>
    <a:noFill/>
    <a:ln>
      <a:noFill/>
    </a:ln>
  </c:spPr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t-EE" sz="1200" b="1">
                <a:solidFill>
                  <a:srgbClr val="003366"/>
                </a:solidFill>
                <a:latin typeface="Verdana"/>
                <a:ea typeface="Verdana"/>
              </a:rPr>
              <a:t>Külastanud eriarsti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teenuse kättesaadavusega</c:v>
                </c:pt>
              </c:strCache>
            </c:strRef>
          </c:tx>
          <c:spPr>
            <a:ln w="28440">
              <a:solidFill>
                <a:srgbClr val="F90000"/>
              </a:solidFill>
              <a:round/>
            </a:ln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3/2015, n=387</c:v>
                </c:pt>
                <c:pt idx="1">
                  <c:v>10/2014, n=391</c:v>
                </c:pt>
                <c:pt idx="2">
                  <c:v>08/2014, n=304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2.8504236145567181</c:v>
                </c:pt>
                <c:pt idx="1">
                  <c:v>2.7957583417594898</c:v>
                </c:pt>
                <c:pt idx="2">
                  <c:v>2.8875694333149071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vastuvõtuaja registreerimise korraldusega</c:v>
                </c:pt>
              </c:strCache>
            </c:strRef>
          </c:tx>
          <c:spPr>
            <a:ln w="28440">
              <a:solidFill>
                <a:srgbClr val="F9F9F9"/>
              </a:solidFill>
              <a:round/>
            </a:ln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3/2015, n=387</c:v>
                </c:pt>
                <c:pt idx="1">
                  <c:v>10/2014, n=391</c:v>
                </c:pt>
                <c:pt idx="2">
                  <c:v>08/2014, n=304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3.1856181383849398</c:v>
                </c:pt>
                <c:pt idx="1">
                  <c:v>2.9782781590564591</c:v>
                </c:pt>
                <c:pt idx="2">
                  <c:v>3.16508390335534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eriarsti suhtumisega</c:v>
                </c:pt>
              </c:strCache>
            </c:strRef>
          </c:tx>
          <c:spPr>
            <a:ln w="28440">
              <a:solidFill>
                <a:srgbClr val="002954"/>
              </a:solidFill>
              <a:round/>
            </a:ln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3/2015, n=387</c:v>
                </c:pt>
                <c:pt idx="1">
                  <c:v>10/2014, n=391</c:v>
                </c:pt>
                <c:pt idx="2">
                  <c:v>08/2014, n=304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3"/>
                <c:pt idx="0">
                  <c:v>3.5520637618974011</c:v>
                </c:pt>
                <c:pt idx="1">
                  <c:v>3.53896050185346</c:v>
                </c:pt>
                <c:pt idx="2">
                  <c:v>3.5280242128889219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ravivõimaluste selgitamisega</c:v>
                </c:pt>
              </c:strCache>
            </c:strRef>
          </c:tx>
          <c:spPr>
            <a:ln w="28440">
              <a:solidFill>
                <a:srgbClr val="2C95FE"/>
              </a:solidFill>
              <a:round/>
            </a:ln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3/2015, n=387</c:v>
                </c:pt>
                <c:pt idx="1">
                  <c:v>10/2014, n=391</c:v>
                </c:pt>
                <c:pt idx="2">
                  <c:v>08/2014, n=304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3"/>
                <c:pt idx="0">
                  <c:v>3.4025643410346702</c:v>
                </c:pt>
                <c:pt idx="1">
                  <c:v>3.46309330326075</c:v>
                </c:pt>
                <c:pt idx="2">
                  <c:v>3.3985822098101401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label 4</c:f>
              <c:strCache>
                <c:ptCount val="1"/>
                <c:pt idx="0">
                  <c:v>ravi tulemusega</c:v>
                </c:pt>
              </c:strCache>
            </c:strRef>
          </c:tx>
          <c:spPr>
            <a:ln w="28440">
              <a:solidFill>
                <a:srgbClr val="A7C4FB"/>
              </a:solidFill>
              <a:round/>
            </a:ln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3/2015, n=387</c:v>
                </c:pt>
                <c:pt idx="1">
                  <c:v>10/2014, n=391</c:v>
                </c:pt>
                <c:pt idx="2">
                  <c:v>08/2014, n=304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3"/>
                <c:pt idx="0">
                  <c:v>3.3086243555242301</c:v>
                </c:pt>
                <c:pt idx="1">
                  <c:v>3.3923545613753001</c:v>
                </c:pt>
                <c:pt idx="2">
                  <c:v>3.3470722240645991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5691184"/>
        <c:axId val="265691744"/>
      </c:lineChart>
      <c:catAx>
        <c:axId val="265691184"/>
        <c:scaling>
          <c:orientation val="maxMin"/>
        </c:scaling>
        <c:delete val="0"/>
        <c:axPos val="b"/>
        <c:majorGridlines>
          <c:spPr>
            <a:ln w="9360">
              <a:solidFill>
                <a:srgbClr val="878B9C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78B9C"/>
            </a:solidFill>
            <a:round/>
          </a:ln>
        </c:spPr>
        <c:crossAx val="265691744"/>
        <c:crosses val="autoZero"/>
        <c:auto val="1"/>
        <c:lblAlgn val="ctr"/>
        <c:lblOffset val="100"/>
        <c:noMultiLvlLbl val="0"/>
      </c:catAx>
      <c:valAx>
        <c:axId val="265691744"/>
        <c:scaling>
          <c:orientation val="minMax"/>
          <c:max val="4"/>
          <c:min val="2.5"/>
        </c:scaling>
        <c:delete val="0"/>
        <c:axPos val="l"/>
        <c:majorGridlines>
          <c:spPr>
            <a:ln w="9360">
              <a:solidFill>
                <a:srgbClr val="878B9C"/>
              </a:solidFill>
              <a:round/>
            </a:ln>
          </c:spPr>
        </c:majorGridlines>
        <c:numFmt formatCode="General" sourceLinked="1"/>
        <c:majorTickMark val="out"/>
        <c:minorTickMark val="none"/>
        <c:tickLblPos val="nextTo"/>
        <c:spPr>
          <a:ln w="9360">
            <a:solidFill>
              <a:srgbClr val="878B9C"/>
            </a:solidFill>
            <a:round/>
          </a:ln>
        </c:spPr>
        <c:crossAx val="265691184"/>
        <c:crossesAt val="1"/>
        <c:crossBetween val="between"/>
        <c:majorUnit val="0.5"/>
      </c:valAx>
      <c:spPr>
        <a:solidFill>
          <a:srgbClr val="FFFFFF"/>
        </a:solidFill>
        <a:ln>
          <a:noFill/>
        </a:ln>
      </c:spPr>
    </c:plotArea>
    <c:plotVisOnly val="1"/>
    <c:dispBlanksAs val="gap"/>
    <c:showDLblsOverMax val="0"/>
  </c:chart>
  <c:spPr>
    <a:noFill/>
    <a:ln>
      <a:noFill/>
    </a:ln>
  </c:spPr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t-EE" sz="1200" b="1">
                <a:solidFill>
                  <a:srgbClr val="003366"/>
                </a:solidFill>
                <a:latin typeface="Verdana"/>
                <a:ea typeface="Verdana"/>
              </a:rPr>
              <a:t>Viibinud haiglas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teenuse kättesaadavusega</c:v>
                </c:pt>
              </c:strCache>
            </c:strRef>
          </c:tx>
          <c:spPr>
            <a:ln w="28440">
              <a:solidFill>
                <a:srgbClr val="F90000"/>
              </a:solidFill>
              <a:round/>
            </a:ln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2"/>
                <c:pt idx="0">
                  <c:v>3/2015, n=43</c:v>
                </c:pt>
                <c:pt idx="1">
                  <c:v>10/2014, n=47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3.1847190299668102</c:v>
                </c:pt>
                <c:pt idx="1">
                  <c:v>3.1622543467030102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vastuvõtuaja registreerimise korraldusega</c:v>
                </c:pt>
              </c:strCache>
            </c:strRef>
          </c:tx>
          <c:spPr>
            <a:ln w="28440">
              <a:solidFill>
                <a:srgbClr val="F9F9F9"/>
              </a:solidFill>
              <a:round/>
            </a:ln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2"/>
                <c:pt idx="0">
                  <c:v>3/2015, n=43</c:v>
                </c:pt>
                <c:pt idx="1">
                  <c:v>10/2014, n=47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2"/>
                <c:pt idx="0">
                  <c:v>3.2894237573848399</c:v>
                </c:pt>
                <c:pt idx="1">
                  <c:v>3.1810101702801701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eriarsti suhtumisega</c:v>
                </c:pt>
              </c:strCache>
            </c:strRef>
          </c:tx>
          <c:spPr>
            <a:ln w="28440">
              <a:solidFill>
                <a:srgbClr val="002954"/>
              </a:solidFill>
              <a:round/>
            </a:ln>
          </c:spPr>
          <c:marker>
            <c:symbol val="none"/>
          </c:marker>
          <c:dLbls>
            <c:dLbl>
              <c:idx val="0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2"/>
                <c:pt idx="0">
                  <c:v>3/2015, n=43</c:v>
                </c:pt>
                <c:pt idx="1">
                  <c:v>10/2014, n=47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2"/>
                <c:pt idx="0">
                  <c:v>3.3101221230662561</c:v>
                </c:pt>
                <c:pt idx="1">
                  <c:v>3.4278114239985582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ravivõimaluste selgitamisega</c:v>
                </c:pt>
              </c:strCache>
            </c:strRef>
          </c:tx>
          <c:spPr>
            <a:ln w="28440">
              <a:solidFill>
                <a:srgbClr val="2C95FE"/>
              </a:solidFill>
              <a:round/>
            </a:ln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2"/>
                <c:pt idx="0">
                  <c:v>3/2015, n=43</c:v>
                </c:pt>
                <c:pt idx="1">
                  <c:v>10/2014, n=47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2"/>
                <c:pt idx="0">
                  <c:v>3.4171584131887509</c:v>
                </c:pt>
                <c:pt idx="1">
                  <c:v>3.4864866138423101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label 4</c:f>
              <c:strCache>
                <c:ptCount val="1"/>
                <c:pt idx="0">
                  <c:v>ravi tulemusega</c:v>
                </c:pt>
              </c:strCache>
            </c:strRef>
          </c:tx>
          <c:spPr>
            <a:ln w="28440">
              <a:solidFill>
                <a:srgbClr val="A7C4FB"/>
              </a:solidFill>
              <a:round/>
            </a:ln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2"/>
                <c:pt idx="0">
                  <c:v>3/2015, n=43</c:v>
                </c:pt>
                <c:pt idx="1">
                  <c:v>10/2014, n=47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2"/>
                <c:pt idx="0">
                  <c:v>3.3233179198853802</c:v>
                </c:pt>
                <c:pt idx="1">
                  <c:v>3.3095220040069302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0310144"/>
        <c:axId val="260310704"/>
      </c:lineChart>
      <c:catAx>
        <c:axId val="260310144"/>
        <c:scaling>
          <c:orientation val="maxMin"/>
        </c:scaling>
        <c:delete val="0"/>
        <c:axPos val="b"/>
        <c:majorGridlines>
          <c:spPr>
            <a:ln w="9360">
              <a:solidFill>
                <a:srgbClr val="878B9C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78B9C"/>
            </a:solidFill>
            <a:round/>
          </a:ln>
        </c:spPr>
        <c:crossAx val="260310704"/>
        <c:crosses val="autoZero"/>
        <c:auto val="1"/>
        <c:lblAlgn val="ctr"/>
        <c:lblOffset val="100"/>
        <c:noMultiLvlLbl val="0"/>
      </c:catAx>
      <c:valAx>
        <c:axId val="260310704"/>
        <c:scaling>
          <c:orientation val="minMax"/>
          <c:max val="4"/>
          <c:min val="2.5"/>
        </c:scaling>
        <c:delete val="0"/>
        <c:axPos val="l"/>
        <c:majorGridlines>
          <c:spPr>
            <a:ln w="9360">
              <a:solidFill>
                <a:srgbClr val="878B9C"/>
              </a:solidFill>
              <a:round/>
            </a:ln>
          </c:spPr>
        </c:majorGridlines>
        <c:numFmt formatCode="General" sourceLinked="1"/>
        <c:majorTickMark val="out"/>
        <c:minorTickMark val="none"/>
        <c:tickLblPos val="nextTo"/>
        <c:spPr>
          <a:ln w="9360">
            <a:solidFill>
              <a:srgbClr val="878B9C"/>
            </a:solidFill>
            <a:round/>
          </a:ln>
        </c:spPr>
        <c:crossAx val="260310144"/>
        <c:crossesAt val="1"/>
        <c:crossBetween val="between"/>
        <c:majorUnit val="0.5"/>
      </c:valAx>
      <c:spPr>
        <a:solidFill>
          <a:srgbClr val="FFFFFF"/>
        </a:solidFill>
        <a:ln>
          <a:noFill/>
        </a:ln>
      </c:spPr>
    </c:plotArea>
    <c:plotVisOnly val="1"/>
    <c:dispBlanksAs val="gap"/>
    <c:showDLblsOverMax val="0"/>
  </c:chart>
  <c:spPr>
    <a:noFill/>
    <a:ln>
      <a:noFill/>
    </a:ln>
  </c:spPr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t-EE" sz="1200" b="1">
                <a:solidFill>
                  <a:srgbClr val="003366"/>
                </a:solidFill>
                <a:latin typeface="Verdana"/>
                <a:ea typeface="Verdana"/>
              </a:rPr>
              <a:t>Tasuline eriarstiabi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teenuse kättesaadavusega</c:v>
                </c:pt>
              </c:strCache>
            </c:strRef>
          </c:tx>
          <c:spPr>
            <a:ln w="28440">
              <a:solidFill>
                <a:srgbClr val="F90000"/>
              </a:solidFill>
              <a:round/>
            </a:ln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05/2015 n=316</c:v>
                </c:pt>
                <c:pt idx="1">
                  <c:v>03/2015, n=344</c:v>
                </c:pt>
                <c:pt idx="2">
                  <c:v>10/2014, n=272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3.3051065002476112</c:v>
                </c:pt>
                <c:pt idx="1">
                  <c:v>3.3071543105806902</c:v>
                </c:pt>
                <c:pt idx="2">
                  <c:v>3.28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vastuvõtuaja registreerimise korraldusega</c:v>
                </c:pt>
              </c:strCache>
            </c:strRef>
          </c:tx>
          <c:spPr>
            <a:ln w="28440">
              <a:solidFill>
                <a:srgbClr val="F9F9F9"/>
              </a:solidFill>
              <a:round/>
            </a:ln>
          </c:spPr>
          <c:marker>
            <c:symbol val="none"/>
          </c:marker>
          <c:dLbls>
            <c:dLbl>
              <c:idx val="0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05/2015 n=316</c:v>
                </c:pt>
                <c:pt idx="1">
                  <c:v>03/2015, n=344</c:v>
                </c:pt>
                <c:pt idx="2">
                  <c:v>10/2014, n=272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3.5272456643168382</c:v>
                </c:pt>
                <c:pt idx="1">
                  <c:v>3.471342682496819</c:v>
                </c:pt>
                <c:pt idx="2">
                  <c:v>3.42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eriarsti suhtumisega</c:v>
                </c:pt>
              </c:strCache>
            </c:strRef>
          </c:tx>
          <c:spPr>
            <a:ln w="28440">
              <a:solidFill>
                <a:srgbClr val="002954"/>
              </a:solidFill>
              <a:round/>
            </a:ln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05/2015 n=316</c:v>
                </c:pt>
                <c:pt idx="1">
                  <c:v>03/2015, n=344</c:v>
                </c:pt>
                <c:pt idx="2">
                  <c:v>10/2014, n=272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3"/>
                <c:pt idx="0">
                  <c:v>3.7162471881644992</c:v>
                </c:pt>
                <c:pt idx="1">
                  <c:v>3.7010039409717912</c:v>
                </c:pt>
                <c:pt idx="2">
                  <c:v>3.76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ravivõimaluste selgitamisega</c:v>
                </c:pt>
              </c:strCache>
            </c:strRef>
          </c:tx>
          <c:spPr>
            <a:ln w="28440">
              <a:solidFill>
                <a:srgbClr val="2C95FE"/>
              </a:solidFill>
              <a:round/>
            </a:ln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05/2015 n=316</c:v>
                </c:pt>
                <c:pt idx="1">
                  <c:v>03/2015, n=344</c:v>
                </c:pt>
                <c:pt idx="2">
                  <c:v>10/2014, n=272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3"/>
                <c:pt idx="0">
                  <c:v>3.655065605575039</c:v>
                </c:pt>
                <c:pt idx="1">
                  <c:v>3.60829561508646</c:v>
                </c:pt>
                <c:pt idx="2">
                  <c:v>3.59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label 4</c:f>
              <c:strCache>
                <c:ptCount val="1"/>
                <c:pt idx="0">
                  <c:v>ravi tulemusega</c:v>
                </c:pt>
              </c:strCache>
            </c:strRef>
          </c:tx>
          <c:spPr>
            <a:ln w="28440">
              <a:solidFill>
                <a:srgbClr val="A7C4FB"/>
              </a:solidFill>
              <a:round/>
            </a:ln>
          </c:spPr>
          <c:marker>
            <c:symbol val="none"/>
          </c:marker>
          <c:dLbls>
            <c:dLbl>
              <c:idx val="0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05/2015 n=316</c:v>
                </c:pt>
                <c:pt idx="1">
                  <c:v>03/2015, n=344</c:v>
                </c:pt>
                <c:pt idx="2">
                  <c:v>10/2014, n=272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3"/>
                <c:pt idx="0">
                  <c:v>3.605277762597404</c:v>
                </c:pt>
                <c:pt idx="1">
                  <c:v>3.57589102999752</c:v>
                </c:pt>
                <c:pt idx="2">
                  <c:v>3.62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2802096"/>
        <c:axId val="262802656"/>
      </c:lineChart>
      <c:catAx>
        <c:axId val="262802096"/>
        <c:scaling>
          <c:orientation val="maxMin"/>
        </c:scaling>
        <c:delete val="0"/>
        <c:axPos val="b"/>
        <c:majorGridlines>
          <c:spPr>
            <a:ln w="9360">
              <a:solidFill>
                <a:srgbClr val="878B9C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78B9C"/>
            </a:solidFill>
            <a:round/>
          </a:ln>
        </c:spPr>
        <c:crossAx val="262802656"/>
        <c:crosses val="autoZero"/>
        <c:auto val="1"/>
        <c:lblAlgn val="ctr"/>
        <c:lblOffset val="100"/>
        <c:noMultiLvlLbl val="0"/>
      </c:catAx>
      <c:valAx>
        <c:axId val="262802656"/>
        <c:scaling>
          <c:orientation val="minMax"/>
          <c:max val="4"/>
          <c:min val="2.5"/>
        </c:scaling>
        <c:delete val="0"/>
        <c:axPos val="l"/>
        <c:majorGridlines>
          <c:spPr>
            <a:ln w="9360">
              <a:solidFill>
                <a:srgbClr val="878B9C"/>
              </a:solidFill>
              <a:round/>
            </a:ln>
          </c:spPr>
        </c:majorGridlines>
        <c:numFmt formatCode="General" sourceLinked="1"/>
        <c:majorTickMark val="out"/>
        <c:minorTickMark val="none"/>
        <c:tickLblPos val="nextTo"/>
        <c:spPr>
          <a:ln w="9360">
            <a:solidFill>
              <a:srgbClr val="878B9C"/>
            </a:solidFill>
            <a:round/>
          </a:ln>
        </c:spPr>
        <c:crossAx val="262802096"/>
        <c:crossesAt val="1"/>
        <c:crossBetween val="between"/>
        <c:majorUnit val="0.5"/>
      </c:valAx>
      <c:spPr>
        <a:solidFill>
          <a:srgbClr val="FFFFFF"/>
        </a:solidFill>
        <a:ln>
          <a:noFill/>
        </a:ln>
      </c:spPr>
    </c:plotArea>
    <c:plotVisOnly val="1"/>
    <c:dispBlanksAs val="gap"/>
    <c:showDLblsOverMax val="0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050">
                <a:solidFill>
                  <a:schemeClr val="tx2"/>
                </a:solidFill>
              </a:defRPr>
            </a:pPr>
            <a:r>
              <a:rPr lang="en-US" sz="1050">
                <a:solidFill>
                  <a:schemeClr val="tx2"/>
                </a:solidFill>
              </a:rPr>
              <a:t>külastanud </a:t>
            </a:r>
            <a:endParaRPr lang="et-EE" sz="1050">
              <a:solidFill>
                <a:schemeClr val="tx2"/>
              </a:solidFill>
            </a:endParaRPr>
          </a:p>
          <a:p>
            <a:pPr algn="l">
              <a:defRPr sz="1050">
                <a:solidFill>
                  <a:schemeClr val="tx2"/>
                </a:solidFill>
              </a:defRPr>
            </a:pPr>
            <a:r>
              <a:rPr lang="en-US" sz="1050">
                <a:solidFill>
                  <a:schemeClr val="tx2"/>
                </a:solidFill>
              </a:rPr>
              <a:t>perearsti</a:t>
            </a:r>
          </a:p>
        </c:rich>
      </c:tx>
      <c:layout>
        <c:manualLayout>
          <c:xMode val="edge"/>
          <c:yMode val="edge"/>
          <c:x val="0.5029505039657590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9245353083808902"/>
          <c:y val="9.4987939290858997E-2"/>
          <c:w val="0.45758808803374801"/>
          <c:h val="0.87159220926603398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'data demo'!$P$3:$P$47</c:f>
              <c:strCache>
                <c:ptCount val="45"/>
                <c:pt idx="0">
                  <c:v>KÕIK</c:v>
                </c:pt>
                <c:pt idx="1">
                  <c:v>SUGU</c:v>
                </c:pt>
                <c:pt idx="2">
                  <c:v>Mees</c:v>
                </c:pt>
                <c:pt idx="3">
                  <c:v>Naine</c:v>
                </c:pt>
                <c:pt idx="4">
                  <c:v>VANUS</c:v>
                </c:pt>
                <c:pt idx="5">
                  <c:v>15-24</c:v>
                </c:pt>
                <c:pt idx="6">
                  <c:v>25-34</c:v>
                </c:pt>
                <c:pt idx="7">
                  <c:v>35-49</c:v>
                </c:pt>
                <c:pt idx="8">
                  <c:v>50-64</c:v>
                </c:pt>
                <c:pt idx="9">
                  <c:v>64+</c:v>
                </c:pt>
                <c:pt idx="10">
                  <c:v>SUHTLUSKEEL</c:v>
                </c:pt>
                <c:pt idx="11">
                  <c:v>eesti</c:v>
                </c:pt>
                <c:pt idx="12">
                  <c:v>muu</c:v>
                </c:pt>
                <c:pt idx="13">
                  <c:v>HARIDUS</c:v>
                </c:pt>
                <c:pt idx="14">
                  <c:v>alg- või põhi-</c:v>
                </c:pt>
                <c:pt idx="15">
                  <c:v>kutse-, kesk-, kesk-eri-</c:v>
                </c:pt>
                <c:pt idx="16">
                  <c:v>kõrg-</c:v>
                </c:pt>
                <c:pt idx="17">
                  <c:v>ASULATÜÜP</c:v>
                </c:pt>
                <c:pt idx="18">
                  <c:v>pealinn</c:v>
                </c:pt>
                <c:pt idx="19">
                  <c:v>suur linn</c:v>
                </c:pt>
                <c:pt idx="20">
                  <c:v>väiksem linnaline</c:v>
                </c:pt>
                <c:pt idx="21">
                  <c:v>maapiirkond</c:v>
                </c:pt>
                <c:pt idx="22">
                  <c:v>REGIOON</c:v>
                </c:pt>
                <c:pt idx="23">
                  <c:v>Tallinn</c:v>
                </c:pt>
                <c:pt idx="24">
                  <c:v>Põhja-Eesti</c:v>
                </c:pt>
                <c:pt idx="25">
                  <c:v>Ida-Virumaa</c:v>
                </c:pt>
                <c:pt idx="26">
                  <c:v>Lääne-Eesti</c:v>
                </c:pt>
                <c:pt idx="27">
                  <c:v>Kesk-Eesti</c:v>
                </c:pt>
                <c:pt idx="28">
                  <c:v>Lõuna-Eesti</c:v>
                </c:pt>
                <c:pt idx="29">
                  <c:v>NETO LIIKME KOTA KUUS</c:v>
                </c:pt>
                <c:pt idx="30">
                  <c:v>kuni 200 eurot</c:v>
                </c:pt>
                <c:pt idx="31">
                  <c:v>201 - 300 eurot</c:v>
                </c:pt>
                <c:pt idx="32">
                  <c:v>301 - 400 eurot</c:v>
                </c:pt>
                <c:pt idx="33">
                  <c:v>401 - 500 eurot</c:v>
                </c:pt>
                <c:pt idx="34">
                  <c:v>501 - 650 eurot</c:v>
                </c:pt>
                <c:pt idx="35">
                  <c:v>650+</c:v>
                </c:pt>
                <c:pt idx="36">
                  <c:v>Keeldus vastamast, EOÖ</c:v>
                </c:pt>
                <c:pt idx="37">
                  <c:v>STAATUS</c:v>
                </c:pt>
                <c:pt idx="38">
                  <c:v>tippjuht, -spetsialist</c:v>
                </c:pt>
                <c:pt idx="39">
                  <c:v>keskastme juht, spetsialist</c:v>
                </c:pt>
                <c:pt idx="40">
                  <c:v>oskustööline</c:v>
                </c:pt>
                <c:pt idx="41">
                  <c:v>lihttööline</c:v>
                </c:pt>
                <c:pt idx="42">
                  <c:v>pensionär</c:v>
                </c:pt>
                <c:pt idx="43">
                  <c:v>õpilane</c:v>
                </c:pt>
                <c:pt idx="44">
                  <c:v>mitte-aktiivne</c:v>
                </c:pt>
              </c:strCache>
            </c:strRef>
          </c:cat>
          <c:val>
            <c:numRef>
              <c:f>'data demo'!$Y$3:$Y$47</c:f>
              <c:numCache>
                <c:formatCode>General</c:formatCode>
                <c:ptCount val="45"/>
                <c:pt idx="0" formatCode="0">
                  <c:v>74.277965648057261</c:v>
                </c:pt>
                <c:pt idx="2" formatCode="0">
                  <c:v>67.426162820178845</c:v>
                </c:pt>
                <c:pt idx="3" formatCode="0">
                  <c:v>80.093697388333851</c:v>
                </c:pt>
                <c:pt idx="5" formatCode="0">
                  <c:v>71.972074442628426</c:v>
                </c:pt>
                <c:pt idx="6" formatCode="0">
                  <c:v>62.770835180256057</c:v>
                </c:pt>
                <c:pt idx="7" formatCode="0">
                  <c:v>76.499325545911134</c:v>
                </c:pt>
                <c:pt idx="8" formatCode="0">
                  <c:v>72.769523164246763</c:v>
                </c:pt>
                <c:pt idx="9" formatCode="0">
                  <c:v>83.696092859945509</c:v>
                </c:pt>
                <c:pt idx="11" formatCode="0">
                  <c:v>74.180167444770561</c:v>
                </c:pt>
                <c:pt idx="12" formatCode="0">
                  <c:v>74.489022431684276</c:v>
                </c:pt>
                <c:pt idx="14" formatCode="0">
                  <c:v>79.955013562905137</c:v>
                </c:pt>
                <c:pt idx="15" formatCode="0">
                  <c:v>71.7503991839816</c:v>
                </c:pt>
                <c:pt idx="16" formatCode="0">
                  <c:v>76.600354753965391</c:v>
                </c:pt>
                <c:pt idx="18" formatCode="0">
                  <c:v>69.176607418526515</c:v>
                </c:pt>
                <c:pt idx="19" formatCode="0">
                  <c:v>75.066139940142335</c:v>
                </c:pt>
                <c:pt idx="20" formatCode="0">
                  <c:v>73.828705712461968</c:v>
                </c:pt>
                <c:pt idx="21" formatCode="0">
                  <c:v>79.348091613246709</c:v>
                </c:pt>
                <c:pt idx="23" formatCode="0">
                  <c:v>69.199572815972431</c:v>
                </c:pt>
                <c:pt idx="24" formatCode="0">
                  <c:v>73.222688258600314</c:v>
                </c:pt>
                <c:pt idx="25" formatCode="0">
                  <c:v>75.43513829328748</c:v>
                </c:pt>
                <c:pt idx="26" formatCode="0">
                  <c:v>74.530281941986701</c:v>
                </c:pt>
                <c:pt idx="27" formatCode="0">
                  <c:v>82.312673480651227</c:v>
                </c:pt>
                <c:pt idx="28" formatCode="0">
                  <c:v>78.965605721438706</c:v>
                </c:pt>
                <c:pt idx="30" formatCode="0">
                  <c:v>75.577357778465228</c:v>
                </c:pt>
                <c:pt idx="31" formatCode="0">
                  <c:v>82.382596722033853</c:v>
                </c:pt>
                <c:pt idx="32" formatCode="0">
                  <c:v>80.056992657382324</c:v>
                </c:pt>
                <c:pt idx="33" formatCode="0">
                  <c:v>77.28908125272288</c:v>
                </c:pt>
                <c:pt idx="34" formatCode="0">
                  <c:v>71.688294420318101</c:v>
                </c:pt>
                <c:pt idx="35" formatCode="0">
                  <c:v>65.838676614344607</c:v>
                </c:pt>
                <c:pt idx="36" formatCode="0">
                  <c:v>73.532188710380026</c:v>
                </c:pt>
                <c:pt idx="38" formatCode="0">
                  <c:v>68.941075196526981</c:v>
                </c:pt>
                <c:pt idx="39" formatCode="0">
                  <c:v>73.938109551627122</c:v>
                </c:pt>
                <c:pt idx="40" formatCode="0">
                  <c:v>72.00070002157976</c:v>
                </c:pt>
                <c:pt idx="41" formatCode="0">
                  <c:v>68.527482116272438</c:v>
                </c:pt>
                <c:pt idx="42" formatCode="0">
                  <c:v>83.731570923723737</c:v>
                </c:pt>
                <c:pt idx="43" formatCode="0">
                  <c:v>68.987317178616209</c:v>
                </c:pt>
                <c:pt idx="44" formatCode="0">
                  <c:v>68.196546170733384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64421296"/>
        <c:axId val="264421856"/>
      </c:barChart>
      <c:catAx>
        <c:axId val="2644212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2"/>
                </a:solidFill>
              </a:defRPr>
            </a:pPr>
            <a:endParaRPr lang="et-EE"/>
          </a:p>
        </c:txPr>
        <c:crossAx val="264421856"/>
        <c:crosses val="autoZero"/>
        <c:auto val="1"/>
        <c:lblAlgn val="ctr"/>
        <c:lblOffset val="100"/>
        <c:tickLblSkip val="1"/>
        <c:noMultiLvlLbl val="0"/>
      </c:catAx>
      <c:valAx>
        <c:axId val="264421856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one"/>
        <c:crossAx val="2644212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ysClr val="windowText" lastClr="000000"/>
          </a:solidFill>
          <a:latin typeface="Verdana" pitchFamily="34" charset="0"/>
          <a:ea typeface="Verdana" pitchFamily="34" charset="0"/>
          <a:cs typeface="Verdana" pitchFamily="34" charset="0"/>
        </a:defRPr>
      </a:pPr>
      <a:endParaRPr lang="et-E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050">
                <a:solidFill>
                  <a:schemeClr val="tx2"/>
                </a:solidFill>
              </a:defRPr>
            </a:pPr>
            <a:r>
              <a:rPr lang="et-EE" sz="1050">
                <a:solidFill>
                  <a:schemeClr val="tx2"/>
                </a:solidFill>
              </a:rPr>
              <a:t>külastanud </a:t>
            </a:r>
            <a:r>
              <a:rPr lang="en-US" sz="1050">
                <a:solidFill>
                  <a:schemeClr val="tx2"/>
                </a:solidFill>
              </a:rPr>
              <a:t>erarsti</a:t>
            </a:r>
          </a:p>
        </c:rich>
      </c:tx>
      <c:layout>
        <c:manualLayout>
          <c:xMode val="edge"/>
          <c:yMode val="edge"/>
          <c:x val="0.21075573025549901"/>
          <c:y val="2.087021132454819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1031307550644693E-2"/>
          <c:y val="9.5418291790360099E-2"/>
          <c:w val="0.83793738489870895"/>
          <c:h val="0.8962102364677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'data demo'!$Q$1</c:f>
              <c:strCache>
                <c:ptCount val="1"/>
                <c:pt idx="0">
                  <c:v>külastanud eriarsti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'data demo'!$Q$3:$Q$47</c:f>
              <c:numCache>
                <c:formatCode>General</c:formatCode>
                <c:ptCount val="45"/>
                <c:pt idx="0" formatCode="0">
                  <c:v>47.870931765216781</c:v>
                </c:pt>
                <c:pt idx="2" formatCode="0">
                  <c:v>34.892600334985062</c:v>
                </c:pt>
                <c:pt idx="3" formatCode="0">
                  <c:v>58.886790792497017</c:v>
                </c:pt>
                <c:pt idx="5" formatCode="0">
                  <c:v>40.975973714328518</c:v>
                </c:pt>
                <c:pt idx="6" formatCode="0">
                  <c:v>45.512506667451689</c:v>
                </c:pt>
                <c:pt idx="7" formatCode="0">
                  <c:v>49.090524047000827</c:v>
                </c:pt>
                <c:pt idx="8" formatCode="0">
                  <c:v>49.54801331570377</c:v>
                </c:pt>
                <c:pt idx="9" formatCode="0">
                  <c:v>50.472117217479969</c:v>
                </c:pt>
                <c:pt idx="11" formatCode="0">
                  <c:v>47.101598341643189</c:v>
                </c:pt>
                <c:pt idx="12" formatCode="0">
                  <c:v>49.531218278256809</c:v>
                </c:pt>
                <c:pt idx="14" formatCode="0">
                  <c:v>36.055862070305878</c:v>
                </c:pt>
                <c:pt idx="15" formatCode="0">
                  <c:v>48.593803801601148</c:v>
                </c:pt>
                <c:pt idx="16" formatCode="0">
                  <c:v>52.62053759664532</c:v>
                </c:pt>
                <c:pt idx="18" formatCode="0">
                  <c:v>46.971603672771238</c:v>
                </c:pt>
                <c:pt idx="19" formatCode="0">
                  <c:v>55.274854554068057</c:v>
                </c:pt>
                <c:pt idx="20" formatCode="0">
                  <c:v>46.865322942917672</c:v>
                </c:pt>
                <c:pt idx="21" formatCode="0">
                  <c:v>45.144943645610013</c:v>
                </c:pt>
                <c:pt idx="23" formatCode="0">
                  <c:v>46.904311301005102</c:v>
                </c:pt>
                <c:pt idx="24" formatCode="0">
                  <c:v>42.264736472438301</c:v>
                </c:pt>
                <c:pt idx="25" formatCode="0">
                  <c:v>56.321065914911102</c:v>
                </c:pt>
                <c:pt idx="26" formatCode="0">
                  <c:v>40.026737088157489</c:v>
                </c:pt>
                <c:pt idx="27" formatCode="0">
                  <c:v>52.373063977289902</c:v>
                </c:pt>
                <c:pt idx="28" formatCode="0">
                  <c:v>51.488561342426387</c:v>
                </c:pt>
                <c:pt idx="30" formatCode="0">
                  <c:v>53.348079373176247</c:v>
                </c:pt>
                <c:pt idx="31" formatCode="0">
                  <c:v>52.114853007507079</c:v>
                </c:pt>
                <c:pt idx="32" formatCode="0">
                  <c:v>50.040115382141401</c:v>
                </c:pt>
                <c:pt idx="33" formatCode="0">
                  <c:v>48.319105286255308</c:v>
                </c:pt>
                <c:pt idx="34" formatCode="0">
                  <c:v>52.046996599129741</c:v>
                </c:pt>
                <c:pt idx="35" formatCode="0">
                  <c:v>44.571103808297998</c:v>
                </c:pt>
                <c:pt idx="36" formatCode="0">
                  <c:v>41.644562329384577</c:v>
                </c:pt>
                <c:pt idx="38" formatCode="0">
                  <c:v>47.659563839656329</c:v>
                </c:pt>
                <c:pt idx="39" formatCode="0">
                  <c:v>48.951410374755802</c:v>
                </c:pt>
                <c:pt idx="40" formatCode="0">
                  <c:v>38.222525432902998</c:v>
                </c:pt>
                <c:pt idx="41" formatCode="0">
                  <c:v>51.091320685893827</c:v>
                </c:pt>
                <c:pt idx="42" formatCode="0">
                  <c:v>52.291343866358133</c:v>
                </c:pt>
                <c:pt idx="43" formatCode="0">
                  <c:v>37.505564035145497</c:v>
                </c:pt>
                <c:pt idx="44" formatCode="0">
                  <c:v>60.800449615986949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64424096"/>
        <c:axId val="264424656"/>
      </c:barChart>
      <c:catAx>
        <c:axId val="264424096"/>
        <c:scaling>
          <c:orientation val="maxMin"/>
        </c:scaling>
        <c:delete val="1"/>
        <c:axPos val="l"/>
        <c:majorTickMark val="none"/>
        <c:minorTickMark val="none"/>
        <c:tickLblPos val="none"/>
        <c:crossAx val="264424656"/>
        <c:crosses val="autoZero"/>
        <c:auto val="1"/>
        <c:lblAlgn val="ctr"/>
        <c:lblOffset val="100"/>
        <c:tickLblSkip val="1"/>
        <c:noMultiLvlLbl val="0"/>
      </c:catAx>
      <c:valAx>
        <c:axId val="264424656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one"/>
        <c:crossAx val="2644240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ysClr val="windowText" lastClr="000000"/>
          </a:solidFill>
          <a:latin typeface="Verdana" pitchFamily="34" charset="0"/>
          <a:ea typeface="Verdana" pitchFamily="34" charset="0"/>
          <a:cs typeface="Verdana" pitchFamily="34" charset="0"/>
        </a:defRPr>
      </a:pPr>
      <a:endParaRPr lang="et-EE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846665004391898"/>
          <c:y val="0.222698368874999"/>
          <c:w val="0.59038442251488299"/>
          <c:h val="0.75673127114370597"/>
        </c:manualLayout>
      </c:layout>
      <c:barChart>
        <c:barDir val="bar"/>
        <c:grouping val="percentStacked"/>
        <c:varyColors val="0"/>
        <c:ser>
          <c:idx val="1"/>
          <c:order val="0"/>
          <c:tx>
            <c:strRef>
              <c:f>'data pa rahul'!$C$2</c:f>
              <c:strCache>
                <c:ptCount val="1"/>
                <c:pt idx="0">
                  <c:v>väga rahul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pa rahul'!$B$3:$B$6</c:f>
              <c:strCache>
                <c:ptCount val="4"/>
                <c:pt idx="0">
                  <c:v>arsti juurde pääsemisega või esmase nõuande saamisega</c:v>
                </c:pt>
                <c:pt idx="1">
                  <c:v>suhtumisega</c:v>
                </c:pt>
                <c:pt idx="2">
                  <c:v>ravivõimaluste selgitamisega</c:v>
                </c:pt>
                <c:pt idx="3">
                  <c:v>ravi tulemusega</c:v>
                </c:pt>
              </c:strCache>
            </c:strRef>
          </c:cat>
          <c:val>
            <c:numRef>
              <c:f>'data pa rahul'!$C$3:$C$6</c:f>
              <c:numCache>
                <c:formatCode>0</c:formatCode>
                <c:ptCount val="4"/>
                <c:pt idx="0">
                  <c:v>46.7917821418297</c:v>
                </c:pt>
                <c:pt idx="1">
                  <c:v>61.276124555880948</c:v>
                </c:pt>
                <c:pt idx="2">
                  <c:v>50.7928156208175</c:v>
                </c:pt>
                <c:pt idx="3">
                  <c:v>42.317477335091937</c:v>
                </c:pt>
              </c:numCache>
            </c:numRef>
          </c:val>
        </c:ser>
        <c:ser>
          <c:idx val="2"/>
          <c:order val="1"/>
          <c:tx>
            <c:strRef>
              <c:f>'data pa rahul'!$D$2</c:f>
              <c:strCache>
                <c:ptCount val="1"/>
                <c:pt idx="0">
                  <c:v>pigem rahul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pa rahul'!$B$3:$B$6</c:f>
              <c:strCache>
                <c:ptCount val="4"/>
                <c:pt idx="0">
                  <c:v>arsti juurde pääsemisega või esmase nõuande saamisega</c:v>
                </c:pt>
                <c:pt idx="1">
                  <c:v>suhtumisega</c:v>
                </c:pt>
                <c:pt idx="2">
                  <c:v>ravivõimaluste selgitamisega</c:v>
                </c:pt>
                <c:pt idx="3">
                  <c:v>ravi tulemusega</c:v>
                </c:pt>
              </c:strCache>
            </c:strRef>
          </c:cat>
          <c:val>
            <c:numRef>
              <c:f>'data pa rahul'!$D$3:$D$6</c:f>
              <c:numCache>
                <c:formatCode>0</c:formatCode>
                <c:ptCount val="4"/>
                <c:pt idx="0">
                  <c:v>40.283726610984267</c:v>
                </c:pt>
                <c:pt idx="1">
                  <c:v>31.412126493493929</c:v>
                </c:pt>
                <c:pt idx="2">
                  <c:v>34.259540083730911</c:v>
                </c:pt>
                <c:pt idx="3">
                  <c:v>37.279487270354451</c:v>
                </c:pt>
              </c:numCache>
            </c:numRef>
          </c:val>
        </c:ser>
        <c:ser>
          <c:idx val="4"/>
          <c:order val="2"/>
          <c:tx>
            <c:strRef>
              <c:f>'data pa rahul'!$E$2</c:f>
              <c:strCache>
                <c:ptCount val="1"/>
                <c:pt idx="0">
                  <c:v>Ei oska öelda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pa rahul'!$B$3:$B$6</c:f>
              <c:strCache>
                <c:ptCount val="4"/>
                <c:pt idx="0">
                  <c:v>arsti juurde pääsemisega või esmase nõuande saamisega</c:v>
                </c:pt>
                <c:pt idx="1">
                  <c:v>suhtumisega</c:v>
                </c:pt>
                <c:pt idx="2">
                  <c:v>ravivõimaluste selgitamisega</c:v>
                </c:pt>
                <c:pt idx="3">
                  <c:v>ravi tulemusega</c:v>
                </c:pt>
              </c:strCache>
            </c:strRef>
          </c:cat>
          <c:val>
            <c:numRef>
              <c:f>'data pa rahul'!$E$3:$E$6</c:f>
              <c:numCache>
                <c:formatCode>0</c:formatCode>
                <c:ptCount val="4"/>
                <c:pt idx="0">
                  <c:v>0.44178944778183998</c:v>
                </c:pt>
                <c:pt idx="1">
                  <c:v>0.494884063210831</c:v>
                </c:pt>
                <c:pt idx="2">
                  <c:v>4.4368760997783401</c:v>
                </c:pt>
                <c:pt idx="3">
                  <c:v>10.39780788753766</c:v>
                </c:pt>
              </c:numCache>
            </c:numRef>
          </c:val>
        </c:ser>
        <c:ser>
          <c:idx val="0"/>
          <c:order val="3"/>
          <c:tx>
            <c:strRef>
              <c:f>'data pa rahul'!$F$2</c:f>
              <c:strCache>
                <c:ptCount val="1"/>
                <c:pt idx="0">
                  <c:v>pigem ei ole rahul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pa rahul'!$B$3:$B$6</c:f>
              <c:strCache>
                <c:ptCount val="4"/>
                <c:pt idx="0">
                  <c:v>arsti juurde pääsemisega või esmase nõuande saamisega</c:v>
                </c:pt>
                <c:pt idx="1">
                  <c:v>suhtumisega</c:v>
                </c:pt>
                <c:pt idx="2">
                  <c:v>ravivõimaluste selgitamisega</c:v>
                </c:pt>
                <c:pt idx="3">
                  <c:v>ravi tulemusega</c:v>
                </c:pt>
              </c:strCache>
            </c:strRef>
          </c:cat>
          <c:val>
            <c:numRef>
              <c:f>'data pa rahul'!$F$3:$F$6</c:f>
              <c:numCache>
                <c:formatCode>0</c:formatCode>
                <c:ptCount val="4"/>
                <c:pt idx="0">
                  <c:v>6.9576922130592003</c:v>
                </c:pt>
                <c:pt idx="1">
                  <c:v>4.7039145414643126</c:v>
                </c:pt>
                <c:pt idx="2">
                  <c:v>6.0721218971148279</c:v>
                </c:pt>
                <c:pt idx="3">
                  <c:v>5.7401733712238983</c:v>
                </c:pt>
              </c:numCache>
            </c:numRef>
          </c:val>
        </c:ser>
        <c:ser>
          <c:idx val="3"/>
          <c:order val="4"/>
          <c:tx>
            <c:strRef>
              <c:f>'data pa rahul'!$G$2</c:f>
              <c:strCache>
                <c:ptCount val="1"/>
                <c:pt idx="0">
                  <c:v>üldse ei ole rahul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pa rahul'!$B$3:$B$6</c:f>
              <c:strCache>
                <c:ptCount val="4"/>
                <c:pt idx="0">
                  <c:v>arsti juurde pääsemisega või esmase nõuande saamisega</c:v>
                </c:pt>
                <c:pt idx="1">
                  <c:v>suhtumisega</c:v>
                </c:pt>
                <c:pt idx="2">
                  <c:v>ravivõimaluste selgitamisega</c:v>
                </c:pt>
                <c:pt idx="3">
                  <c:v>ravi tulemusega</c:v>
                </c:pt>
              </c:strCache>
            </c:strRef>
          </c:cat>
          <c:val>
            <c:numRef>
              <c:f>'data pa rahul'!$G$3:$G$6</c:f>
              <c:numCache>
                <c:formatCode>0</c:formatCode>
                <c:ptCount val="4"/>
                <c:pt idx="0">
                  <c:v>5.5250095863449546</c:v>
                </c:pt>
                <c:pt idx="1">
                  <c:v>2.1129503459499341</c:v>
                </c:pt>
                <c:pt idx="2">
                  <c:v>4.4386462985583153</c:v>
                </c:pt>
                <c:pt idx="3">
                  <c:v>4.2650541357919547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65162384"/>
        <c:axId val="265162944"/>
      </c:barChart>
      <c:catAx>
        <c:axId val="26516238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265162944"/>
        <c:crosses val="autoZero"/>
        <c:auto val="1"/>
        <c:lblAlgn val="ctr"/>
        <c:lblOffset val="100"/>
        <c:noMultiLvlLbl val="0"/>
      </c:catAx>
      <c:valAx>
        <c:axId val="265162944"/>
        <c:scaling>
          <c:orientation val="minMax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crossAx val="265162384"/>
        <c:crosses val="autoZero"/>
        <c:crossBetween val="between"/>
        <c:majorUnit val="0.25"/>
      </c:valAx>
    </c:plotArea>
    <c:legend>
      <c:legendPos val="t"/>
      <c:layout>
        <c:manualLayout>
          <c:xMode val="edge"/>
          <c:yMode val="edge"/>
          <c:x val="0.352720686554853"/>
          <c:y val="1.12201963534362E-2"/>
          <c:w val="0.59614263833321801"/>
          <c:h val="0.1162965989700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pPr>
      <a:endParaRPr lang="et-E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846665004391898"/>
          <c:y val="0.222698368874999"/>
          <c:w val="0.59038442251488299"/>
          <c:h val="0.75673127114370498"/>
        </c:manualLayout>
      </c:layout>
      <c:barChart>
        <c:barDir val="bar"/>
        <c:grouping val="percentStacked"/>
        <c:varyColors val="0"/>
        <c:ser>
          <c:idx val="1"/>
          <c:order val="0"/>
          <c:tx>
            <c:strRef>
              <c:f>'data pa rahul'!$L$2</c:f>
              <c:strCache>
                <c:ptCount val="1"/>
                <c:pt idx="0">
                  <c:v>väga rahul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pa rahul'!$K$3:$K$7</c:f>
              <c:strCache>
                <c:ptCount val="5"/>
                <c:pt idx="0">
                  <c:v>eriarsti suhtumisega</c:v>
                </c:pt>
                <c:pt idx="1">
                  <c:v>ravivõimaluste selgitamisega</c:v>
                </c:pt>
                <c:pt idx="2">
                  <c:v>ravi tulemusega</c:v>
                </c:pt>
                <c:pt idx="3">
                  <c:v>vastuvõtuaja registreerimise korraldusega</c:v>
                </c:pt>
                <c:pt idx="4">
                  <c:v>teenuse kättesaadavusega</c:v>
                </c:pt>
              </c:strCache>
            </c:strRef>
          </c:cat>
          <c:val>
            <c:numRef>
              <c:f>'data pa rahul'!$L$3:$L$7</c:f>
              <c:numCache>
                <c:formatCode>0</c:formatCode>
                <c:ptCount val="5"/>
                <c:pt idx="0">
                  <c:v>64.117741795289163</c:v>
                </c:pt>
                <c:pt idx="1">
                  <c:v>57.030599580752408</c:v>
                </c:pt>
                <c:pt idx="2">
                  <c:v>46.356030549347629</c:v>
                </c:pt>
                <c:pt idx="3">
                  <c:v>38.839791821833508</c:v>
                </c:pt>
                <c:pt idx="4">
                  <c:v>30.986260027882121</c:v>
                </c:pt>
              </c:numCache>
            </c:numRef>
          </c:val>
        </c:ser>
        <c:ser>
          <c:idx val="2"/>
          <c:order val="1"/>
          <c:tx>
            <c:strRef>
              <c:f>'data pa rahul'!$M$2</c:f>
              <c:strCache>
                <c:ptCount val="1"/>
                <c:pt idx="0">
                  <c:v>pigem rahul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pa rahul'!$K$3:$K$7</c:f>
              <c:strCache>
                <c:ptCount val="5"/>
                <c:pt idx="0">
                  <c:v>eriarsti suhtumisega</c:v>
                </c:pt>
                <c:pt idx="1">
                  <c:v>ravivõimaluste selgitamisega</c:v>
                </c:pt>
                <c:pt idx="2">
                  <c:v>ravi tulemusega</c:v>
                </c:pt>
                <c:pt idx="3">
                  <c:v>vastuvõtuaja registreerimise korraldusega</c:v>
                </c:pt>
                <c:pt idx="4">
                  <c:v>teenuse kättesaadavusega</c:v>
                </c:pt>
              </c:strCache>
            </c:strRef>
          </c:cat>
          <c:val>
            <c:numRef>
              <c:f>'data pa rahul'!$M$3:$M$7</c:f>
              <c:numCache>
                <c:formatCode>0</c:formatCode>
                <c:ptCount val="5"/>
                <c:pt idx="0">
                  <c:v>26.964338964987689</c:v>
                </c:pt>
                <c:pt idx="1">
                  <c:v>30.402083339456009</c:v>
                </c:pt>
                <c:pt idx="2">
                  <c:v>29.820184579582421</c:v>
                </c:pt>
                <c:pt idx="3">
                  <c:v>44.895870397648658</c:v>
                </c:pt>
                <c:pt idx="4">
                  <c:v>32.885345004340493</c:v>
                </c:pt>
              </c:numCache>
            </c:numRef>
          </c:val>
        </c:ser>
        <c:ser>
          <c:idx val="4"/>
          <c:order val="2"/>
          <c:tx>
            <c:strRef>
              <c:f>'data pa rahul'!$N$2</c:f>
              <c:strCache>
                <c:ptCount val="1"/>
                <c:pt idx="0">
                  <c:v>ei oska öelda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pa rahul'!$K$3:$K$7</c:f>
              <c:strCache>
                <c:ptCount val="5"/>
                <c:pt idx="0">
                  <c:v>eriarsti suhtumisega</c:v>
                </c:pt>
                <c:pt idx="1">
                  <c:v>ravivõimaluste selgitamisega</c:v>
                </c:pt>
                <c:pt idx="2">
                  <c:v>ravi tulemusega</c:v>
                </c:pt>
                <c:pt idx="3">
                  <c:v>vastuvõtuaja registreerimise korraldusega</c:v>
                </c:pt>
                <c:pt idx="4">
                  <c:v>teenuse kättesaadavusega</c:v>
                </c:pt>
              </c:strCache>
            </c:strRef>
          </c:cat>
          <c:val>
            <c:numRef>
              <c:f>'data pa rahul'!$N$3:$N$7</c:f>
              <c:numCache>
                <c:formatCode>0</c:formatCode>
                <c:ptCount val="5"/>
                <c:pt idx="0">
                  <c:v>0.20655411907787699</c:v>
                </c:pt>
                <c:pt idx="1">
                  <c:v>2.1826684405487091</c:v>
                </c:pt>
                <c:pt idx="2">
                  <c:v>12.56824097977824</c:v>
                </c:pt>
                <c:pt idx="3">
                  <c:v>2.691211627096862</c:v>
                </c:pt>
                <c:pt idx="4">
                  <c:v>0.45019271052174398</c:v>
                </c:pt>
              </c:numCache>
            </c:numRef>
          </c:val>
        </c:ser>
        <c:ser>
          <c:idx val="0"/>
          <c:order val="3"/>
          <c:tx>
            <c:strRef>
              <c:f>'data pa rahul'!$O$2</c:f>
              <c:strCache>
                <c:ptCount val="1"/>
                <c:pt idx="0">
                  <c:v>pigem ei olnud rahul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pa rahul'!$K$3:$K$7</c:f>
              <c:strCache>
                <c:ptCount val="5"/>
                <c:pt idx="0">
                  <c:v>eriarsti suhtumisega</c:v>
                </c:pt>
                <c:pt idx="1">
                  <c:v>ravivõimaluste selgitamisega</c:v>
                </c:pt>
                <c:pt idx="2">
                  <c:v>ravi tulemusega</c:v>
                </c:pt>
                <c:pt idx="3">
                  <c:v>vastuvõtuaja registreerimise korraldusega</c:v>
                </c:pt>
                <c:pt idx="4">
                  <c:v>teenuse kättesaadavusega</c:v>
                </c:pt>
              </c:strCache>
            </c:strRef>
          </c:cat>
          <c:val>
            <c:numRef>
              <c:f>'data pa rahul'!$O$3:$O$7</c:f>
              <c:numCache>
                <c:formatCode>0</c:formatCode>
                <c:ptCount val="5"/>
                <c:pt idx="0">
                  <c:v>5.3858658575323801</c:v>
                </c:pt>
                <c:pt idx="1">
                  <c:v>5.874007295049398</c:v>
                </c:pt>
                <c:pt idx="2">
                  <c:v>5.976178792472524</c:v>
                </c:pt>
                <c:pt idx="3">
                  <c:v>7.6841198873903354</c:v>
                </c:pt>
                <c:pt idx="4">
                  <c:v>16.253169712810781</c:v>
                </c:pt>
              </c:numCache>
            </c:numRef>
          </c:val>
        </c:ser>
        <c:ser>
          <c:idx val="3"/>
          <c:order val="4"/>
          <c:tx>
            <c:strRef>
              <c:f>'data pa rahul'!$P$2</c:f>
              <c:strCache>
                <c:ptCount val="1"/>
                <c:pt idx="0">
                  <c:v>üldse ei olnud rahul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pa rahul'!$K$3:$K$7</c:f>
              <c:strCache>
                <c:ptCount val="5"/>
                <c:pt idx="0">
                  <c:v>eriarsti suhtumisega</c:v>
                </c:pt>
                <c:pt idx="1">
                  <c:v>ravivõimaluste selgitamisega</c:v>
                </c:pt>
                <c:pt idx="2">
                  <c:v>ravi tulemusega</c:v>
                </c:pt>
                <c:pt idx="3">
                  <c:v>vastuvõtuaja registreerimise korraldusega</c:v>
                </c:pt>
                <c:pt idx="4">
                  <c:v>teenuse kättesaadavusega</c:v>
                </c:pt>
              </c:strCache>
            </c:strRef>
          </c:cat>
          <c:val>
            <c:numRef>
              <c:f>'data pa rahul'!$P$3:$P$7</c:f>
              <c:numCache>
                <c:formatCode>0</c:formatCode>
                <c:ptCount val="5"/>
                <c:pt idx="0">
                  <c:v>3.3254992631128042</c:v>
                </c:pt>
                <c:pt idx="1">
                  <c:v>4.5106413441933562</c:v>
                </c:pt>
                <c:pt idx="2">
                  <c:v>5.2793650988190199</c:v>
                </c:pt>
                <c:pt idx="3">
                  <c:v>5.8890062660304761</c:v>
                </c:pt>
                <c:pt idx="4">
                  <c:v>19.42503254444464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10036576"/>
        <c:axId val="310037136"/>
      </c:barChart>
      <c:catAx>
        <c:axId val="31003657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310037136"/>
        <c:crosses val="autoZero"/>
        <c:auto val="1"/>
        <c:lblAlgn val="ctr"/>
        <c:lblOffset val="100"/>
        <c:noMultiLvlLbl val="0"/>
      </c:catAx>
      <c:valAx>
        <c:axId val="310037136"/>
        <c:scaling>
          <c:orientation val="minMax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crossAx val="310036576"/>
        <c:crosses val="autoZero"/>
        <c:crossBetween val="between"/>
        <c:majorUnit val="0.25"/>
      </c:valAx>
    </c:plotArea>
    <c:legend>
      <c:legendPos val="t"/>
      <c:layout>
        <c:manualLayout>
          <c:xMode val="edge"/>
          <c:yMode val="edge"/>
          <c:x val="0.352720686554852"/>
          <c:y val="1.12201963534362E-2"/>
          <c:w val="0.59614263833321801"/>
          <c:h val="0.1162965989700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pPr>
      <a:endParaRPr lang="et-E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t-EE" sz="1200" b="1">
                <a:solidFill>
                  <a:srgbClr val="003366"/>
                </a:solidFill>
                <a:latin typeface="Verdana"/>
                <a:ea typeface="Verdana"/>
              </a:rPr>
              <a:t>Külastanud hambaarsti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teenuse kättesaadavusega</c:v>
                </c:pt>
              </c:strCache>
            </c:strRef>
          </c:tx>
          <c:spPr>
            <a:ln w="28440">
              <a:solidFill>
                <a:srgbClr val="F90000"/>
              </a:solidFill>
              <a:round/>
            </a:ln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3/2015, n=304</c:v>
                </c:pt>
                <c:pt idx="1">
                  <c:v>10/2014, n=255</c:v>
                </c:pt>
                <c:pt idx="2">
                  <c:v>08/2014, n=180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3.3832171871857102</c:v>
                </c:pt>
                <c:pt idx="1">
                  <c:v>3.2904697572841708</c:v>
                </c:pt>
                <c:pt idx="2">
                  <c:v>3.3757963246434382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vastuvõtuaja registreerimise korraldusega</c:v>
                </c:pt>
              </c:strCache>
            </c:strRef>
          </c:tx>
          <c:spPr>
            <a:ln w="28440">
              <a:solidFill>
                <a:srgbClr val="F9F9F9"/>
              </a:solidFill>
              <a:round/>
            </a:ln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3/2015, n=304</c:v>
                </c:pt>
                <c:pt idx="1">
                  <c:v>10/2014, n=255</c:v>
                </c:pt>
                <c:pt idx="2">
                  <c:v>08/2014, n=180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3.5061223461313422</c:v>
                </c:pt>
                <c:pt idx="1">
                  <c:v>3.4679028566810599</c:v>
                </c:pt>
                <c:pt idx="2">
                  <c:v>3.4828929345038602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eriarsti suhtumisega</c:v>
                </c:pt>
              </c:strCache>
            </c:strRef>
          </c:tx>
          <c:spPr>
            <a:ln w="28440">
              <a:solidFill>
                <a:srgbClr val="002954"/>
              </a:solidFill>
              <a:round/>
            </a:ln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3/2015, n=304</c:v>
                </c:pt>
                <c:pt idx="1">
                  <c:v>10/2014, n=255</c:v>
                </c:pt>
                <c:pt idx="2">
                  <c:v>08/2014, n=180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3"/>
                <c:pt idx="0">
                  <c:v>3.7275146020398999</c:v>
                </c:pt>
                <c:pt idx="1">
                  <c:v>3.7793116352275198</c:v>
                </c:pt>
                <c:pt idx="2">
                  <c:v>3.6681733326133399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ravivõimaluste selgitamisega</c:v>
                </c:pt>
              </c:strCache>
            </c:strRef>
          </c:tx>
          <c:spPr>
            <a:ln w="28440">
              <a:solidFill>
                <a:srgbClr val="2C95FE"/>
              </a:solidFill>
              <a:round/>
            </a:ln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3/2015, n=304</c:v>
                </c:pt>
                <c:pt idx="1">
                  <c:v>10/2014, n=255</c:v>
                </c:pt>
                <c:pt idx="2">
                  <c:v>08/2014, n=180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3"/>
                <c:pt idx="0">
                  <c:v>3.65749407428076</c:v>
                </c:pt>
                <c:pt idx="1">
                  <c:v>3.5786270327808101</c:v>
                </c:pt>
                <c:pt idx="2">
                  <c:v>3.5392030153930971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label 4</c:f>
              <c:strCache>
                <c:ptCount val="1"/>
                <c:pt idx="0">
                  <c:v>ravi tulemusega</c:v>
                </c:pt>
              </c:strCache>
            </c:strRef>
          </c:tx>
          <c:spPr>
            <a:ln w="28440">
              <a:solidFill>
                <a:srgbClr val="A7C4FB"/>
              </a:solidFill>
              <a:round/>
            </a:ln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3/2015, n=304</c:v>
                </c:pt>
                <c:pt idx="1">
                  <c:v>10/2014, n=255</c:v>
                </c:pt>
                <c:pt idx="2">
                  <c:v>08/2014, n=180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3"/>
                <c:pt idx="0">
                  <c:v>3.65529201091551</c:v>
                </c:pt>
                <c:pt idx="1">
                  <c:v>3.61935709536146</c:v>
                </c:pt>
                <c:pt idx="2">
                  <c:v>3.5621780754618002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0692432"/>
        <c:axId val="260692992"/>
      </c:lineChart>
      <c:catAx>
        <c:axId val="260692432"/>
        <c:scaling>
          <c:orientation val="maxMin"/>
        </c:scaling>
        <c:delete val="0"/>
        <c:axPos val="b"/>
        <c:majorGridlines>
          <c:spPr>
            <a:ln w="9360">
              <a:solidFill>
                <a:srgbClr val="878B9C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78B9C"/>
            </a:solidFill>
            <a:round/>
          </a:ln>
        </c:spPr>
        <c:crossAx val="260692992"/>
        <c:crosses val="autoZero"/>
        <c:auto val="1"/>
        <c:lblAlgn val="ctr"/>
        <c:lblOffset val="100"/>
        <c:noMultiLvlLbl val="0"/>
      </c:catAx>
      <c:valAx>
        <c:axId val="260692992"/>
        <c:scaling>
          <c:orientation val="minMax"/>
          <c:max val="4"/>
          <c:min val="2.5"/>
        </c:scaling>
        <c:delete val="0"/>
        <c:axPos val="l"/>
        <c:majorGridlines>
          <c:spPr>
            <a:ln w="9360">
              <a:solidFill>
                <a:srgbClr val="878B9C"/>
              </a:solidFill>
              <a:round/>
            </a:ln>
          </c:spPr>
        </c:majorGridlines>
        <c:numFmt formatCode="General" sourceLinked="1"/>
        <c:majorTickMark val="out"/>
        <c:minorTickMark val="none"/>
        <c:tickLblPos val="nextTo"/>
        <c:spPr>
          <a:ln w="9360">
            <a:solidFill>
              <a:srgbClr val="878B9C"/>
            </a:solidFill>
            <a:round/>
          </a:ln>
        </c:spPr>
        <c:crossAx val="260692432"/>
        <c:crossesAt val="1"/>
        <c:crossBetween val="between"/>
        <c:majorUnit val="0.5"/>
      </c:valAx>
      <c:spPr>
        <a:solidFill>
          <a:srgbClr val="FFFFFF"/>
        </a:solidFill>
        <a:ln>
          <a:noFill/>
        </a:ln>
      </c:spPr>
    </c:plotArea>
    <c:legend>
      <c:legendPos val="r"/>
      <c:overlay val="0"/>
      <c:spPr>
        <a:noFill/>
        <a:ln>
          <a:noFill/>
        </a:ln>
      </c:spPr>
    </c:legend>
    <c:plotVisOnly val="1"/>
    <c:dispBlanksAs val="gap"/>
    <c:showDLblsOverMax val="0"/>
  </c:chart>
  <c:spPr>
    <a:noFill/>
    <a:ln>
      <a:noFill/>
    </a:ln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t-EE" sz="1200" b="1">
                <a:solidFill>
                  <a:srgbClr val="003366"/>
                </a:solidFill>
                <a:latin typeface="Verdana"/>
                <a:ea typeface="Verdana"/>
              </a:rPr>
              <a:t>Külastanud eriarsti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teenuse kättesaadavusega</c:v>
                </c:pt>
              </c:strCache>
            </c:strRef>
          </c:tx>
          <c:spPr>
            <a:ln w="28440">
              <a:solidFill>
                <a:srgbClr val="F90000"/>
              </a:solidFill>
              <a:round/>
            </a:ln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3/2015, n=387</c:v>
                </c:pt>
                <c:pt idx="1">
                  <c:v>10/2014, n=391</c:v>
                </c:pt>
                <c:pt idx="2">
                  <c:v>08/2014, n=304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2.8504236145567181</c:v>
                </c:pt>
                <c:pt idx="1">
                  <c:v>2.7957583417594898</c:v>
                </c:pt>
                <c:pt idx="2">
                  <c:v>2.8875694333149071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vastuvõtuaja registreerimise korraldusega</c:v>
                </c:pt>
              </c:strCache>
            </c:strRef>
          </c:tx>
          <c:spPr>
            <a:ln w="28440">
              <a:solidFill>
                <a:srgbClr val="F9F9F9"/>
              </a:solidFill>
              <a:round/>
            </a:ln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3/2015, n=387</c:v>
                </c:pt>
                <c:pt idx="1">
                  <c:v>10/2014, n=391</c:v>
                </c:pt>
                <c:pt idx="2">
                  <c:v>08/2014, n=304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3.1856181383849398</c:v>
                </c:pt>
                <c:pt idx="1">
                  <c:v>2.9782781590564591</c:v>
                </c:pt>
                <c:pt idx="2">
                  <c:v>3.16508390335534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eriarsti suhtumisega</c:v>
                </c:pt>
              </c:strCache>
            </c:strRef>
          </c:tx>
          <c:spPr>
            <a:ln w="28440">
              <a:solidFill>
                <a:srgbClr val="002954"/>
              </a:solidFill>
              <a:round/>
            </a:ln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3/2015, n=387</c:v>
                </c:pt>
                <c:pt idx="1">
                  <c:v>10/2014, n=391</c:v>
                </c:pt>
                <c:pt idx="2">
                  <c:v>08/2014, n=304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3"/>
                <c:pt idx="0">
                  <c:v>3.5520637618974011</c:v>
                </c:pt>
                <c:pt idx="1">
                  <c:v>3.53896050185346</c:v>
                </c:pt>
                <c:pt idx="2">
                  <c:v>3.5280242128889219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ravivõimaluste selgitamisega</c:v>
                </c:pt>
              </c:strCache>
            </c:strRef>
          </c:tx>
          <c:spPr>
            <a:ln w="28440">
              <a:solidFill>
                <a:srgbClr val="2C95FE"/>
              </a:solidFill>
              <a:round/>
            </a:ln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3/2015, n=387</c:v>
                </c:pt>
                <c:pt idx="1">
                  <c:v>10/2014, n=391</c:v>
                </c:pt>
                <c:pt idx="2">
                  <c:v>08/2014, n=304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3"/>
                <c:pt idx="0">
                  <c:v>3.4025643410346702</c:v>
                </c:pt>
                <c:pt idx="1">
                  <c:v>3.46309330326075</c:v>
                </c:pt>
                <c:pt idx="2">
                  <c:v>3.3985822098101401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label 4</c:f>
              <c:strCache>
                <c:ptCount val="1"/>
                <c:pt idx="0">
                  <c:v>ravi tulemusega</c:v>
                </c:pt>
              </c:strCache>
            </c:strRef>
          </c:tx>
          <c:spPr>
            <a:ln w="28440">
              <a:solidFill>
                <a:srgbClr val="A7C4FB"/>
              </a:solidFill>
              <a:round/>
            </a:ln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3/2015, n=387</c:v>
                </c:pt>
                <c:pt idx="1">
                  <c:v>10/2014, n=391</c:v>
                </c:pt>
                <c:pt idx="2">
                  <c:v>08/2014, n=304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3"/>
                <c:pt idx="0">
                  <c:v>3.3086243555242301</c:v>
                </c:pt>
                <c:pt idx="1">
                  <c:v>3.3923545613753001</c:v>
                </c:pt>
                <c:pt idx="2">
                  <c:v>3.3470722240645991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2386672"/>
        <c:axId val="313957984"/>
      </c:lineChart>
      <c:catAx>
        <c:axId val="262386672"/>
        <c:scaling>
          <c:orientation val="maxMin"/>
        </c:scaling>
        <c:delete val="0"/>
        <c:axPos val="b"/>
        <c:majorGridlines>
          <c:spPr>
            <a:ln w="9360">
              <a:solidFill>
                <a:srgbClr val="878B9C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78B9C"/>
            </a:solidFill>
            <a:round/>
          </a:ln>
        </c:spPr>
        <c:crossAx val="313957984"/>
        <c:crosses val="autoZero"/>
        <c:auto val="1"/>
        <c:lblAlgn val="ctr"/>
        <c:lblOffset val="100"/>
        <c:noMultiLvlLbl val="0"/>
      </c:catAx>
      <c:valAx>
        <c:axId val="313957984"/>
        <c:scaling>
          <c:orientation val="minMax"/>
          <c:max val="4"/>
          <c:min val="2.5"/>
        </c:scaling>
        <c:delete val="0"/>
        <c:axPos val="l"/>
        <c:majorGridlines>
          <c:spPr>
            <a:ln w="9360">
              <a:solidFill>
                <a:srgbClr val="878B9C"/>
              </a:solidFill>
              <a:round/>
            </a:ln>
          </c:spPr>
        </c:majorGridlines>
        <c:numFmt formatCode="General" sourceLinked="1"/>
        <c:majorTickMark val="out"/>
        <c:minorTickMark val="none"/>
        <c:tickLblPos val="nextTo"/>
        <c:spPr>
          <a:ln w="9360">
            <a:solidFill>
              <a:srgbClr val="878B9C"/>
            </a:solidFill>
            <a:round/>
          </a:ln>
        </c:spPr>
        <c:crossAx val="262386672"/>
        <c:crossesAt val="1"/>
        <c:crossBetween val="between"/>
        <c:majorUnit val="0.5"/>
      </c:valAx>
      <c:spPr>
        <a:solidFill>
          <a:srgbClr val="FFFFFF"/>
        </a:solidFill>
        <a:ln>
          <a:noFill/>
        </a:ln>
      </c:spPr>
    </c:plotArea>
    <c:plotVisOnly val="1"/>
    <c:dispBlanksAs val="gap"/>
    <c:showDLblsOverMax val="0"/>
  </c:chart>
  <c:spPr>
    <a:noFill/>
    <a:ln>
      <a:noFill/>
    </a:ln>
  </c:sp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t-EE" sz="1200" b="1">
                <a:solidFill>
                  <a:srgbClr val="003366"/>
                </a:solidFill>
                <a:latin typeface="Verdana"/>
                <a:ea typeface="Verdana"/>
              </a:rPr>
              <a:t>Viibinud haiglas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teenuse kättesaadavusega</c:v>
                </c:pt>
              </c:strCache>
            </c:strRef>
          </c:tx>
          <c:spPr>
            <a:ln w="28440">
              <a:solidFill>
                <a:srgbClr val="F90000"/>
              </a:solidFill>
              <a:round/>
            </a:ln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2"/>
                <c:pt idx="0">
                  <c:v>3/2015, n=43</c:v>
                </c:pt>
                <c:pt idx="1">
                  <c:v>10/2014, n=47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3.1847190299668102</c:v>
                </c:pt>
                <c:pt idx="1">
                  <c:v>3.1622543467030102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vastuvõtuaja registreerimise korraldusega</c:v>
                </c:pt>
              </c:strCache>
            </c:strRef>
          </c:tx>
          <c:spPr>
            <a:ln w="28440">
              <a:solidFill>
                <a:srgbClr val="F9F9F9"/>
              </a:solidFill>
              <a:round/>
            </a:ln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2"/>
                <c:pt idx="0">
                  <c:v>3/2015, n=43</c:v>
                </c:pt>
                <c:pt idx="1">
                  <c:v>10/2014, n=47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2"/>
                <c:pt idx="0">
                  <c:v>3.2894237573848399</c:v>
                </c:pt>
                <c:pt idx="1">
                  <c:v>3.1810101702801701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eriarsti suhtumisega</c:v>
                </c:pt>
              </c:strCache>
            </c:strRef>
          </c:tx>
          <c:spPr>
            <a:ln w="28440">
              <a:solidFill>
                <a:srgbClr val="002954"/>
              </a:solidFill>
              <a:round/>
            </a:ln>
          </c:spPr>
          <c:marker>
            <c:symbol val="none"/>
          </c:marker>
          <c:dLbls>
            <c:dLbl>
              <c:idx val="0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2"/>
                <c:pt idx="0">
                  <c:v>3/2015, n=43</c:v>
                </c:pt>
                <c:pt idx="1">
                  <c:v>10/2014, n=47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2"/>
                <c:pt idx="0">
                  <c:v>3.3101221230662561</c:v>
                </c:pt>
                <c:pt idx="1">
                  <c:v>3.4278114239985582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ravivõimaluste selgitamisega</c:v>
                </c:pt>
              </c:strCache>
            </c:strRef>
          </c:tx>
          <c:spPr>
            <a:ln w="28440">
              <a:solidFill>
                <a:srgbClr val="2C95FE"/>
              </a:solidFill>
              <a:round/>
            </a:ln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2"/>
                <c:pt idx="0">
                  <c:v>3/2015, n=43</c:v>
                </c:pt>
                <c:pt idx="1">
                  <c:v>10/2014, n=47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2"/>
                <c:pt idx="0">
                  <c:v>3.4171584131887509</c:v>
                </c:pt>
                <c:pt idx="1">
                  <c:v>3.4864866138423101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label 4</c:f>
              <c:strCache>
                <c:ptCount val="1"/>
                <c:pt idx="0">
                  <c:v>ravi tulemusega</c:v>
                </c:pt>
              </c:strCache>
            </c:strRef>
          </c:tx>
          <c:spPr>
            <a:ln w="28440">
              <a:solidFill>
                <a:srgbClr val="A7C4FB"/>
              </a:solidFill>
              <a:round/>
            </a:ln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2"/>
                <c:pt idx="0">
                  <c:v>3/2015, n=43</c:v>
                </c:pt>
                <c:pt idx="1">
                  <c:v>10/2014, n=47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2"/>
                <c:pt idx="0">
                  <c:v>3.3233179198853802</c:v>
                </c:pt>
                <c:pt idx="1">
                  <c:v>3.3095220040069302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2789248"/>
        <c:axId val="262789808"/>
      </c:lineChart>
      <c:catAx>
        <c:axId val="262789248"/>
        <c:scaling>
          <c:orientation val="maxMin"/>
        </c:scaling>
        <c:delete val="0"/>
        <c:axPos val="b"/>
        <c:majorGridlines>
          <c:spPr>
            <a:ln w="9360">
              <a:solidFill>
                <a:srgbClr val="878B9C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78B9C"/>
            </a:solidFill>
            <a:round/>
          </a:ln>
        </c:spPr>
        <c:crossAx val="262789808"/>
        <c:crosses val="autoZero"/>
        <c:auto val="1"/>
        <c:lblAlgn val="ctr"/>
        <c:lblOffset val="100"/>
        <c:noMultiLvlLbl val="0"/>
      </c:catAx>
      <c:valAx>
        <c:axId val="262789808"/>
        <c:scaling>
          <c:orientation val="minMax"/>
          <c:max val="4"/>
          <c:min val="2.5"/>
        </c:scaling>
        <c:delete val="0"/>
        <c:axPos val="l"/>
        <c:majorGridlines>
          <c:spPr>
            <a:ln w="9360">
              <a:solidFill>
                <a:srgbClr val="878B9C"/>
              </a:solidFill>
              <a:round/>
            </a:ln>
          </c:spPr>
        </c:majorGridlines>
        <c:numFmt formatCode="General" sourceLinked="1"/>
        <c:majorTickMark val="out"/>
        <c:minorTickMark val="none"/>
        <c:tickLblPos val="nextTo"/>
        <c:spPr>
          <a:ln w="9360">
            <a:solidFill>
              <a:srgbClr val="878B9C"/>
            </a:solidFill>
            <a:round/>
          </a:ln>
        </c:spPr>
        <c:crossAx val="262789248"/>
        <c:crossesAt val="1"/>
        <c:crossBetween val="between"/>
        <c:majorUnit val="0.5"/>
      </c:valAx>
      <c:spPr>
        <a:solidFill>
          <a:srgbClr val="FFFFFF"/>
        </a:solidFill>
        <a:ln>
          <a:noFill/>
        </a:ln>
      </c:spPr>
    </c:plotArea>
    <c:plotVisOnly val="1"/>
    <c:dispBlanksAs val="gap"/>
    <c:showDLblsOverMax val="0"/>
  </c:chart>
  <c:spPr>
    <a:noFill/>
    <a:ln>
      <a:noFill/>
    </a:ln>
  </c:sp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2"/>
                </a:solidFill>
              </a:defRPr>
            </a:pPr>
            <a:r>
              <a:rPr lang="et-EE" sz="1400">
                <a:solidFill>
                  <a:schemeClr val="tx2"/>
                </a:solidFill>
              </a:rPr>
              <a:t>Saanud eriarstiabi kokku</a:t>
            </a:r>
          </a:p>
        </c:rich>
      </c:tx>
      <c:layout>
        <c:manualLayout>
          <c:xMode val="edge"/>
          <c:yMode val="edge"/>
          <c:x val="1.4943641186255499E-2"/>
          <c:y val="0.2945255345804099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62140234910064E-2"/>
          <c:y val="0.39401229688730699"/>
          <c:w val="0.92814886989202305"/>
          <c:h val="0.49658883673476401"/>
        </c:manualLayout>
      </c:layout>
      <c:lineChart>
        <c:grouping val="standard"/>
        <c:varyColors val="0"/>
        <c:ser>
          <c:idx val="1"/>
          <c:order val="0"/>
          <c:tx>
            <c:strRef>
              <c:f>data!$B$114</c:f>
              <c:strCache>
                <c:ptCount val="1"/>
                <c:pt idx="0">
                  <c:v>teenuse kättesaadavusega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solidFill>
                      <a:srgbClr val="C00000"/>
                    </a:solidFill>
                  </a:defRPr>
                </a:pPr>
                <a:endParaRPr lang="et-EE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data!$C$113:$I$113</c:f>
              <c:strCache>
                <c:ptCount val="7"/>
                <c:pt idx="0">
                  <c:v>05/2016, n=506</c:v>
                </c:pt>
                <c:pt idx="1">
                  <c:v>02/2016, n=558</c:v>
                </c:pt>
                <c:pt idx="2">
                  <c:v>10/2015, n=531</c:v>
                </c:pt>
                <c:pt idx="3">
                  <c:v>08/2015, n=448</c:v>
                </c:pt>
                <c:pt idx="4">
                  <c:v>05/2015, n=430</c:v>
                </c:pt>
                <c:pt idx="5">
                  <c:v>03/2015, n=430</c:v>
                </c:pt>
                <c:pt idx="6">
                  <c:v>10/2014, n=438</c:v>
                </c:pt>
              </c:strCache>
            </c:strRef>
          </c:cat>
          <c:val>
            <c:numRef>
              <c:f>data!$C$114:$I$114</c:f>
              <c:numCache>
                <c:formatCode>0.00</c:formatCode>
                <c:ptCount val="7"/>
                <c:pt idx="0">
                  <c:v>2.7577396136620429</c:v>
                </c:pt>
                <c:pt idx="1">
                  <c:v>2.7777607813429541</c:v>
                </c:pt>
                <c:pt idx="2">
                  <c:v>2.8662604189529191</c:v>
                </c:pt>
                <c:pt idx="3">
                  <c:v>2.7846130159831621</c:v>
                </c:pt>
                <c:pt idx="4">
                  <c:v>2.9438081430102869</c:v>
                </c:pt>
                <c:pt idx="5">
                  <c:v>2.8841246626252151</c:v>
                </c:pt>
                <c:pt idx="6">
                  <c:v>2.8347427218862462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data!$B$115</c:f>
              <c:strCache>
                <c:ptCount val="1"/>
                <c:pt idx="0">
                  <c:v>vastuvõtuaja registreerimise korraldusega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1891601921588998E-2"/>
                  <c:y val="8.35599058855450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3"/>
                    </a:solidFill>
                  </a:defRPr>
                </a:pPr>
                <a:endParaRPr lang="et-EE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data!$C$113:$I$113</c:f>
              <c:strCache>
                <c:ptCount val="7"/>
                <c:pt idx="0">
                  <c:v>05/2016, n=506</c:v>
                </c:pt>
                <c:pt idx="1">
                  <c:v>02/2016, n=558</c:v>
                </c:pt>
                <c:pt idx="2">
                  <c:v>10/2015, n=531</c:v>
                </c:pt>
                <c:pt idx="3">
                  <c:v>08/2015, n=448</c:v>
                </c:pt>
                <c:pt idx="4">
                  <c:v>05/2015, n=430</c:v>
                </c:pt>
                <c:pt idx="5">
                  <c:v>03/2015, n=430</c:v>
                </c:pt>
                <c:pt idx="6">
                  <c:v>10/2014, n=438</c:v>
                </c:pt>
              </c:strCache>
            </c:strRef>
          </c:cat>
          <c:val>
            <c:numRef>
              <c:f>data!$C$115:$I$115</c:f>
              <c:numCache>
                <c:formatCode>0.00</c:formatCode>
                <c:ptCount val="7"/>
                <c:pt idx="0">
                  <c:v>3.1991357587160998</c:v>
                </c:pt>
                <c:pt idx="1">
                  <c:v>3.1828862203739821</c:v>
                </c:pt>
                <c:pt idx="2">
                  <c:v>3.2934306401695861</c:v>
                </c:pt>
                <c:pt idx="3">
                  <c:v>3.1490469400440109</c:v>
                </c:pt>
                <c:pt idx="4">
                  <c:v>3.2709994075724209</c:v>
                </c:pt>
                <c:pt idx="5">
                  <c:v>3.1956237157530092</c:v>
                </c:pt>
                <c:pt idx="6">
                  <c:v>2.998919037078787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data!$B$116</c:f>
              <c:strCache>
                <c:ptCount val="1"/>
                <c:pt idx="0">
                  <c:v>eriarsti suhtumisega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4"/>
                    </a:solidFill>
                  </a:defRPr>
                </a:pPr>
                <a:endParaRPr lang="et-E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data!$C$113:$I$113</c:f>
              <c:strCache>
                <c:ptCount val="7"/>
                <c:pt idx="0">
                  <c:v>05/2016, n=506</c:v>
                </c:pt>
                <c:pt idx="1">
                  <c:v>02/2016, n=558</c:v>
                </c:pt>
                <c:pt idx="2">
                  <c:v>10/2015, n=531</c:v>
                </c:pt>
                <c:pt idx="3">
                  <c:v>08/2015, n=448</c:v>
                </c:pt>
                <c:pt idx="4">
                  <c:v>05/2015, n=430</c:v>
                </c:pt>
                <c:pt idx="5">
                  <c:v>03/2015, n=430</c:v>
                </c:pt>
                <c:pt idx="6">
                  <c:v>10/2014, n=438</c:v>
                </c:pt>
              </c:strCache>
            </c:strRef>
          </c:cat>
          <c:val>
            <c:numRef>
              <c:f>data!$C$116:$I$116</c:f>
              <c:numCache>
                <c:formatCode>0.00</c:formatCode>
                <c:ptCount val="7"/>
                <c:pt idx="0">
                  <c:v>3.5218867526999378</c:v>
                </c:pt>
                <c:pt idx="1">
                  <c:v>3.4831238154637201</c:v>
                </c:pt>
                <c:pt idx="2">
                  <c:v>3.5648332658222421</c:v>
                </c:pt>
                <c:pt idx="3">
                  <c:v>3.483131720412</c:v>
                </c:pt>
                <c:pt idx="4">
                  <c:v>3.539055561477936</c:v>
                </c:pt>
                <c:pt idx="5">
                  <c:v>3.5274049472975069</c:v>
                </c:pt>
                <c:pt idx="6">
                  <c:v>3.5273887903898098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data!$B$117</c:f>
              <c:strCache>
                <c:ptCount val="1"/>
                <c:pt idx="0">
                  <c:v>ravivõimaluste selgitamisega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1"/>
                    </a:solidFill>
                  </a:defRPr>
                </a:pPr>
                <a:endParaRPr lang="et-E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data!$C$113:$I$113</c:f>
              <c:strCache>
                <c:ptCount val="7"/>
                <c:pt idx="0">
                  <c:v>05/2016, n=506</c:v>
                </c:pt>
                <c:pt idx="1">
                  <c:v>02/2016, n=558</c:v>
                </c:pt>
                <c:pt idx="2">
                  <c:v>10/2015, n=531</c:v>
                </c:pt>
                <c:pt idx="3">
                  <c:v>08/2015, n=448</c:v>
                </c:pt>
                <c:pt idx="4">
                  <c:v>05/2015, n=430</c:v>
                </c:pt>
                <c:pt idx="5">
                  <c:v>03/2015, n=430</c:v>
                </c:pt>
                <c:pt idx="6">
                  <c:v>10/2014, n=438</c:v>
                </c:pt>
              </c:strCache>
            </c:strRef>
          </c:cat>
          <c:val>
            <c:numRef>
              <c:f>data!$C$117:$I$117</c:f>
              <c:numCache>
                <c:formatCode>0.00</c:formatCode>
                <c:ptCount val="7"/>
                <c:pt idx="0">
                  <c:v>3.43075505051686</c:v>
                </c:pt>
                <c:pt idx="1">
                  <c:v>3.3310430699202178</c:v>
                </c:pt>
                <c:pt idx="2">
                  <c:v>3.4533006132190538</c:v>
                </c:pt>
                <c:pt idx="3">
                  <c:v>3.4035735982218212</c:v>
                </c:pt>
                <c:pt idx="4">
                  <c:v>3.455637396374919</c:v>
                </c:pt>
                <c:pt idx="5">
                  <c:v>3.404065171345882</c:v>
                </c:pt>
                <c:pt idx="6">
                  <c:v>3.4653901481300582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data!$B$118</c:f>
              <c:strCache>
                <c:ptCount val="1"/>
                <c:pt idx="0">
                  <c:v>ravi tulemusega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5"/>
                    </a:solidFill>
                  </a:defRPr>
                </a:pPr>
                <a:endParaRPr lang="et-E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data!$C$113:$I$113</c:f>
              <c:strCache>
                <c:ptCount val="7"/>
                <c:pt idx="0">
                  <c:v>05/2016, n=506</c:v>
                </c:pt>
                <c:pt idx="1">
                  <c:v>02/2016, n=558</c:v>
                </c:pt>
                <c:pt idx="2">
                  <c:v>10/2015, n=531</c:v>
                </c:pt>
                <c:pt idx="3">
                  <c:v>08/2015, n=448</c:v>
                </c:pt>
                <c:pt idx="4">
                  <c:v>05/2015, n=430</c:v>
                </c:pt>
                <c:pt idx="5">
                  <c:v>03/2015, n=430</c:v>
                </c:pt>
                <c:pt idx="6">
                  <c:v>10/2014, n=438</c:v>
                </c:pt>
              </c:strCache>
            </c:strRef>
          </c:cat>
          <c:val>
            <c:numRef>
              <c:f>data!$C$118:$I$118</c:f>
              <c:numCache>
                <c:formatCode>0.00</c:formatCode>
                <c:ptCount val="7"/>
                <c:pt idx="0">
                  <c:v>3.3410788241414631</c:v>
                </c:pt>
                <c:pt idx="1">
                  <c:v>3.1730125350174241</c:v>
                </c:pt>
                <c:pt idx="2">
                  <c:v>3.3210151957137581</c:v>
                </c:pt>
                <c:pt idx="3">
                  <c:v>3.2759077544920721</c:v>
                </c:pt>
                <c:pt idx="4">
                  <c:v>3.3332931561209329</c:v>
                </c:pt>
                <c:pt idx="5">
                  <c:v>3.3103360507783011</c:v>
                </c:pt>
                <c:pt idx="6">
                  <c:v>3.3822805423796041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63595728"/>
        <c:axId val="263596288"/>
      </c:lineChart>
      <c:catAx>
        <c:axId val="263595728"/>
        <c:scaling>
          <c:orientation val="maxMin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2"/>
                </a:solidFill>
              </a:defRPr>
            </a:pPr>
            <a:endParaRPr lang="et-EE"/>
          </a:p>
        </c:txPr>
        <c:crossAx val="263596288"/>
        <c:crosses val="autoZero"/>
        <c:auto val="1"/>
        <c:lblAlgn val="ctr"/>
        <c:lblOffset val="100"/>
        <c:noMultiLvlLbl val="0"/>
      </c:catAx>
      <c:valAx>
        <c:axId val="263596288"/>
        <c:scaling>
          <c:orientation val="minMax"/>
          <c:max val="4"/>
          <c:min val="2.5"/>
        </c:scaling>
        <c:delete val="0"/>
        <c:axPos val="r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2"/>
                </a:solidFill>
              </a:defRPr>
            </a:pPr>
            <a:endParaRPr lang="et-EE"/>
          </a:p>
        </c:txPr>
        <c:crossAx val="263595728"/>
        <c:crossesAt val="1"/>
        <c:crossBetween val="between"/>
        <c:majorUnit val="0.5"/>
      </c:valAx>
    </c:plotArea>
    <c:legend>
      <c:legendPos val="t"/>
      <c:legendEntry>
        <c:idx val="0"/>
        <c:txPr>
          <a:bodyPr/>
          <a:lstStyle/>
          <a:p>
            <a:pPr>
              <a:defRPr sz="1400" b="0">
                <a:solidFill>
                  <a:schemeClr val="tx2"/>
                </a:solidFill>
              </a:defRPr>
            </a:pPr>
            <a:endParaRPr lang="et-EE"/>
          </a:p>
        </c:txPr>
      </c:legendEntry>
      <c:layout>
        <c:manualLayout>
          <c:xMode val="edge"/>
          <c:yMode val="edge"/>
          <c:x val="0.231204123580939"/>
          <c:y val="1.9910102985968601E-2"/>
          <c:w val="0.53996799797615702"/>
          <c:h val="0.23557454592223201"/>
        </c:manualLayout>
      </c:layout>
      <c:overlay val="0"/>
      <c:txPr>
        <a:bodyPr/>
        <a:lstStyle/>
        <a:p>
          <a:pPr>
            <a:defRPr sz="1400">
              <a:solidFill>
                <a:schemeClr val="tx2"/>
              </a:solidFill>
            </a:defRPr>
          </a:pPr>
          <a:endParaRPr lang="et-E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Verdana" pitchFamily="34" charset="0"/>
          <a:ea typeface="Verdana" pitchFamily="34" charset="0"/>
          <a:cs typeface="Verdana" pitchFamily="34" charset="0"/>
        </a:defRPr>
      </a:pPr>
      <a:endParaRPr lang="et-EE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0.22252</cdr:x>
      <cdr:y>0.09516</cdr:y>
    </cdr:from>
    <cdr:to>
      <cdr:x>0.23395</cdr:x>
      <cdr:y>0.98203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442976" y="499728"/>
          <a:ext cx="22754" cy="4657352"/>
        </a:xfrm>
        <a:prstGeom xmlns:a="http://schemas.openxmlformats.org/drawingml/2006/main" prst="line">
          <a:avLst/>
        </a:prstGeom>
        <a:ln xmlns:a="http://schemas.openxmlformats.org/drawingml/2006/main" w="15875">
          <a:prstDash val="lg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t-EE">
            <a:ln w="28575">
              <a:solidFill>
                <a:schemeClr val="tx1"/>
              </a:solidFill>
              <a:prstDash val="lgDash"/>
            </a:ln>
          </a:endParaRPr>
        </a:p>
      </cdr:txBody>
    </cdr:sp>
  </cdr:relSizeAnchor>
  <cdr:relSizeAnchor xmlns:cdr="http://schemas.openxmlformats.org/drawingml/2006/chartDrawing">
    <cdr:from>
      <cdr:x>0.29405</cdr:x>
      <cdr:y>0.16044</cdr:y>
    </cdr:from>
    <cdr:to>
      <cdr:x>0.41008</cdr:x>
      <cdr:y>0.1944</cdr:y>
    </cdr:to>
    <cdr:sp macro="" textlink="">
      <cdr:nvSpPr>
        <cdr:cNvPr id="5" name="Oval 4"/>
        <cdr:cNvSpPr/>
      </cdr:nvSpPr>
      <cdr:spPr>
        <a:xfrm xmlns:a="http://schemas.openxmlformats.org/drawingml/2006/main">
          <a:off x="585372" y="813996"/>
          <a:ext cx="230984" cy="172301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et-EE" sz="1100"/>
        </a:p>
      </cdr:txBody>
    </cdr:sp>
  </cdr:relSizeAnchor>
  <cdr:relSizeAnchor xmlns:cdr="http://schemas.openxmlformats.org/drawingml/2006/chartDrawing">
    <cdr:from>
      <cdr:x>0.39553</cdr:x>
      <cdr:y>0.9612</cdr:y>
    </cdr:from>
    <cdr:to>
      <cdr:x>0.52951</cdr:x>
      <cdr:y>0.99625</cdr:y>
    </cdr:to>
    <cdr:sp macro="" textlink="">
      <cdr:nvSpPr>
        <cdr:cNvPr id="4" name="Oval 3"/>
        <cdr:cNvSpPr/>
      </cdr:nvSpPr>
      <cdr:spPr>
        <a:xfrm xmlns:a="http://schemas.openxmlformats.org/drawingml/2006/main" flipH="1">
          <a:off x="787400" y="4876800"/>
          <a:ext cx="266700" cy="177800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t-EE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0.82716</cdr:x>
      <cdr:y>0.0799</cdr:y>
    </cdr:from>
    <cdr:to>
      <cdr:x>0.83264</cdr:x>
      <cdr:y>0.97914</cdr:y>
    </cdr:to>
    <cdr:sp macro="" textlink="">
      <cdr:nvSpPr>
        <cdr:cNvPr id="2" name="Straight Connector 2"/>
        <cdr:cNvSpPr/>
      </cdr:nvSpPr>
      <cdr:spPr>
        <a:xfrm xmlns:a="http://schemas.openxmlformats.org/drawingml/2006/main" flipH="1">
          <a:off x="3154124" y="406401"/>
          <a:ext cx="20875" cy="4573866"/>
        </a:xfrm>
        <a:prstGeom xmlns:a="http://schemas.openxmlformats.org/drawingml/2006/main" prst="line">
          <a:avLst/>
        </a:prstGeom>
        <a:ln xmlns:a="http://schemas.openxmlformats.org/drawingml/2006/main" w="15875">
          <a:prstDash val="lg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t-EE">
            <a:ln w="28575">
              <a:solidFill>
                <a:schemeClr val="tx1"/>
              </a:solidFill>
              <a:prstDash val="lgDash"/>
            </a:ln>
          </a:endParaRPr>
        </a:p>
      </cdr:txBody>
    </cdr:sp>
  </cdr:relSizeAnchor>
  <cdr:relSizeAnchor xmlns:cdr="http://schemas.openxmlformats.org/drawingml/2006/chartDrawing">
    <cdr:from>
      <cdr:x>0.87995</cdr:x>
      <cdr:y>0.69197</cdr:y>
    </cdr:from>
    <cdr:to>
      <cdr:x>0.94466</cdr:x>
      <cdr:y>0.7463</cdr:y>
    </cdr:to>
    <cdr:sp macro="" textlink="">
      <cdr:nvSpPr>
        <cdr:cNvPr id="22" name="Oval 21"/>
        <cdr:cNvSpPr/>
      </cdr:nvSpPr>
      <cdr:spPr>
        <a:xfrm xmlns:a="http://schemas.openxmlformats.org/drawingml/2006/main">
          <a:off x="3355394" y="3519577"/>
          <a:ext cx="246750" cy="27639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et-EE" sz="1100"/>
        </a:p>
      </cdr:txBody>
    </cdr:sp>
  </cdr:relSizeAnchor>
  <cdr:relSizeAnchor xmlns:cdr="http://schemas.openxmlformats.org/drawingml/2006/chartDrawing">
    <cdr:from>
      <cdr:x>0.89275</cdr:x>
      <cdr:y>0.2631</cdr:y>
    </cdr:from>
    <cdr:to>
      <cdr:x>0.94997</cdr:x>
      <cdr:y>0.29706</cdr:y>
    </cdr:to>
    <cdr:sp macro="" textlink="">
      <cdr:nvSpPr>
        <cdr:cNvPr id="23" name="Oval 22"/>
        <cdr:cNvSpPr/>
      </cdr:nvSpPr>
      <cdr:spPr>
        <a:xfrm xmlns:a="http://schemas.openxmlformats.org/drawingml/2006/main">
          <a:off x="3404207" y="1384984"/>
          <a:ext cx="218190" cy="178770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t-EE" sz="1100"/>
        </a:p>
      </cdr:txBody>
    </cdr:sp>
  </cdr:relSizeAnchor>
  <cdr:relSizeAnchor xmlns:cdr="http://schemas.openxmlformats.org/drawingml/2006/chartDrawing">
    <cdr:from>
      <cdr:x>0.88025</cdr:x>
      <cdr:y>0.14924</cdr:y>
    </cdr:from>
    <cdr:to>
      <cdr:x>0.93747</cdr:x>
      <cdr:y>0.1832</cdr:y>
    </cdr:to>
    <cdr:sp macro="" textlink="">
      <cdr:nvSpPr>
        <cdr:cNvPr id="24" name="Oval 23"/>
        <cdr:cNvSpPr/>
      </cdr:nvSpPr>
      <cdr:spPr>
        <a:xfrm xmlns:a="http://schemas.openxmlformats.org/drawingml/2006/main">
          <a:off x="3356565" y="759071"/>
          <a:ext cx="218190" cy="172733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t-EE" sz="1100"/>
        </a:p>
      </cdr:txBody>
    </cdr:sp>
  </cdr:relSizeAnchor>
  <cdr:relSizeAnchor xmlns:cdr="http://schemas.openxmlformats.org/drawingml/2006/chartDrawing">
    <cdr:from>
      <cdr:x>0.87594</cdr:x>
      <cdr:y>0.49189</cdr:y>
    </cdr:from>
    <cdr:to>
      <cdr:x>0.93316</cdr:x>
      <cdr:y>0.52584</cdr:y>
    </cdr:to>
    <cdr:sp macro="" textlink="">
      <cdr:nvSpPr>
        <cdr:cNvPr id="6" name="Oval 5"/>
        <cdr:cNvSpPr/>
      </cdr:nvSpPr>
      <cdr:spPr>
        <a:xfrm xmlns:a="http://schemas.openxmlformats.org/drawingml/2006/main">
          <a:off x="3340100" y="2501900"/>
          <a:ext cx="218190" cy="172732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t-EE" sz="1100"/>
        </a:p>
      </cdr:txBody>
    </cdr:sp>
  </cdr:relSizeAnchor>
  <cdr:relSizeAnchor xmlns:cdr="http://schemas.openxmlformats.org/drawingml/2006/chartDrawing">
    <cdr:from>
      <cdr:x>0.88926</cdr:x>
      <cdr:y>0.89888</cdr:y>
    </cdr:from>
    <cdr:to>
      <cdr:x>0.94648</cdr:x>
      <cdr:y>0.93284</cdr:y>
    </cdr:to>
    <cdr:sp macro="" textlink="">
      <cdr:nvSpPr>
        <cdr:cNvPr id="7" name="Oval 6"/>
        <cdr:cNvSpPr/>
      </cdr:nvSpPr>
      <cdr:spPr>
        <a:xfrm xmlns:a="http://schemas.openxmlformats.org/drawingml/2006/main">
          <a:off x="3390900" y="4572000"/>
          <a:ext cx="218190" cy="172732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t-EE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0.4905</cdr:x>
      <cdr:y>0.08536</cdr:y>
    </cdr:from>
    <cdr:to>
      <cdr:x>0.49126</cdr:x>
      <cdr:y>1</cdr:y>
    </cdr:to>
    <cdr:sp macro="" textlink="">
      <cdr:nvSpPr>
        <cdr:cNvPr id="3" name="Straight Connector 2"/>
        <cdr:cNvSpPr/>
      </cdr:nvSpPr>
      <cdr:spPr>
        <a:xfrm xmlns:a="http://schemas.openxmlformats.org/drawingml/2006/main" flipH="1">
          <a:off x="979568" y="434976"/>
          <a:ext cx="1508" cy="4660900"/>
        </a:xfrm>
        <a:prstGeom xmlns:a="http://schemas.openxmlformats.org/drawingml/2006/main" prst="line">
          <a:avLst/>
        </a:prstGeom>
        <a:ln xmlns:a="http://schemas.openxmlformats.org/drawingml/2006/main" w="15875">
          <a:prstDash val="lg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t-EE">
            <a:ln w="28575">
              <a:solidFill>
                <a:schemeClr val="tx1"/>
              </a:solidFill>
              <a:prstDash val="lgDash"/>
            </a:ln>
          </a:endParaRPr>
        </a:p>
      </cdr:txBody>
    </cdr:sp>
  </cdr:relSizeAnchor>
  <cdr:relSizeAnchor xmlns:cdr="http://schemas.openxmlformats.org/drawingml/2006/chartDrawing">
    <cdr:from>
      <cdr:x>0.56479</cdr:x>
      <cdr:y>0.46865</cdr:y>
    </cdr:from>
    <cdr:to>
      <cdr:x>0.67996</cdr:x>
      <cdr:y>0.50302</cdr:y>
    </cdr:to>
    <cdr:sp macro="" textlink="">
      <cdr:nvSpPr>
        <cdr:cNvPr id="7" name="Oval 6"/>
        <cdr:cNvSpPr/>
      </cdr:nvSpPr>
      <cdr:spPr>
        <a:xfrm xmlns:a="http://schemas.openxmlformats.org/drawingml/2006/main">
          <a:off x="1127935" y="2388194"/>
          <a:ext cx="230003" cy="175146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t-EE" sz="1100"/>
        </a:p>
      </cdr:txBody>
    </cdr:sp>
  </cdr:relSizeAnchor>
  <cdr:relSizeAnchor xmlns:cdr="http://schemas.openxmlformats.org/drawingml/2006/chartDrawing">
    <cdr:from>
      <cdr:x>0.59204</cdr:x>
      <cdr:y>0.14912</cdr:y>
    </cdr:from>
    <cdr:to>
      <cdr:x>0.70807</cdr:x>
      <cdr:y>0.18308</cdr:y>
    </cdr:to>
    <cdr:sp macro="" textlink="">
      <cdr:nvSpPr>
        <cdr:cNvPr id="8" name="Oval 7"/>
        <cdr:cNvSpPr/>
      </cdr:nvSpPr>
      <cdr:spPr>
        <a:xfrm xmlns:a="http://schemas.openxmlformats.org/drawingml/2006/main">
          <a:off x="1182344" y="759874"/>
          <a:ext cx="231721" cy="173056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t-EE" sz="1100"/>
        </a:p>
      </cdr:txBody>
    </cdr:sp>
  </cdr:relSizeAnchor>
  <cdr:relSizeAnchor xmlns:cdr="http://schemas.openxmlformats.org/drawingml/2006/chartDrawing">
    <cdr:from>
      <cdr:x>0.61049</cdr:x>
      <cdr:y>0.96605</cdr:y>
    </cdr:from>
    <cdr:to>
      <cdr:x>0.72651</cdr:x>
      <cdr:y>1</cdr:y>
    </cdr:to>
    <cdr:sp macro="" textlink="">
      <cdr:nvSpPr>
        <cdr:cNvPr id="6" name="Oval 5"/>
        <cdr:cNvSpPr/>
      </cdr:nvSpPr>
      <cdr:spPr>
        <a:xfrm xmlns:a="http://schemas.openxmlformats.org/drawingml/2006/main">
          <a:off x="1219200" y="4922871"/>
          <a:ext cx="231700" cy="17300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t-EE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78B23-418D-4F1F-9E7B-9309B4045380}" type="datetimeFigureOut">
              <a:rPr lang="et-EE" smtClean="0"/>
              <a:pPr/>
              <a:t>14.06.2016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A3FCC-CAF4-40F3-AD15-31115B1874AA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543097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125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126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127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3EA2FEB2-5088-4BDA-988E-D963626729E7}" type="slidenum">
              <a:rPr lang="en-US" sz="1400">
                <a:latin typeface="Times New Roman"/>
              </a:rPr>
              <a:pPr algn="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45148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CustomShape 1"/>
          <p:cNvSpPr/>
          <p:nvPr/>
        </p:nvSpPr>
        <p:spPr>
          <a:xfrm>
            <a:off x="3888000" y="9444240"/>
            <a:ext cx="2895840" cy="45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F075BA9E-9B37-4BA4-80EF-3F43B9468679}" type="slidenum">
              <a:rPr lang="en-US" sz="1200">
                <a:latin typeface="Times New Roman"/>
              </a:rPr>
              <a:pPr algn="r"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914760" y="4722120"/>
            <a:ext cx="4954320" cy="4492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42327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body"/>
          </p:nvPr>
        </p:nvSpPr>
        <p:spPr>
          <a:xfrm>
            <a:off x="914760" y="4722120"/>
            <a:ext cx="4954320" cy="4492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0" name="CustomShape 2"/>
          <p:cNvSpPr/>
          <p:nvPr/>
        </p:nvSpPr>
        <p:spPr>
          <a:xfrm>
            <a:off x="3888000" y="9444240"/>
            <a:ext cx="2895840" cy="45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fld id="{165D5270-BBE3-48FE-9682-DBBAAB4ECD11}" type="slidenum">
              <a:rPr lang="en-US" sz="1200">
                <a:solidFill>
                  <a:srgbClr val="000000"/>
                </a:solidFill>
                <a:latin typeface="Verdana"/>
                <a:ea typeface="+mn-ea"/>
              </a:rPr>
              <a:pPr>
                <a:lnSpc>
                  <a:spcPct val="100000"/>
                </a:lnSpc>
              </a:pPr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9926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EA2FEB2-5088-4BDA-988E-D963626729E7}" type="slidenum">
              <a:rPr lang="en-US" sz="1400" smtClean="0">
                <a:latin typeface="Times New Roman"/>
              </a:rPr>
              <a:pPr algn="r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7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body"/>
          </p:nvPr>
        </p:nvSpPr>
        <p:spPr>
          <a:xfrm>
            <a:off x="914760" y="4722120"/>
            <a:ext cx="4954320" cy="449244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262" name="CustomShape 2"/>
          <p:cNvSpPr/>
          <p:nvPr/>
        </p:nvSpPr>
        <p:spPr>
          <a:xfrm>
            <a:off x="3888000" y="9444240"/>
            <a:ext cx="2895840" cy="45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fld id="{BEB2E52E-E21A-44AD-9248-84FDDD056F2C}" type="slidenum">
              <a:rPr lang="en-US" sz="1200">
                <a:solidFill>
                  <a:srgbClr val="000000"/>
                </a:solidFill>
                <a:latin typeface="Verdana"/>
                <a:ea typeface="+mn-ea"/>
              </a:rPr>
              <a:pPr>
                <a:lnSpc>
                  <a:spcPct val="100000"/>
                </a:lnSpc>
              </a:pPr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603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body"/>
          </p:nvPr>
        </p:nvSpPr>
        <p:spPr>
          <a:xfrm>
            <a:off x="914760" y="4722120"/>
            <a:ext cx="4954320" cy="4492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4" name="CustomShape 2"/>
          <p:cNvSpPr/>
          <p:nvPr/>
        </p:nvSpPr>
        <p:spPr>
          <a:xfrm>
            <a:off x="3888000" y="9444240"/>
            <a:ext cx="2895840" cy="45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fld id="{6BEACC8B-71DF-4D76-BD58-461A6CB55A11}" type="slidenum">
              <a:rPr lang="en-US" sz="1200">
                <a:solidFill>
                  <a:srgbClr val="000000"/>
                </a:solidFill>
                <a:latin typeface="Verdana"/>
                <a:ea typeface="+mn-ea"/>
              </a:rPr>
              <a:pPr>
                <a:lnSpc>
                  <a:spcPct val="100000"/>
                </a:lnSpc>
              </a:pPr>
              <a:t>28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247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body"/>
          </p:nvPr>
        </p:nvSpPr>
        <p:spPr>
          <a:xfrm>
            <a:off x="914760" y="4722120"/>
            <a:ext cx="4954320" cy="4492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6" name="CustomShape 2"/>
          <p:cNvSpPr/>
          <p:nvPr/>
        </p:nvSpPr>
        <p:spPr>
          <a:xfrm>
            <a:off x="3888000" y="9444240"/>
            <a:ext cx="2895840" cy="45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fld id="{53D2066E-201D-4472-BD7B-E3A5DBF93A04}" type="slidenum">
              <a:rPr lang="en-US" sz="1200">
                <a:solidFill>
                  <a:srgbClr val="000000"/>
                </a:solidFill>
                <a:latin typeface="Verdana"/>
                <a:ea typeface="+mn-ea"/>
              </a:rPr>
              <a:pPr>
                <a:lnSpc>
                  <a:spcPct val="100000"/>
                </a:lnSpc>
              </a:pPr>
              <a:t>31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5900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EA2FEB2-5088-4BDA-988E-D963626729E7}" type="slidenum">
              <a:rPr lang="uk-UA" sz="1400" smtClean="0">
                <a:latin typeface="Times New Roman"/>
              </a:rPr>
              <a:pPr algn="r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9659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EA2FEB2-5088-4BDA-988E-D963626729E7}" type="slidenum">
              <a:rPr lang="en-US" sz="1400" smtClean="0">
                <a:latin typeface="Times New Roman"/>
              </a:rPr>
              <a:pPr algn="r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67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EA2FEB2-5088-4BDA-988E-D963626729E7}" type="slidenum">
              <a:rPr lang="en-US" sz="1400" smtClean="0">
                <a:latin typeface="Times New Roman"/>
              </a:rPr>
              <a:pPr algn="r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13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EA2FEB2-5088-4BDA-988E-D963626729E7}" type="slidenum">
              <a:rPr lang="en-US" sz="1400" smtClean="0">
                <a:latin typeface="Times New Roman"/>
              </a:rPr>
              <a:pPr algn="r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2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EA2FEB2-5088-4BDA-988E-D963626729E7}" type="slidenum">
              <a:rPr lang="en-US" sz="1400" smtClean="0">
                <a:latin typeface="Times New Roman"/>
              </a:rPr>
              <a:pPr algn="r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70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body"/>
          </p:nvPr>
        </p:nvSpPr>
        <p:spPr>
          <a:xfrm>
            <a:off x="914760" y="4722120"/>
            <a:ext cx="4954320" cy="4492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6" name="CustomShape 2"/>
          <p:cNvSpPr/>
          <p:nvPr/>
        </p:nvSpPr>
        <p:spPr>
          <a:xfrm>
            <a:off x="3888000" y="9444240"/>
            <a:ext cx="2895840" cy="45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fld id="{4D6B0CCF-DEC5-4782-AB63-984305942659}" type="slidenum">
              <a:rPr lang="en-US" sz="1200">
                <a:solidFill>
                  <a:srgbClr val="000000"/>
                </a:solidFill>
                <a:latin typeface="Verdana"/>
                <a:ea typeface="+mn-ea"/>
              </a:rPr>
              <a:pPr>
                <a:lnSpc>
                  <a:spcPct val="100000"/>
                </a:lnSpc>
              </a:p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8118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body"/>
          </p:nvPr>
        </p:nvSpPr>
        <p:spPr>
          <a:xfrm>
            <a:off x="914760" y="4722120"/>
            <a:ext cx="4954320" cy="4492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6" name="CustomShape 2"/>
          <p:cNvSpPr/>
          <p:nvPr/>
        </p:nvSpPr>
        <p:spPr>
          <a:xfrm>
            <a:off x="3888000" y="9444240"/>
            <a:ext cx="2895840" cy="45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fld id="{4D6B0CCF-DEC5-4782-AB63-984305942659}" type="slidenum">
              <a:rPr lang="en-US" sz="1200">
                <a:solidFill>
                  <a:srgbClr val="000000"/>
                </a:solidFill>
                <a:latin typeface="Verdana"/>
                <a:ea typeface="+mn-ea"/>
              </a:rPr>
              <a:pPr>
                <a:lnSpc>
                  <a:spcPct val="100000"/>
                </a:lnSpc>
              </a:pPr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265011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body"/>
          </p:nvPr>
        </p:nvSpPr>
        <p:spPr>
          <a:xfrm>
            <a:off x="914760" y="4722120"/>
            <a:ext cx="4954320" cy="4492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8" name="CustomShape 2"/>
          <p:cNvSpPr/>
          <p:nvPr/>
        </p:nvSpPr>
        <p:spPr>
          <a:xfrm>
            <a:off x="3888000" y="9444240"/>
            <a:ext cx="2895840" cy="45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fld id="{ADCA0E41-1132-4DDD-8DAA-1119E5D88A21}" type="slidenum">
              <a:rPr lang="en-US" sz="1200">
                <a:solidFill>
                  <a:srgbClr val="000000"/>
                </a:solidFill>
                <a:latin typeface="Verdana"/>
                <a:ea typeface="+mn-ea"/>
              </a:rPr>
              <a:pPr>
                <a:lnSpc>
                  <a:spcPct val="100000"/>
                </a:lnSpc>
              </a:pPr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4493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9" name="Picture 3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0" name="Picture 3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21" name="Picture 1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22" name="Picture 1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/>
          <p:nvPr/>
        </p:nvPicPr>
        <p:blipFill>
          <a:blip r:embed="rId15" cstate="print">
            <a:lum contrast="12000"/>
          </a:blip>
          <a:stretch>
            <a:fillRect/>
          </a:stretch>
        </p:blipFill>
        <p:spPr>
          <a:xfrm>
            <a:off x="457200" y="6324480"/>
            <a:ext cx="1218240" cy="248040"/>
          </a:xfrm>
          <a:prstGeom prst="rect">
            <a:avLst/>
          </a:prstGeom>
          <a:ln w="9360">
            <a:noFill/>
          </a:ln>
        </p:spPr>
      </p:pic>
      <p:sp>
        <p:nvSpPr>
          <p:cNvPr id="8" name="Line 1"/>
          <p:cNvSpPr/>
          <p:nvPr/>
        </p:nvSpPr>
        <p:spPr>
          <a:xfrm>
            <a:off x="8510400" y="857160"/>
            <a:ext cx="1440" cy="152280"/>
          </a:xfrm>
          <a:prstGeom prst="line">
            <a:avLst/>
          </a:prstGeom>
          <a:ln w="19080">
            <a:solidFill>
              <a:srgbClr val="002D52"/>
            </a:solidFill>
            <a:round/>
          </a:ln>
        </p:spPr>
      </p:sp>
      <p:sp>
        <p:nvSpPr>
          <p:cNvPr id="2" name="Line 2"/>
          <p:cNvSpPr/>
          <p:nvPr/>
        </p:nvSpPr>
        <p:spPr>
          <a:xfrm>
            <a:off x="431640" y="1000080"/>
            <a:ext cx="8077320" cy="0"/>
          </a:xfrm>
          <a:prstGeom prst="line">
            <a:avLst/>
          </a:prstGeom>
          <a:ln w="19080">
            <a:solidFill>
              <a:srgbClr val="002D52"/>
            </a:solidFill>
            <a:round/>
          </a:ln>
        </p:spPr>
      </p:sp>
      <p:sp>
        <p:nvSpPr>
          <p:cNvPr id="3" name="CustomShape 3"/>
          <p:cNvSpPr/>
          <p:nvPr/>
        </p:nvSpPr>
        <p:spPr>
          <a:xfrm>
            <a:off x="385920" y="957240"/>
            <a:ext cx="73440" cy="79920"/>
          </a:xfrm>
          <a:prstGeom prst="ellipse">
            <a:avLst/>
          </a:prstGeom>
          <a:solidFill>
            <a:srgbClr val="002D52"/>
          </a:solidFill>
          <a:ln w="9360">
            <a:noFill/>
          </a:ln>
        </p:spPr>
      </p:sp>
      <p:pic>
        <p:nvPicPr>
          <p:cNvPr id="4" name="Picture 17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248680" y="228600"/>
            <a:ext cx="570600" cy="570600"/>
          </a:xfrm>
          <a:prstGeom prst="rect">
            <a:avLst/>
          </a:prstGeom>
          <a:ln w="9360">
            <a:noFill/>
          </a:ln>
        </p:spPr>
      </p:pic>
      <p:sp>
        <p:nvSpPr>
          <p:cNvPr id="5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7"/>
          <p:cNvPicPr/>
          <p:nvPr/>
        </p:nvPicPr>
        <p:blipFill>
          <a:blip r:embed="rId15" cstate="print">
            <a:lum contrast="12000"/>
          </a:blip>
          <a:stretch>
            <a:fillRect/>
          </a:stretch>
        </p:blipFill>
        <p:spPr>
          <a:xfrm>
            <a:off x="457200" y="6324480"/>
            <a:ext cx="1218240" cy="248040"/>
          </a:xfrm>
          <a:prstGeom prst="rect">
            <a:avLst/>
          </a:prstGeom>
          <a:ln w="9360">
            <a:noFill/>
          </a:ln>
        </p:spPr>
      </p:pic>
      <p:sp>
        <p:nvSpPr>
          <p:cNvPr id="83" name="Line 1"/>
          <p:cNvSpPr/>
          <p:nvPr/>
        </p:nvSpPr>
        <p:spPr>
          <a:xfrm>
            <a:off x="8510400" y="857160"/>
            <a:ext cx="1440" cy="152280"/>
          </a:xfrm>
          <a:prstGeom prst="line">
            <a:avLst/>
          </a:prstGeom>
          <a:ln w="19080">
            <a:solidFill>
              <a:srgbClr val="002D52"/>
            </a:solidFill>
            <a:round/>
          </a:ln>
        </p:spPr>
      </p:sp>
      <p:sp>
        <p:nvSpPr>
          <p:cNvPr id="84" name="Line 2"/>
          <p:cNvSpPr/>
          <p:nvPr/>
        </p:nvSpPr>
        <p:spPr>
          <a:xfrm>
            <a:off x="431640" y="1000080"/>
            <a:ext cx="8077320" cy="0"/>
          </a:xfrm>
          <a:prstGeom prst="line">
            <a:avLst/>
          </a:prstGeom>
          <a:ln w="19080">
            <a:solidFill>
              <a:srgbClr val="002D52"/>
            </a:solidFill>
            <a:round/>
          </a:ln>
        </p:spPr>
      </p:sp>
      <p:sp>
        <p:nvSpPr>
          <p:cNvPr id="85" name="CustomShape 3"/>
          <p:cNvSpPr/>
          <p:nvPr/>
        </p:nvSpPr>
        <p:spPr>
          <a:xfrm>
            <a:off x="385920" y="957240"/>
            <a:ext cx="73440" cy="79920"/>
          </a:xfrm>
          <a:prstGeom prst="ellipse">
            <a:avLst/>
          </a:prstGeom>
          <a:solidFill>
            <a:srgbClr val="002D52"/>
          </a:solidFill>
          <a:ln w="9360">
            <a:noFill/>
          </a:ln>
        </p:spPr>
      </p:sp>
      <p:pic>
        <p:nvPicPr>
          <p:cNvPr id="86" name="Picture 17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248680" y="228600"/>
            <a:ext cx="570600" cy="570600"/>
          </a:xfrm>
          <a:prstGeom prst="rect">
            <a:avLst/>
          </a:prstGeom>
          <a:ln w="9360">
            <a:noFill/>
          </a:ln>
        </p:spPr>
      </p:pic>
      <p:sp>
        <p:nvSpPr>
          <p:cNvPr id="87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9.emf"/><Relationship Id="rId4" Type="http://schemas.openxmlformats.org/officeDocument/2006/relationships/chart" Target="../charts/char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2"/>
          <p:cNvSpPr/>
          <p:nvPr/>
        </p:nvSpPr>
        <p:spPr>
          <a:xfrm>
            <a:off x="827640" y="2349000"/>
            <a:ext cx="7703640" cy="1006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endParaRPr dirty="0"/>
          </a:p>
          <a:p>
            <a:endParaRPr dirty="0"/>
          </a:p>
          <a:p>
            <a:r>
              <a:rPr lang="en-US" sz="3600" b="1" dirty="0">
                <a:solidFill>
                  <a:srgbClr val="C50505"/>
                </a:solidFill>
                <a:latin typeface="Verdana"/>
              </a:rPr>
              <a:t>HAIGEKASSA USALDUSVÄÄRSUS</a:t>
            </a:r>
            <a:endParaRPr dirty="0"/>
          </a:p>
          <a:p>
            <a:r>
              <a:rPr lang="en-US" sz="3600" b="1" dirty="0">
                <a:solidFill>
                  <a:srgbClr val="C50505"/>
                </a:solidFill>
                <a:latin typeface="Verdana"/>
              </a:rPr>
              <a:t>JA KUVAND</a:t>
            </a:r>
            <a:endParaRPr dirty="0"/>
          </a:p>
          <a:p>
            <a:r>
              <a:rPr lang="en-US" sz="3600" b="1" dirty="0">
                <a:solidFill>
                  <a:srgbClr val="C50505"/>
                </a:solidFill>
                <a:latin typeface="Verdana"/>
              </a:rPr>
              <a:t> </a:t>
            </a:r>
            <a:endParaRPr dirty="0"/>
          </a:p>
          <a:p>
            <a:r>
              <a:rPr lang="et-EE" sz="3600" b="1" dirty="0" smtClean="0">
                <a:solidFill>
                  <a:srgbClr val="C50505"/>
                </a:solidFill>
                <a:latin typeface="Verdana"/>
              </a:rPr>
              <a:t>05</a:t>
            </a:r>
            <a:r>
              <a:rPr lang="en-US" sz="3600" b="1" dirty="0" smtClean="0">
                <a:solidFill>
                  <a:srgbClr val="C50505"/>
                </a:solidFill>
                <a:latin typeface="Verdana"/>
              </a:rPr>
              <a:t>/2016</a:t>
            </a:r>
            <a:endParaRPr dirty="0"/>
          </a:p>
          <a:p>
            <a:endParaRPr dirty="0"/>
          </a:p>
          <a:p>
            <a:pPr algn="r">
              <a:lnSpc>
                <a:spcPct val="100000"/>
              </a:lnSpc>
            </a:pPr>
            <a:endParaRPr dirty="0"/>
          </a:p>
        </p:txBody>
      </p:sp>
      <p:sp>
        <p:nvSpPr>
          <p:cNvPr id="130" name="CustomShape 3"/>
          <p:cNvSpPr/>
          <p:nvPr/>
        </p:nvSpPr>
        <p:spPr>
          <a:xfrm>
            <a:off x="63360" y="-136440"/>
            <a:ext cx="303840" cy="30384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467640" y="260640"/>
            <a:ext cx="7488720" cy="68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1600" b="1" dirty="0">
                <a:solidFill>
                  <a:srgbClr val="C50505"/>
                </a:solidFill>
                <a:latin typeface="Verdana"/>
              </a:rPr>
              <a:t>I HAIGEKASSA KUVAND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Haigekassa</a:t>
            </a:r>
            <a:r>
              <a:rPr lang="en-US" sz="1600" b="1" dirty="0">
                <a:solidFill>
                  <a:srgbClr val="003366"/>
                </a:solidFill>
                <a:latin typeface="Verdana"/>
              </a:rPr>
              <a:t> </a:t>
            </a:r>
            <a:r>
              <a:rPr lang="et-EE" sz="1600" b="1" dirty="0" smtClean="0">
                <a:solidFill>
                  <a:srgbClr val="003366"/>
                </a:solidFill>
                <a:latin typeface="Verdana"/>
              </a:rPr>
              <a:t>usaldussaldo</a:t>
            </a:r>
            <a:r>
              <a:rPr lang="en-US" sz="1600" dirty="0" smtClean="0">
                <a:solidFill>
                  <a:srgbClr val="003366"/>
                </a:solidFill>
                <a:latin typeface="Verdana"/>
              </a:rPr>
              <a:t>, </a:t>
            </a:r>
            <a:r>
              <a:rPr lang="et-EE" sz="1600" dirty="0" smtClean="0">
                <a:solidFill>
                  <a:srgbClr val="003366"/>
                </a:solidFill>
                <a:latin typeface="Verdana"/>
              </a:rPr>
              <a:t>muutus ajas, </a:t>
            </a:r>
            <a:r>
              <a:rPr lang="en-US" sz="1600" dirty="0" smtClean="0">
                <a:solidFill>
                  <a:srgbClr val="003366"/>
                </a:solidFill>
                <a:latin typeface="Verdana"/>
              </a:rPr>
              <a:t>%</a:t>
            </a:r>
            <a:endParaRPr dirty="0"/>
          </a:p>
        </p:txBody>
      </p:sp>
      <p:sp>
        <p:nvSpPr>
          <p:cNvPr id="144" name="CustomShape 3"/>
          <p:cNvSpPr/>
          <p:nvPr/>
        </p:nvSpPr>
        <p:spPr>
          <a:xfrm>
            <a:off x="1566720" y="-95400"/>
            <a:ext cx="9142920" cy="36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40" y="1124744"/>
            <a:ext cx="7912100" cy="513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611640" y="1845000"/>
            <a:ext cx="7682400" cy="761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2000" b="1" dirty="0">
                <a:solidFill>
                  <a:srgbClr val="C50505"/>
                </a:solidFill>
                <a:latin typeface="Verdana"/>
              </a:rPr>
              <a:t>II</a:t>
            </a:r>
            <a:endParaRPr dirty="0"/>
          </a:p>
          <a:p>
            <a:endParaRPr dirty="0"/>
          </a:p>
          <a:p>
            <a:r>
              <a:rPr lang="en-US" sz="2400" b="1" dirty="0" smtClean="0">
                <a:solidFill>
                  <a:srgbClr val="C50505"/>
                </a:solidFill>
                <a:latin typeface="Verdana"/>
              </a:rPr>
              <a:t>KOKKUPUUDE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dirty="0" err="1">
                <a:solidFill>
                  <a:srgbClr val="003366"/>
                </a:solidFill>
                <a:latin typeface="Verdana"/>
              </a:rPr>
              <a:t>Vastajad</a:t>
            </a:r>
            <a:r>
              <a:rPr lang="en-US" sz="2400" dirty="0">
                <a:solidFill>
                  <a:srgbClr val="003366"/>
                </a:solidFill>
                <a:latin typeface="Verdana"/>
              </a:rPr>
              <a:t>: </a:t>
            </a:r>
            <a:r>
              <a:rPr lang="en-US" sz="2400" dirty="0" err="1">
                <a:solidFill>
                  <a:srgbClr val="003366"/>
                </a:solidFill>
                <a:latin typeface="Verdana"/>
              </a:rPr>
              <a:t>üle</a:t>
            </a:r>
            <a:r>
              <a:rPr lang="en-US" sz="2400" dirty="0">
                <a:solidFill>
                  <a:srgbClr val="003366"/>
                </a:solidFill>
                <a:latin typeface="Verdana"/>
              </a:rPr>
              <a:t> 14-aastane Eesti </a:t>
            </a:r>
            <a:r>
              <a:rPr lang="en-US" sz="2400" dirty="0" err="1">
                <a:solidFill>
                  <a:srgbClr val="003366"/>
                </a:solidFill>
                <a:latin typeface="Verdana"/>
              </a:rPr>
              <a:t>elanikkond</a:t>
            </a:r>
            <a:endParaRPr dirty="0"/>
          </a:p>
        </p:txBody>
      </p:sp>
      <p:sp>
        <p:nvSpPr>
          <p:cNvPr id="152" name="CustomShape 2"/>
          <p:cNvSpPr/>
          <p:nvPr/>
        </p:nvSpPr>
        <p:spPr>
          <a:xfrm>
            <a:off x="6324480" y="6248520"/>
            <a:ext cx="251352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F3EA990-717E-4123-BFE9-F33EBCEFB80F}" type="slidenum">
              <a:rPr lang="en-US" sz="1200">
                <a:solidFill>
                  <a:srgbClr val="003366"/>
                </a:solidFill>
                <a:latin typeface="Verdana"/>
              </a:rPr>
              <a:pPr>
                <a:lnSpc>
                  <a:spcPct val="100000"/>
                </a:lnSpc>
              </a:pPr>
              <a:t>11</a:t>
            </a:fld>
            <a:r>
              <a:rPr lang="en-US" sz="1200">
                <a:solidFill>
                  <a:srgbClr val="003366"/>
                </a:solidFill>
                <a:latin typeface="Verdana"/>
              </a:rPr>
              <a:t> </a:t>
            </a:r>
            <a:endParaRPr/>
          </a:p>
        </p:txBody>
      </p:sp>
      <p:pic>
        <p:nvPicPr>
          <p:cNvPr id="153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22600" y="3717000"/>
            <a:ext cx="4472640" cy="2906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467640" y="260640"/>
            <a:ext cx="7488720" cy="68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1600" b="1">
                <a:solidFill>
                  <a:srgbClr val="C50505"/>
                </a:solidFill>
                <a:latin typeface="Verdana"/>
              </a:rPr>
              <a:t>II KOKKUPUUDE</a:t>
            </a:r>
            <a:endParaRPr/>
          </a:p>
          <a:p>
            <a:pPr>
              <a:lnSpc>
                <a:spcPct val="100000"/>
              </a:lnSpc>
            </a:pPr>
            <a:r>
              <a:rPr lang="en-US" sz="1600" b="1">
                <a:solidFill>
                  <a:srgbClr val="003366"/>
                </a:solidFill>
                <a:latin typeface="Verdana"/>
              </a:rPr>
              <a:t>Kokkupuude</a:t>
            </a:r>
            <a:endParaRPr/>
          </a:p>
        </p:txBody>
      </p:sp>
      <p:sp>
        <p:nvSpPr>
          <p:cNvPr id="156" name="CustomShape 3"/>
          <p:cNvSpPr/>
          <p:nvPr/>
        </p:nvSpPr>
        <p:spPr>
          <a:xfrm>
            <a:off x="1566720" y="-95400"/>
            <a:ext cx="914292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57" name="CustomShape 4"/>
          <p:cNvSpPr/>
          <p:nvPr/>
        </p:nvSpPr>
        <p:spPr>
          <a:xfrm>
            <a:off x="467640" y="1052736"/>
            <a:ext cx="8064896" cy="5256584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Vastajatelt paluti määratleda, mil viisil nad on viimase 12 kuu jooksul Haigekassaga kokku puutunud (</a:t>
            </a:r>
            <a:r>
              <a:rPr lang="et-EE" sz="1400" u="sng" dirty="0" smtClean="0">
                <a:solidFill>
                  <a:srgbClr val="002060"/>
                </a:solidFill>
                <a:latin typeface="Verdana"/>
              </a:rPr>
              <a:t>Slaid 13</a:t>
            </a: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). Keskmiselt on iga Haigekassaga kokkupuudet omav inimene sellega kokku puutunud 3 erineval moel. Mingit kokkupuudet pole viimase 12 kuu jooksul olnud 11%-l elanikkonnast.</a:t>
            </a:r>
            <a:endParaRPr lang="et-EE" dirty="0" smtClean="0"/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Kõige suurem osa elanikkonnast on viimase 12 kuu jooksul külastanud perearsti/-õde – 74%. Üle poole elanikkonnast on ostnud soodusravimeid/ meditsiiniseadmeid (54%). Eriarsti </a:t>
            </a:r>
            <a:r>
              <a:rPr lang="et-EE" sz="1400" dirty="0">
                <a:solidFill>
                  <a:srgbClr val="002060"/>
                </a:solidFill>
                <a:latin typeface="Verdana"/>
              </a:rPr>
              <a:t>ja </a:t>
            </a: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hambaarsti on külastanud 48%. Haigus- või hoolduslehel viibinuid on 24%, 12% on viibinud haiglaravil ja 17% külastanud (ka) Haigekassa pakutavaid e-teenuseid riigiportaalis.</a:t>
            </a:r>
            <a:endParaRPr lang="et-EE" dirty="0" smtClean="0"/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Naistest 17% on osalenud ka emakakaela-/rinnavähi uuringutel peale vastava kutse saamist. </a:t>
            </a:r>
            <a:endParaRPr lang="et-EE" dirty="0" smtClean="0"/>
          </a:p>
          <a:p>
            <a:pPr marL="268288" indent="-268288">
              <a:lnSpc>
                <a:spcPct val="100000"/>
              </a:lnSpc>
              <a:spcBef>
                <a:spcPts val="600"/>
              </a:spcBef>
            </a:pPr>
            <a:endParaRPr lang="et-EE" dirty="0" smtClean="0"/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Muutused võrreldes eelmise kvartali tulemustega (</a:t>
            </a:r>
            <a:r>
              <a:rPr lang="et-EE" sz="1400" u="sng" dirty="0" smtClean="0">
                <a:solidFill>
                  <a:srgbClr val="002060"/>
                </a:solidFill>
                <a:latin typeface="Verdana"/>
              </a:rPr>
              <a:t>Slaid 14</a:t>
            </a: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) on minimaalsed, erinevused mahuvad 1-3% piiridesse, mida võib tõlgendada kui lubatud statistilist viga. Vaid perearsti/-õe külastamine ja sõeluuringutel käinute osakaal on kahanenud vastavalt 4% ja 5% võrra. </a:t>
            </a:r>
            <a:r>
              <a:rPr lang="en-US" sz="1400" dirty="0" smtClean="0">
                <a:solidFill>
                  <a:srgbClr val="002060"/>
                </a:solidFill>
                <a:latin typeface="Verdana"/>
              </a:rPr>
              <a:t>T</a:t>
            </a:r>
            <a:r>
              <a:rPr lang="et-EE" sz="1400" dirty="0" err="1" smtClean="0">
                <a:solidFill>
                  <a:srgbClr val="002060"/>
                </a:solidFill>
                <a:latin typeface="Verdana"/>
              </a:rPr>
              <a:t>ervikuna</a:t>
            </a: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 on tasapisi tõusmas ka </a:t>
            </a:r>
            <a:r>
              <a:rPr lang="et-EE" sz="1400" dirty="0" err="1" smtClean="0">
                <a:solidFill>
                  <a:srgbClr val="002060"/>
                </a:solidFill>
                <a:latin typeface="Verdana"/>
              </a:rPr>
              <a:t>e</a:t>
            </a: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-teenuste kasutajate osakaal.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endParaRPr lang="et-EE" sz="1400" dirty="0" smtClean="0">
              <a:solidFill>
                <a:srgbClr val="00206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467640" y="260640"/>
            <a:ext cx="7488720" cy="68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1600" b="1">
                <a:solidFill>
                  <a:srgbClr val="C50505"/>
                </a:solidFill>
                <a:latin typeface="Verdana"/>
              </a:rPr>
              <a:t>II KOKKUPUUDE</a:t>
            </a:r>
            <a:endParaRPr/>
          </a:p>
          <a:p>
            <a:pPr>
              <a:lnSpc>
                <a:spcPct val="100000"/>
              </a:lnSpc>
            </a:pPr>
            <a:r>
              <a:rPr lang="en-US" sz="1600" b="1">
                <a:solidFill>
                  <a:srgbClr val="003366"/>
                </a:solidFill>
                <a:latin typeface="Verdana"/>
              </a:rPr>
              <a:t>Kokkupuude</a:t>
            </a:r>
            <a:r>
              <a:rPr lang="en-US" sz="1600">
                <a:solidFill>
                  <a:srgbClr val="003366"/>
                </a:solidFill>
                <a:latin typeface="Verdana"/>
              </a:rPr>
              <a:t>, %</a:t>
            </a:r>
            <a:endParaRPr/>
          </a:p>
        </p:txBody>
      </p:sp>
      <p:sp>
        <p:nvSpPr>
          <p:cNvPr id="160" name="CustomShape 3"/>
          <p:cNvSpPr/>
          <p:nvPr/>
        </p:nvSpPr>
        <p:spPr>
          <a:xfrm>
            <a:off x="1566720" y="-95400"/>
            <a:ext cx="9142920" cy="36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196752"/>
            <a:ext cx="7912100" cy="497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467640" y="260640"/>
            <a:ext cx="7488720" cy="68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1600" b="1" dirty="0">
                <a:solidFill>
                  <a:srgbClr val="C50505"/>
                </a:solidFill>
                <a:latin typeface="Verdana"/>
              </a:rPr>
              <a:t>II KOKKUPUUDE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Kokkupuude</a:t>
            </a:r>
            <a:r>
              <a:rPr lang="en-US" sz="1600" dirty="0">
                <a:solidFill>
                  <a:srgbClr val="003366"/>
                </a:solidFill>
                <a:latin typeface="Verdana"/>
              </a:rPr>
              <a:t>, </a:t>
            </a:r>
            <a:r>
              <a:rPr lang="et-EE" sz="1600" dirty="0" smtClean="0">
                <a:solidFill>
                  <a:srgbClr val="003366"/>
                </a:solidFill>
                <a:latin typeface="Verdana"/>
              </a:rPr>
              <a:t>muutus ajas, </a:t>
            </a:r>
            <a:r>
              <a:rPr lang="en-US" sz="1600" dirty="0" smtClean="0">
                <a:solidFill>
                  <a:srgbClr val="003366"/>
                </a:solidFill>
                <a:latin typeface="Verdana"/>
              </a:rPr>
              <a:t>%</a:t>
            </a:r>
            <a:endParaRPr dirty="0"/>
          </a:p>
        </p:txBody>
      </p:sp>
      <p:sp>
        <p:nvSpPr>
          <p:cNvPr id="160" name="CustomShape 3"/>
          <p:cNvSpPr/>
          <p:nvPr/>
        </p:nvSpPr>
        <p:spPr>
          <a:xfrm>
            <a:off x="1566720" y="-95400"/>
            <a:ext cx="9142920" cy="36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196752"/>
            <a:ext cx="7924800" cy="5067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467640" y="260640"/>
            <a:ext cx="7488720" cy="68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1600" b="1">
                <a:solidFill>
                  <a:srgbClr val="C50505"/>
                </a:solidFill>
                <a:latin typeface="Verdana"/>
              </a:rPr>
              <a:t>II KOKKUPUUDE</a:t>
            </a:r>
            <a:endParaRPr/>
          </a:p>
          <a:p>
            <a:pPr>
              <a:lnSpc>
                <a:spcPct val="100000"/>
              </a:lnSpc>
            </a:pPr>
            <a:r>
              <a:rPr lang="en-US" sz="1600" b="1">
                <a:solidFill>
                  <a:srgbClr val="003366"/>
                </a:solidFill>
                <a:latin typeface="Verdana"/>
              </a:rPr>
              <a:t>Kokkupuude</a:t>
            </a:r>
            <a:endParaRPr/>
          </a:p>
        </p:txBody>
      </p:sp>
      <p:sp>
        <p:nvSpPr>
          <p:cNvPr id="156" name="CustomShape 3"/>
          <p:cNvSpPr/>
          <p:nvPr/>
        </p:nvSpPr>
        <p:spPr>
          <a:xfrm>
            <a:off x="1566720" y="-95400"/>
            <a:ext cx="914292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57" name="CustomShape 4"/>
          <p:cNvSpPr/>
          <p:nvPr/>
        </p:nvSpPr>
        <p:spPr>
          <a:xfrm>
            <a:off x="467640" y="1052736"/>
            <a:ext cx="8064896" cy="5256584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marL="268288" indent="-268288"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Kõikide Haigekassa poolt pakutavate teenuste kasutajate seas on keskmisest enam naisi.</a:t>
            </a:r>
          </a:p>
          <a:p>
            <a:pPr marL="268288" indent="-268288"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Keskmisest enam on käidud/kasutatud (</a:t>
            </a:r>
            <a:r>
              <a:rPr lang="et-EE" sz="1400" u="sng" dirty="0">
                <a:solidFill>
                  <a:srgbClr val="002060"/>
                </a:solidFill>
                <a:latin typeface="Verdana"/>
              </a:rPr>
              <a:t>Slaid 16</a:t>
            </a: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): </a:t>
            </a:r>
          </a:p>
          <a:p>
            <a:pPr marL="742950" lvl="1" indent="-285750">
              <a:spcBef>
                <a:spcPts val="600"/>
              </a:spcBef>
              <a:buFont typeface="Wingdings" charset="2"/>
              <a:buChar char="Ø"/>
            </a:pPr>
            <a:r>
              <a:rPr lang="et-EE" sz="1400" u="sng" dirty="0">
                <a:solidFill>
                  <a:srgbClr val="002060"/>
                </a:solidFill>
                <a:latin typeface="Verdana"/>
              </a:rPr>
              <a:t>perearst/-õe juures </a:t>
            </a:r>
            <a:r>
              <a:rPr lang="et-EE" sz="1400" dirty="0">
                <a:solidFill>
                  <a:srgbClr val="002060"/>
                </a:solidFill>
                <a:latin typeface="Verdana"/>
              </a:rPr>
              <a:t>- üle </a:t>
            </a: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64-aastased, pensionärid, pigem madalamasse sissetulekugruppi </a:t>
            </a:r>
            <a:r>
              <a:rPr lang="et-EE" sz="1400" dirty="0" err="1" smtClean="0">
                <a:solidFill>
                  <a:srgbClr val="002060"/>
                </a:solidFill>
                <a:latin typeface="Verdana"/>
              </a:rPr>
              <a:t>kuulujad</a:t>
            </a: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 (200-400 eurot kuus pereliikme kohta) ja maapiirkondade elanikud; </a:t>
            </a:r>
            <a:endParaRPr lang="et-EE" sz="1400" dirty="0"/>
          </a:p>
          <a:p>
            <a:pPr marL="742950" lvl="1" indent="-285750">
              <a:spcBef>
                <a:spcPts val="600"/>
              </a:spcBef>
              <a:buFont typeface="Wingdings" charset="2"/>
              <a:buChar char="Ø"/>
            </a:pPr>
            <a:r>
              <a:rPr lang="et-EE" sz="1400" u="sng" dirty="0">
                <a:solidFill>
                  <a:srgbClr val="002060"/>
                </a:solidFill>
                <a:latin typeface="Verdana"/>
              </a:rPr>
              <a:t>ostnud soodustusega retseptiravimeid </a:t>
            </a:r>
            <a:r>
              <a:rPr lang="et-EE" sz="1400" dirty="0">
                <a:solidFill>
                  <a:srgbClr val="002060"/>
                </a:solidFill>
                <a:latin typeface="Verdana"/>
              </a:rPr>
              <a:t>- üle 64-aastased </a:t>
            </a: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 (72%) ja </a:t>
            </a:r>
            <a:r>
              <a:rPr lang="et-EE" sz="1400" dirty="0">
                <a:solidFill>
                  <a:srgbClr val="002060"/>
                </a:solidFill>
                <a:latin typeface="Verdana"/>
              </a:rPr>
              <a:t>pensionärid (72%); </a:t>
            </a:r>
          </a:p>
          <a:p>
            <a:pPr marL="742950" lvl="1" indent="-285750">
              <a:spcBef>
                <a:spcPts val="600"/>
              </a:spcBef>
              <a:buFont typeface="Wingdings" charset="2"/>
              <a:buChar char="Ø"/>
            </a:pPr>
            <a:r>
              <a:rPr lang="et-EE" sz="1400" u="sng" dirty="0" smtClean="0">
                <a:solidFill>
                  <a:srgbClr val="002060"/>
                </a:solidFill>
                <a:latin typeface="Verdana"/>
              </a:rPr>
              <a:t>hambaarsti juures </a:t>
            </a:r>
            <a:r>
              <a:rPr lang="et-EE" sz="1400" dirty="0">
                <a:solidFill>
                  <a:srgbClr val="002060"/>
                </a:solidFill>
                <a:latin typeface="Verdana"/>
              </a:rPr>
              <a:t>- kõrgharidusega </a:t>
            </a: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(62%)ja </a:t>
            </a:r>
            <a:r>
              <a:rPr lang="et-EE" sz="1400" dirty="0">
                <a:solidFill>
                  <a:srgbClr val="002060"/>
                </a:solidFill>
                <a:latin typeface="Verdana"/>
              </a:rPr>
              <a:t>kõrgeima sotsiaalse </a:t>
            </a: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staatusega (58%) </a:t>
            </a:r>
            <a:r>
              <a:rPr lang="et-EE" sz="1400" dirty="0">
                <a:solidFill>
                  <a:srgbClr val="002060"/>
                </a:solidFill>
                <a:latin typeface="Verdana"/>
              </a:rPr>
              <a:t>elanikud, kuid ka tööturul </a:t>
            </a:r>
            <a:r>
              <a:rPr lang="et-EE" sz="1400" dirty="0" err="1" smtClean="0">
                <a:solidFill>
                  <a:srgbClr val="002060"/>
                </a:solidFill>
                <a:latin typeface="Verdana"/>
              </a:rPr>
              <a:t>mitte-aktiivsed</a:t>
            </a: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 (61%); </a:t>
            </a:r>
            <a:endParaRPr lang="et-EE" sz="1400" dirty="0">
              <a:solidFill>
                <a:srgbClr val="002060"/>
              </a:solidFill>
              <a:latin typeface="Verdana"/>
            </a:endParaRPr>
          </a:p>
          <a:p>
            <a:pPr marL="742950" lvl="1" indent="-285750">
              <a:spcBef>
                <a:spcPts val="600"/>
              </a:spcBef>
              <a:buFont typeface="Wingdings" charset="2"/>
              <a:buChar char="Ø"/>
            </a:pPr>
            <a:r>
              <a:rPr lang="et-EE" sz="1400" u="sng" dirty="0" smtClean="0">
                <a:solidFill>
                  <a:srgbClr val="002060"/>
                </a:solidFill>
                <a:latin typeface="Verdana"/>
              </a:rPr>
              <a:t>eriarsti juures </a:t>
            </a: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– suuremate linnade elanikud ja tööturul </a:t>
            </a:r>
            <a:r>
              <a:rPr lang="et-EE" sz="1400" dirty="0" err="1" smtClean="0">
                <a:solidFill>
                  <a:srgbClr val="002060"/>
                </a:solidFill>
                <a:latin typeface="Verdana"/>
              </a:rPr>
              <a:t>mitte-aktiivsed</a:t>
            </a: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; </a:t>
            </a:r>
          </a:p>
          <a:p>
            <a:pPr marL="742950" lvl="1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1400" u="sng" dirty="0" smtClean="0">
                <a:solidFill>
                  <a:srgbClr val="002060"/>
                </a:solidFill>
                <a:latin typeface="Verdana"/>
              </a:rPr>
              <a:t>v</a:t>
            </a:r>
            <a:r>
              <a:rPr lang="et-EE" sz="1400" u="sng" dirty="0" err="1" smtClean="0">
                <a:solidFill>
                  <a:srgbClr val="002060"/>
                </a:solidFill>
                <a:latin typeface="Verdana"/>
              </a:rPr>
              <a:t>iibinud</a:t>
            </a:r>
            <a:r>
              <a:rPr lang="et-EE" sz="1400" u="sng" dirty="0" smtClean="0">
                <a:solidFill>
                  <a:srgbClr val="002060"/>
                </a:solidFill>
                <a:latin typeface="Verdana"/>
              </a:rPr>
              <a:t> haigus- või hoolduslehel </a:t>
            </a: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– 25-49-aastased (31-35%), keskastme juhid ja spetsialistid (36%), samuti oskustöölised (43%);</a:t>
            </a:r>
          </a:p>
          <a:p>
            <a:pPr marL="742950" lvl="1" indent="-285750">
              <a:spcBef>
                <a:spcPts val="600"/>
              </a:spcBef>
              <a:buFont typeface="Wingdings" charset="2"/>
              <a:buChar char="Ø"/>
            </a:pPr>
            <a:r>
              <a:rPr lang="et-EE" sz="1400" u="sng" dirty="0" smtClean="0">
                <a:solidFill>
                  <a:srgbClr val="002060"/>
                </a:solidFill>
                <a:latin typeface="Verdana"/>
              </a:rPr>
              <a:t>külastanud riigiportaali </a:t>
            </a:r>
            <a:r>
              <a:rPr lang="et-EE" sz="1400" u="sng" dirty="0" err="1" smtClean="0">
                <a:solidFill>
                  <a:srgbClr val="002060"/>
                </a:solidFill>
                <a:latin typeface="Verdana"/>
              </a:rPr>
              <a:t>e</a:t>
            </a:r>
            <a:r>
              <a:rPr lang="et-EE" sz="1400" u="sng" dirty="0" smtClean="0">
                <a:solidFill>
                  <a:srgbClr val="002060"/>
                </a:solidFill>
                <a:latin typeface="Verdana"/>
              </a:rPr>
              <a:t>-teenuseid </a:t>
            </a: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– 25-49-aastased (26%), kõrgharidusega (29%) ja kõrgeimasse sissetulekugruppi </a:t>
            </a:r>
            <a:r>
              <a:rPr lang="et-EE" sz="1400" dirty="0" err="1" smtClean="0">
                <a:solidFill>
                  <a:srgbClr val="002060"/>
                </a:solidFill>
                <a:latin typeface="Verdana"/>
              </a:rPr>
              <a:t>kuulujad</a:t>
            </a: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 (24</a:t>
            </a:r>
            <a:r>
              <a:rPr lang="et-EE" sz="1400" smtClean="0">
                <a:solidFill>
                  <a:srgbClr val="002060"/>
                </a:solidFill>
                <a:latin typeface="Verdana"/>
              </a:rPr>
              <a:t>%), Põhja-Eesti </a:t>
            </a: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elanikud (26%);</a:t>
            </a:r>
          </a:p>
          <a:p>
            <a:pPr marL="742950" lvl="1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1400" u="sng" dirty="0" smtClean="0">
                <a:solidFill>
                  <a:srgbClr val="002060"/>
                </a:solidFill>
                <a:latin typeface="Verdana"/>
              </a:rPr>
              <a:t>h</a:t>
            </a:r>
            <a:r>
              <a:rPr lang="et-EE" sz="1400" u="sng" dirty="0" err="1" smtClean="0">
                <a:solidFill>
                  <a:srgbClr val="002060"/>
                </a:solidFill>
                <a:latin typeface="Verdana"/>
              </a:rPr>
              <a:t>aiglaravi</a:t>
            </a:r>
            <a:r>
              <a:rPr lang="et-EE" sz="1400" u="sng" dirty="0" smtClean="0">
                <a:solidFill>
                  <a:srgbClr val="002060"/>
                </a:solidFill>
                <a:latin typeface="Verdana"/>
              </a:rPr>
              <a:t> </a:t>
            </a: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– pensionärid (18%);</a:t>
            </a:r>
            <a:r>
              <a:rPr lang="et-EE" sz="1400" u="sng" dirty="0" smtClean="0">
                <a:solidFill>
                  <a:srgbClr val="002060"/>
                </a:solidFill>
                <a:latin typeface="Verdana"/>
              </a:rPr>
              <a:t> </a:t>
            </a:r>
          </a:p>
          <a:p>
            <a:pPr marL="742950" lvl="1" indent="-285750">
              <a:spcBef>
                <a:spcPts val="600"/>
              </a:spcBef>
              <a:buFont typeface="Wingdings" charset="2"/>
              <a:buChar char="Ø"/>
            </a:pPr>
            <a:r>
              <a:rPr lang="et-EE" sz="1400" u="sng" dirty="0" smtClean="0">
                <a:solidFill>
                  <a:srgbClr val="002060"/>
                </a:solidFill>
                <a:latin typeface="Verdana"/>
              </a:rPr>
              <a:t>sõeluuringutel</a:t>
            </a: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 </a:t>
            </a:r>
            <a:r>
              <a:rPr lang="et-EE" sz="1400" dirty="0">
                <a:solidFill>
                  <a:srgbClr val="002060"/>
                </a:solidFill>
                <a:latin typeface="Verdana"/>
              </a:rPr>
              <a:t>- 50-64-aastased (22%) ja kõrgharidusega naised (15%), juhid ja spetsialistid (14-15</a:t>
            </a:r>
            <a:r>
              <a:rPr lang="et-EE" sz="1400" dirty="0" smtClean="0">
                <a:solidFill>
                  <a:srgbClr val="002060"/>
                </a:solidFill>
                <a:latin typeface="Verdana"/>
              </a:rPr>
              <a:t>%).</a:t>
            </a:r>
            <a:endParaRPr lang="et-EE" sz="1400" dirty="0">
              <a:solidFill>
                <a:srgbClr val="002060"/>
              </a:solidFill>
              <a:latin typeface="Verdana"/>
            </a:endParaRPr>
          </a:p>
          <a:p>
            <a:pPr marL="742950" lvl="1" indent="-285750">
              <a:spcBef>
                <a:spcPts val="600"/>
              </a:spcBef>
              <a:buFont typeface="Wingdings" charset="2"/>
              <a:buChar char="Ø"/>
            </a:pPr>
            <a:endParaRPr lang="et-EE" sz="1400" dirty="0" smtClean="0">
              <a:solidFill>
                <a:srgbClr val="00206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292811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467640" y="260640"/>
            <a:ext cx="7488720" cy="68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1600" b="1" dirty="0">
                <a:solidFill>
                  <a:srgbClr val="C50505"/>
                </a:solidFill>
                <a:latin typeface="Verdana"/>
              </a:rPr>
              <a:t>II KOKKUPUUDE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003366"/>
                </a:solidFill>
                <a:latin typeface="Verdana"/>
              </a:rPr>
              <a:t>On </a:t>
            </a:r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külastanud</a:t>
            </a:r>
            <a:r>
              <a:rPr lang="en-US" sz="1600" b="1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perearsti</a:t>
            </a:r>
            <a:r>
              <a:rPr lang="en-US" sz="1600" b="1" dirty="0">
                <a:solidFill>
                  <a:srgbClr val="003366"/>
                </a:solidFill>
                <a:latin typeface="Verdana"/>
              </a:rPr>
              <a:t>/-</a:t>
            </a:r>
            <a:r>
              <a:rPr lang="en-US" sz="1600" b="1" dirty="0" err="1" smtClean="0">
                <a:solidFill>
                  <a:srgbClr val="003366"/>
                </a:solidFill>
                <a:latin typeface="Verdana"/>
              </a:rPr>
              <a:t>õde</a:t>
            </a:r>
            <a:r>
              <a:rPr lang="en-US" sz="1600" b="1" dirty="0" smtClean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3366"/>
                </a:solidFill>
                <a:latin typeface="Verdana"/>
              </a:rPr>
              <a:t>ja </a:t>
            </a:r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kokku</a:t>
            </a:r>
            <a:r>
              <a:rPr lang="en-US" sz="1600" b="1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puutunud</a:t>
            </a:r>
            <a:r>
              <a:rPr lang="en-US" sz="1600" b="1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eriarstiabiga</a:t>
            </a:r>
            <a:r>
              <a:rPr lang="en-US" sz="1600" dirty="0">
                <a:solidFill>
                  <a:srgbClr val="003366"/>
                </a:solidFill>
                <a:latin typeface="Verdana"/>
              </a:rPr>
              <a:t>, </a:t>
            </a:r>
            <a:r>
              <a:rPr lang="en-US" sz="1600" dirty="0" smtClean="0">
                <a:solidFill>
                  <a:srgbClr val="003366"/>
                </a:solidFill>
                <a:latin typeface="Verdana"/>
              </a:rPr>
              <a:t>n=10</a:t>
            </a:r>
            <a:r>
              <a:rPr lang="et-EE" sz="1600" dirty="0" smtClean="0">
                <a:solidFill>
                  <a:srgbClr val="003366"/>
                </a:solidFill>
                <a:latin typeface="Verdana"/>
              </a:rPr>
              <a:t>00</a:t>
            </a:r>
            <a:r>
              <a:rPr lang="en-US" sz="1600" dirty="0" smtClean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600" dirty="0">
                <a:solidFill>
                  <a:srgbClr val="003366"/>
                </a:solidFill>
                <a:latin typeface="Verdana"/>
              </a:rPr>
              <a:t>(</a:t>
            </a:r>
            <a:r>
              <a:rPr lang="en-US" sz="1600" dirty="0" err="1">
                <a:solidFill>
                  <a:srgbClr val="003366"/>
                </a:solidFill>
                <a:latin typeface="Verdana"/>
              </a:rPr>
              <a:t>kõik</a:t>
            </a:r>
            <a:r>
              <a:rPr lang="en-US" sz="1600" dirty="0">
                <a:solidFill>
                  <a:srgbClr val="003366"/>
                </a:solidFill>
                <a:latin typeface="Verdana"/>
              </a:rPr>
              <a:t>), %</a:t>
            </a:r>
            <a:endParaRPr dirty="0"/>
          </a:p>
        </p:txBody>
      </p:sp>
      <p:sp>
        <p:nvSpPr>
          <p:cNvPr id="168" name="CustomShape 3"/>
          <p:cNvSpPr/>
          <p:nvPr/>
        </p:nvSpPr>
        <p:spPr>
          <a:xfrm>
            <a:off x="1566720" y="-95400"/>
            <a:ext cx="9142920" cy="360"/>
          </a:xfrm>
          <a:prstGeom prst="rect">
            <a:avLst/>
          </a:prstGeom>
          <a:noFill/>
          <a:ln w="9360">
            <a:noFill/>
          </a:ln>
        </p:spPr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1666265"/>
              </p:ext>
            </p:extLst>
          </p:nvPr>
        </p:nvGraphicFramePr>
        <p:xfrm>
          <a:off x="6448226" y="1165003"/>
          <a:ext cx="1990726" cy="5073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958051"/>
              </p:ext>
            </p:extLst>
          </p:nvPr>
        </p:nvGraphicFramePr>
        <p:xfrm>
          <a:off x="539552" y="1196752"/>
          <a:ext cx="3813174" cy="5086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055070"/>
              </p:ext>
            </p:extLst>
          </p:nvPr>
        </p:nvGraphicFramePr>
        <p:xfrm>
          <a:off x="4451151" y="1179449"/>
          <a:ext cx="1997075" cy="5095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467640" y="260640"/>
            <a:ext cx="7488720" cy="68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1600" b="1" dirty="0">
                <a:solidFill>
                  <a:srgbClr val="C50505"/>
                </a:solidFill>
                <a:latin typeface="Verdana"/>
              </a:rPr>
              <a:t>II KOKKUPUUDE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Kokkupuude</a:t>
            </a:r>
            <a:r>
              <a:rPr lang="en-US" sz="1600" b="1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tasuta</a:t>
            </a:r>
            <a:r>
              <a:rPr lang="en-US" sz="1600" b="1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600" b="1" dirty="0" err="1" smtClean="0">
                <a:solidFill>
                  <a:srgbClr val="003366"/>
                </a:solidFill>
                <a:latin typeface="Verdana"/>
              </a:rPr>
              <a:t>eriarsti</a:t>
            </a:r>
            <a:r>
              <a:rPr lang="et-EE" sz="1600" b="1" dirty="0" smtClean="0">
                <a:solidFill>
                  <a:srgbClr val="003366"/>
                </a:solidFill>
                <a:latin typeface="Verdana"/>
              </a:rPr>
              <a:t> ja haiglaraviga</a:t>
            </a:r>
            <a:r>
              <a:rPr lang="en-US" sz="1600" b="1" dirty="0" smtClean="0">
                <a:solidFill>
                  <a:srgbClr val="003366"/>
                </a:solidFill>
                <a:latin typeface="Verdana"/>
              </a:rPr>
              <a:t>, </a:t>
            </a:r>
            <a:r>
              <a:rPr lang="en-US" sz="1600" b="1" dirty="0">
                <a:solidFill>
                  <a:srgbClr val="003366"/>
                </a:solidFill>
                <a:latin typeface="Verdana"/>
              </a:rPr>
              <a:t>%</a:t>
            </a:r>
            <a:endParaRPr dirty="0"/>
          </a:p>
        </p:txBody>
      </p:sp>
      <p:sp>
        <p:nvSpPr>
          <p:cNvPr id="173" name="CustomShape 3"/>
          <p:cNvSpPr/>
          <p:nvPr/>
        </p:nvSpPr>
        <p:spPr>
          <a:xfrm>
            <a:off x="1566720" y="-95400"/>
            <a:ext cx="914292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74" name="CustomShape 4"/>
          <p:cNvSpPr/>
          <p:nvPr/>
        </p:nvSpPr>
        <p:spPr>
          <a:xfrm>
            <a:off x="395640" y="1052640"/>
            <a:ext cx="8136000" cy="42462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Viimane kokkupuude eriarsti või haiglaraviga on 88%-l olnud tasuta ja 11%-l tasuline, 0,5% ei osanud vastata.</a:t>
            </a:r>
            <a:endParaRPr lang="et-EE" sz="1400" dirty="0" smtClean="0">
              <a:solidFill>
                <a:schemeClr val="tx2"/>
              </a:solidFill>
            </a:endParaRP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Tasuks ei peetud 5-eurost visiiditasu ja ka voodikohatasu, mida tuleb Haigekassa lepingu raames arsti vastuvõtu eest tasuda.</a:t>
            </a:r>
            <a:endParaRPr lang="et-EE" sz="1400" dirty="0" smtClean="0">
              <a:solidFill>
                <a:schemeClr val="tx2"/>
              </a:solidFill>
            </a:endParaRPr>
          </a:p>
          <a:p>
            <a:pPr marL="268288" indent="-268288">
              <a:lnSpc>
                <a:spcPct val="100000"/>
              </a:lnSpc>
              <a:spcBef>
                <a:spcPts val="600"/>
              </a:spcBef>
            </a:pPr>
            <a:endParaRPr lang="et-EE" sz="1400" dirty="0" smtClean="0">
              <a:solidFill>
                <a:schemeClr val="tx2"/>
              </a:solidFill>
            </a:endParaRPr>
          </a:p>
          <a:p>
            <a:pPr marL="268288" indent="-268288">
              <a:spcBef>
                <a:spcPts val="600"/>
              </a:spcBef>
              <a:buFont typeface="Wingdings" charset="2"/>
              <a:buChar char=""/>
            </a:pPr>
            <a:r>
              <a:rPr lang="et-EE" sz="1400" u="sng" dirty="0" smtClean="0">
                <a:solidFill>
                  <a:schemeClr val="tx2"/>
                </a:solidFill>
                <a:latin typeface="Verdana"/>
              </a:rPr>
              <a:t>Tasuta</a:t>
            </a: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 eriarstiabiga on sagedamini kokku puutunud üle 64-aastased (93%), pensionärid (94%), pigem madalamasse sissetulekugruppi </a:t>
            </a:r>
            <a:r>
              <a:rPr lang="et-EE" sz="1400" dirty="0" err="1" smtClean="0">
                <a:solidFill>
                  <a:schemeClr val="tx2"/>
                </a:solidFill>
                <a:latin typeface="Verdana"/>
              </a:rPr>
              <a:t>kuulujad</a:t>
            </a: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 (alla 400 euro kuus pereliikme kohta kuus, </a:t>
            </a:r>
            <a:r>
              <a:rPr lang="et-EE" sz="1400" dirty="0">
                <a:solidFill>
                  <a:schemeClr val="tx2"/>
                </a:solidFill>
                <a:latin typeface="Verdana"/>
              </a:rPr>
              <a:t>93-95</a:t>
            </a: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%) ja Kesk-Eesti elanikud </a:t>
            </a:r>
            <a:r>
              <a:rPr lang="et-EE" sz="1400" dirty="0">
                <a:solidFill>
                  <a:schemeClr val="tx2"/>
                </a:solidFill>
                <a:latin typeface="Verdana"/>
              </a:rPr>
              <a:t>(98</a:t>
            </a: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%).</a:t>
            </a:r>
            <a:r>
              <a:rPr lang="et-EE" sz="1400" dirty="0" smtClean="0">
                <a:solidFill>
                  <a:schemeClr val="tx2"/>
                </a:solidFill>
              </a:rPr>
              <a:t> </a:t>
            </a:r>
          </a:p>
          <a:p>
            <a:pPr marL="268288" indent="-268288">
              <a:spcBef>
                <a:spcPts val="600"/>
              </a:spcBef>
              <a:buFont typeface="Wingdings" charset="2"/>
              <a:buChar char=""/>
            </a:pPr>
            <a:r>
              <a:rPr lang="et-EE" sz="1400" u="sng" dirty="0" smtClean="0">
                <a:solidFill>
                  <a:schemeClr val="tx2"/>
                </a:solidFill>
                <a:latin typeface="Verdana"/>
              </a:rPr>
              <a:t>Tasulise</a:t>
            </a: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 eriarstiabiga kokkupuuted on sagedasemad kõrgharidusega, kõrgeima sotsiaalse staatusega elanike (vastavalt 18% ja 22%) ja jõukamate inimeste puhul (üle 650 euro pereliikme kohta – 22%).</a:t>
            </a:r>
            <a:endParaRPr lang="et-EE" sz="1400" dirty="0" smtClean="0">
              <a:solidFill>
                <a:schemeClr val="tx2"/>
              </a:solidFill>
            </a:endParaRPr>
          </a:p>
          <a:p>
            <a:pPr marL="268288" indent="-268288">
              <a:lnSpc>
                <a:spcPct val="100000"/>
              </a:lnSpc>
              <a:spcBef>
                <a:spcPts val="600"/>
              </a:spcBef>
            </a:pPr>
            <a:endParaRPr lang="et-EE" sz="1400" dirty="0" smtClean="0">
              <a:solidFill>
                <a:schemeClr val="tx2"/>
              </a:solidFill>
            </a:endParaRP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Võrreldes (</a:t>
            </a:r>
            <a:r>
              <a:rPr lang="et-EE" sz="1400" u="sng" dirty="0" smtClean="0">
                <a:solidFill>
                  <a:schemeClr val="tx2"/>
                </a:solidFill>
                <a:latin typeface="Verdana"/>
              </a:rPr>
              <a:t>Slaid 18</a:t>
            </a: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) eelmise uuringu tulemustega on tasuta eriarstiabiga kokku puutunuid pisut enam kui eelmises kvartalis, eelkõige tuleneb see nende arvelt, kes on viibinud tasuta haiglaravil.  </a:t>
            </a:r>
            <a:endParaRPr lang="et-EE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467640" y="260640"/>
            <a:ext cx="7488720" cy="68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1600" b="1">
                <a:solidFill>
                  <a:srgbClr val="C50505"/>
                </a:solidFill>
                <a:latin typeface="Verdana"/>
              </a:rPr>
              <a:t>II KOKKUPUUDE</a:t>
            </a:r>
            <a:endParaRPr/>
          </a:p>
          <a:p>
            <a:pPr>
              <a:lnSpc>
                <a:spcPct val="100000"/>
              </a:lnSpc>
            </a:pPr>
            <a:r>
              <a:rPr lang="en-US" sz="1600" b="1">
                <a:solidFill>
                  <a:srgbClr val="003366"/>
                </a:solidFill>
                <a:latin typeface="Verdana"/>
              </a:rPr>
              <a:t>Kokkupuude tasuta eriarstiabiga (viimasel korral), %</a:t>
            </a:r>
            <a:endParaRPr/>
          </a:p>
        </p:txBody>
      </p:sp>
      <p:sp>
        <p:nvSpPr>
          <p:cNvPr id="177" name="CustomShape 3"/>
          <p:cNvSpPr/>
          <p:nvPr/>
        </p:nvSpPr>
        <p:spPr>
          <a:xfrm>
            <a:off x="1566720" y="-95400"/>
            <a:ext cx="9142920" cy="36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196752"/>
            <a:ext cx="7924800" cy="504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611640" y="1845000"/>
            <a:ext cx="7682400" cy="761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2000" b="1" dirty="0">
                <a:solidFill>
                  <a:srgbClr val="C50505"/>
                </a:solidFill>
                <a:latin typeface="Verdana"/>
              </a:rPr>
              <a:t>III</a:t>
            </a:r>
            <a:endParaRPr dirty="0"/>
          </a:p>
          <a:p>
            <a:endParaRPr dirty="0"/>
          </a:p>
          <a:p>
            <a:r>
              <a:rPr lang="en-US" sz="2400" b="1" dirty="0">
                <a:solidFill>
                  <a:srgbClr val="C50505"/>
                </a:solidFill>
                <a:latin typeface="Verdana"/>
              </a:rPr>
              <a:t>RAHULOLU PEREARSTI/-</a:t>
            </a:r>
            <a:r>
              <a:rPr lang="en-US" sz="2400" b="1" dirty="0" smtClean="0">
                <a:solidFill>
                  <a:srgbClr val="C50505"/>
                </a:solidFill>
                <a:latin typeface="Verdana"/>
              </a:rPr>
              <a:t>ÕEGA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dirty="0" err="1">
                <a:solidFill>
                  <a:srgbClr val="003366"/>
                </a:solidFill>
                <a:latin typeface="Verdana"/>
              </a:rPr>
              <a:t>Vastajad</a:t>
            </a:r>
            <a:r>
              <a:rPr lang="en-US" sz="2400" dirty="0">
                <a:solidFill>
                  <a:srgbClr val="003366"/>
                </a:solidFill>
                <a:latin typeface="Verdana"/>
              </a:rPr>
              <a:t>: </a:t>
            </a:r>
            <a:r>
              <a:rPr lang="en-US" sz="2400" dirty="0" err="1">
                <a:solidFill>
                  <a:srgbClr val="003366"/>
                </a:solidFill>
                <a:latin typeface="Verdana"/>
              </a:rPr>
              <a:t>üle</a:t>
            </a:r>
            <a:r>
              <a:rPr lang="en-US" sz="2400" dirty="0">
                <a:solidFill>
                  <a:srgbClr val="003366"/>
                </a:solidFill>
                <a:latin typeface="Verdana"/>
              </a:rPr>
              <a:t> 14-aastased, </a:t>
            </a:r>
            <a:r>
              <a:rPr lang="en-US" sz="2400" dirty="0" err="1">
                <a:solidFill>
                  <a:srgbClr val="003366"/>
                </a:solidFill>
                <a:latin typeface="Verdana"/>
              </a:rPr>
              <a:t>kes</a:t>
            </a:r>
            <a:r>
              <a:rPr lang="en-US" sz="2400" dirty="0">
                <a:solidFill>
                  <a:srgbClr val="003366"/>
                </a:solidFill>
                <a:latin typeface="Verdana"/>
              </a:rPr>
              <a:t> on </a:t>
            </a:r>
            <a:r>
              <a:rPr lang="en-US" sz="2400" dirty="0" err="1">
                <a:solidFill>
                  <a:srgbClr val="003366"/>
                </a:solidFill>
                <a:latin typeface="Verdana"/>
              </a:rPr>
              <a:t>viimase</a:t>
            </a:r>
            <a:r>
              <a:rPr lang="en-US" sz="2400" dirty="0">
                <a:solidFill>
                  <a:srgbClr val="003366"/>
                </a:solidFill>
                <a:latin typeface="Verdana"/>
              </a:rPr>
              <a:t> 12 </a:t>
            </a:r>
            <a:r>
              <a:rPr lang="en-US" sz="2400" dirty="0" err="1">
                <a:solidFill>
                  <a:srgbClr val="003366"/>
                </a:solidFill>
                <a:latin typeface="Verdana"/>
              </a:rPr>
              <a:t>kuu</a:t>
            </a:r>
            <a:r>
              <a:rPr lang="en-US" sz="2400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003366"/>
                </a:solidFill>
                <a:latin typeface="Verdana"/>
              </a:rPr>
              <a:t>jooksul</a:t>
            </a:r>
            <a:r>
              <a:rPr lang="en-US" sz="2400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003366"/>
                </a:solidFill>
                <a:latin typeface="Verdana"/>
              </a:rPr>
              <a:t>külastanud</a:t>
            </a:r>
            <a:r>
              <a:rPr lang="en-US" sz="2400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003366"/>
                </a:solidFill>
                <a:latin typeface="Verdana"/>
              </a:rPr>
              <a:t>perearsti</a:t>
            </a:r>
            <a:r>
              <a:rPr lang="en-US" sz="2400" dirty="0">
                <a:solidFill>
                  <a:srgbClr val="003366"/>
                </a:solidFill>
                <a:latin typeface="Verdana"/>
              </a:rPr>
              <a:t>/-</a:t>
            </a:r>
            <a:r>
              <a:rPr lang="en-US" sz="2400" dirty="0" err="1">
                <a:solidFill>
                  <a:srgbClr val="003366"/>
                </a:solidFill>
                <a:latin typeface="Verdana"/>
              </a:rPr>
              <a:t>õde</a:t>
            </a:r>
            <a:endParaRPr dirty="0"/>
          </a:p>
        </p:txBody>
      </p:sp>
      <p:sp>
        <p:nvSpPr>
          <p:cNvPr id="180" name="CustomShape 2"/>
          <p:cNvSpPr/>
          <p:nvPr/>
        </p:nvSpPr>
        <p:spPr>
          <a:xfrm>
            <a:off x="6324480" y="6248520"/>
            <a:ext cx="251352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F070E124-436E-4963-8E78-2024A1233D4B}" type="slidenum">
              <a:rPr lang="en-US" sz="1200">
                <a:solidFill>
                  <a:srgbClr val="003366"/>
                </a:solidFill>
                <a:latin typeface="Verdana"/>
              </a:rPr>
              <a:pPr>
                <a:lnSpc>
                  <a:spcPct val="100000"/>
                </a:lnSpc>
              </a:pPr>
              <a:t>19</a:t>
            </a:fld>
            <a:r>
              <a:rPr lang="en-US" sz="1200">
                <a:solidFill>
                  <a:srgbClr val="003366"/>
                </a:solidFill>
                <a:latin typeface="Verdana"/>
              </a:rPr>
              <a:t> </a:t>
            </a:r>
            <a:endParaRPr/>
          </a:p>
        </p:txBody>
      </p:sp>
      <p:pic>
        <p:nvPicPr>
          <p:cNvPr id="181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3864600"/>
            <a:ext cx="4348440" cy="2826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2"/>
          <p:cNvSpPr/>
          <p:nvPr/>
        </p:nvSpPr>
        <p:spPr>
          <a:xfrm>
            <a:off x="395280" y="404640"/>
            <a:ext cx="7682400" cy="574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50505"/>
                </a:solidFill>
                <a:latin typeface="Verdana"/>
              </a:rPr>
              <a:t>UURINGU </a:t>
            </a:r>
            <a:r>
              <a:rPr lang="en-US" sz="1600" b="1" dirty="0" smtClean="0">
                <a:solidFill>
                  <a:srgbClr val="C50505"/>
                </a:solidFill>
                <a:latin typeface="Verdana"/>
              </a:rPr>
              <a:t>TEEMAD</a:t>
            </a:r>
            <a:endParaRPr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1196752"/>
            <a:ext cx="813690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9263" indent="-449263" eaLnBrk="0" hangingPunct="0">
              <a:spcBef>
                <a:spcPct val="50000"/>
              </a:spcBef>
            </a:pPr>
            <a:r>
              <a:rPr lang="et-EE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 	KUVAND</a:t>
            </a:r>
          </a:p>
          <a:p>
            <a:pPr marL="906463" lvl="2" indent="-449263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t-EE" sz="1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Tegevused </a:t>
            </a:r>
            <a:r>
              <a:rPr lang="et-EE" sz="14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(küsimus 1)</a:t>
            </a:r>
          </a:p>
          <a:p>
            <a:pPr marL="906463" lvl="2" indent="-449263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t-EE" sz="1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Usaldusväärsus </a:t>
            </a:r>
            <a:r>
              <a:rPr lang="et-EE" sz="14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(küsimus </a:t>
            </a:r>
            <a:r>
              <a:rPr lang="et-EE" sz="14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</a:t>
            </a:r>
            <a:endParaRPr lang="et-EE" sz="14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49263" indent="-449263" eaLnBrk="0" hangingPunct="0">
              <a:spcBef>
                <a:spcPct val="50000"/>
              </a:spcBef>
            </a:pPr>
            <a:r>
              <a:rPr lang="et-EE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 	KOKKUPUUDE </a:t>
            </a:r>
          </a:p>
          <a:p>
            <a:pPr marL="906463" lvl="2" indent="-449263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t-EE" sz="1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Kokkupuude erinevate teenustega </a:t>
            </a:r>
            <a:r>
              <a:rPr lang="et-EE" sz="14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t-EE" sz="14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küsimus </a:t>
            </a:r>
            <a:r>
              <a:rPr lang="et-EE" sz="14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</a:t>
            </a:r>
            <a:endParaRPr lang="et-EE" sz="14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06463" lvl="2" indent="-449263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t-EE" sz="1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Kokkupuude  tasuta/tasulise eriarstiabiga </a:t>
            </a:r>
            <a:r>
              <a:rPr lang="et-EE" sz="14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t-EE" sz="14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küsimus </a:t>
            </a:r>
            <a:r>
              <a:rPr lang="et-EE" sz="14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7)</a:t>
            </a:r>
            <a:endParaRPr lang="et-EE" sz="14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49263" lvl="2" indent="-449263" eaLnBrk="0" hangingPunct="0">
              <a:spcBef>
                <a:spcPct val="50000"/>
              </a:spcBef>
            </a:pPr>
            <a:r>
              <a:rPr lang="et-EE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III 	RAHULOLU PEREARSTI/ÕEGA </a:t>
            </a:r>
            <a:r>
              <a:rPr lang="et-EE" sz="14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(küsimus </a:t>
            </a:r>
            <a:r>
              <a:rPr lang="et-EE" sz="14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4)</a:t>
            </a:r>
            <a:endParaRPr lang="et-EE" sz="14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49263" indent="-449263" eaLnBrk="0" hangingPunct="0">
              <a:spcBef>
                <a:spcPct val="50000"/>
              </a:spcBef>
            </a:pPr>
            <a:r>
              <a:rPr lang="et-EE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IV 	RAHULOLU ERIARSTIABIGA</a:t>
            </a:r>
          </a:p>
          <a:p>
            <a:pPr marL="906463" lvl="2" indent="-449263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t-EE" sz="1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Vastuvõtuaja valimine </a:t>
            </a:r>
            <a:r>
              <a:rPr lang="et-EE" sz="14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t-EE" sz="14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küsimus </a:t>
            </a:r>
            <a:r>
              <a:rPr lang="et-EE" sz="14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6)</a:t>
            </a:r>
            <a:endParaRPr lang="et-EE" sz="14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06463" lvl="2" indent="-449263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t-EE" sz="1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Rahulolu vastavalt külastatud eriarstiabile </a:t>
            </a:r>
            <a:r>
              <a:rPr lang="et-EE" sz="14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(küsimus </a:t>
            </a:r>
            <a:r>
              <a:rPr lang="et-EE" sz="14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7)</a:t>
            </a:r>
            <a:endParaRPr lang="et-EE" sz="14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06463" lvl="2" indent="-449263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t-EE" sz="1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Rahulolu vastavalt tasuta/tasulisele kokkupuutele </a:t>
            </a:r>
            <a:r>
              <a:rPr lang="et-EE" sz="14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(küsimus 7)</a:t>
            </a:r>
            <a:endParaRPr lang="et-EE" sz="14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35109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467640" y="260640"/>
            <a:ext cx="7488720" cy="68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1600" b="1">
                <a:solidFill>
                  <a:srgbClr val="C50505"/>
                </a:solidFill>
                <a:latin typeface="Verdana"/>
              </a:rPr>
              <a:t>III RAHULOLU PEREARSTI/-ÕEGA</a:t>
            </a:r>
            <a:endParaRPr/>
          </a:p>
          <a:p>
            <a:pPr>
              <a:lnSpc>
                <a:spcPct val="100000"/>
              </a:lnSpc>
            </a:pPr>
            <a:r>
              <a:rPr lang="en-US" sz="1600" b="1">
                <a:solidFill>
                  <a:srgbClr val="003366"/>
                </a:solidFill>
                <a:latin typeface="Verdana"/>
              </a:rPr>
              <a:t>Rahulolu perearsti/-õega</a:t>
            </a:r>
            <a:endParaRPr/>
          </a:p>
        </p:txBody>
      </p:sp>
      <p:sp>
        <p:nvSpPr>
          <p:cNvPr id="184" name="CustomShape 3"/>
          <p:cNvSpPr/>
          <p:nvPr/>
        </p:nvSpPr>
        <p:spPr>
          <a:xfrm>
            <a:off x="1566720" y="-95400"/>
            <a:ext cx="914292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85" name="CustomShape 4"/>
          <p:cNvSpPr/>
          <p:nvPr/>
        </p:nvSpPr>
        <p:spPr>
          <a:xfrm>
            <a:off x="395536" y="1052736"/>
            <a:ext cx="8136000" cy="458352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Neil, kes on viimase 12 kuu jooksul külastanud </a:t>
            </a:r>
            <a:r>
              <a:rPr lang="et-EE" sz="1400" dirty="0" err="1" smtClean="0">
                <a:solidFill>
                  <a:schemeClr val="tx2"/>
                </a:solidFill>
                <a:latin typeface="Verdana"/>
              </a:rPr>
              <a:t>perearsti/-õde</a:t>
            </a: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, paluti anda hinnanguid nii teenuse kättesaadavusele kui ka arstiabi kvaliteedi erinevatele komponentidele. Hinnanguid anti skaalal, kus 4=väga rahul ja 1=üldse mitte rahul (</a:t>
            </a:r>
            <a:r>
              <a:rPr lang="et-EE" sz="1400" u="sng" dirty="0" smtClean="0">
                <a:solidFill>
                  <a:schemeClr val="tx2"/>
                </a:solidFill>
                <a:latin typeface="Verdana"/>
              </a:rPr>
              <a:t>Slaidid 21 ja 22</a:t>
            </a: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).</a:t>
            </a:r>
            <a:endParaRPr lang="et-EE" sz="1400" dirty="0" smtClean="0">
              <a:solidFill>
                <a:schemeClr val="tx2"/>
              </a:solidFill>
            </a:endParaRP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err="1" smtClean="0">
                <a:solidFill>
                  <a:schemeClr val="tx2"/>
                </a:solidFill>
                <a:latin typeface="Verdana"/>
              </a:rPr>
              <a:t>Perearsti/-õe</a:t>
            </a: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 kättesaadavust kui ka ravi kvaliteedi erinevaid osi hinnati valdavalt positiivselt. Kõige kõrgemalt hinnati taas perearstide/-õdede </a:t>
            </a:r>
            <a:r>
              <a:rPr lang="et-EE" sz="1400" u="sng" dirty="0" smtClean="0">
                <a:solidFill>
                  <a:schemeClr val="tx2"/>
                </a:solidFill>
                <a:latin typeface="Verdana"/>
              </a:rPr>
              <a:t>suhtumist</a:t>
            </a: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 (hinnangute keskmiseks oli 3,53 palli), seejärel </a:t>
            </a:r>
            <a:r>
              <a:rPr lang="et-EE" sz="1400" u="sng" dirty="0" smtClean="0">
                <a:solidFill>
                  <a:schemeClr val="tx2"/>
                </a:solidFill>
                <a:latin typeface="Verdana"/>
              </a:rPr>
              <a:t>ravivõimaluste selgitamist</a:t>
            </a: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 (3,38), </a:t>
            </a:r>
            <a:r>
              <a:rPr lang="et-EE" sz="1400" u="sng" dirty="0" smtClean="0">
                <a:solidFill>
                  <a:schemeClr val="tx2"/>
                </a:solidFill>
                <a:latin typeface="Verdana"/>
              </a:rPr>
              <a:t>ravi tulemuslikkust </a:t>
            </a: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(3,31) ja </a:t>
            </a:r>
            <a:r>
              <a:rPr lang="et-EE" sz="1400" u="sng" dirty="0" smtClean="0">
                <a:solidFill>
                  <a:schemeClr val="tx2"/>
                </a:solidFill>
                <a:latin typeface="Verdana"/>
              </a:rPr>
              <a:t>teenuse kättesaadavust </a:t>
            </a: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(3,29 palli). Kõigi tegurite puhul on ülekaalus hinnang “väga </a:t>
            </a:r>
            <a:r>
              <a:rPr lang="et-EE" sz="1400" dirty="0">
                <a:solidFill>
                  <a:schemeClr val="tx2"/>
                </a:solidFill>
                <a:latin typeface="Verdana"/>
              </a:rPr>
              <a:t>rahul</a:t>
            </a: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”.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Rahulolematute vastajate osakaal jääb 7% (suhtumine) ja 12% (kättesaadavus) piiridesse.</a:t>
            </a:r>
            <a:endParaRPr lang="et-EE" sz="1400" dirty="0" smtClean="0">
              <a:solidFill>
                <a:schemeClr val="tx2"/>
              </a:solidFill>
            </a:endParaRP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Võrreldes eelmiste uuringutega on tõusnud kõikide tegurite hinnangud kõrgeimale tasemele, v.a hinnang teenuse kättesaadavusele, mis on keskmisel tasemel.</a:t>
            </a:r>
            <a:endParaRPr lang="et-EE" sz="1400" dirty="0" smtClean="0">
              <a:solidFill>
                <a:schemeClr val="tx2"/>
              </a:solidFill>
            </a:endParaRP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Perearsti/-õe osas lahknevad hinnangud kõige märgatavamalt teenuse kättesaadavuse puhul, kus Tallinna elanikud ja mitte-eestlased on sellega keskmisest vähem rahul. </a:t>
            </a:r>
            <a:endParaRPr lang="et-EE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467640" y="260640"/>
            <a:ext cx="7488720" cy="68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1600" b="1" dirty="0">
                <a:solidFill>
                  <a:srgbClr val="C50505"/>
                </a:solidFill>
                <a:latin typeface="Verdana"/>
              </a:rPr>
              <a:t>III RAHULOLU PEREARSTI/-ÕEGA</a:t>
            </a:r>
            <a:endParaRPr dirty="0"/>
          </a:p>
          <a:p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Rahulolu</a:t>
            </a:r>
            <a:r>
              <a:rPr lang="en-US" sz="1600" b="1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perearsti</a:t>
            </a:r>
            <a:r>
              <a:rPr lang="en-US" sz="1600" b="1" dirty="0">
                <a:solidFill>
                  <a:srgbClr val="003366"/>
                </a:solidFill>
                <a:latin typeface="Verdana"/>
              </a:rPr>
              <a:t>/-</a:t>
            </a:r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õega</a:t>
            </a:r>
            <a:r>
              <a:rPr lang="en-US" sz="1600" b="1" dirty="0">
                <a:solidFill>
                  <a:srgbClr val="003366"/>
                </a:solidFill>
                <a:latin typeface="Verdana"/>
              </a:rPr>
              <a:t>,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 smtClean="0">
                <a:solidFill>
                  <a:srgbClr val="003366"/>
                </a:solidFill>
                <a:latin typeface="Verdana"/>
              </a:rPr>
              <a:t>n=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746, </a:t>
            </a:r>
            <a:r>
              <a:rPr lang="en-US" sz="1400" dirty="0" smtClean="0">
                <a:solidFill>
                  <a:srgbClr val="003366"/>
                </a:solidFill>
                <a:latin typeface="Verdana"/>
              </a:rPr>
              <a:t>on </a:t>
            </a:r>
            <a:r>
              <a:rPr lang="en-US" sz="1400" dirty="0" err="1">
                <a:solidFill>
                  <a:srgbClr val="003366"/>
                </a:solidFill>
                <a:latin typeface="Verdana"/>
              </a:rPr>
              <a:t>külastanud</a:t>
            </a:r>
            <a:r>
              <a:rPr lang="en-US" sz="1400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400" dirty="0" err="1">
                <a:solidFill>
                  <a:srgbClr val="003366"/>
                </a:solidFill>
                <a:latin typeface="Verdana"/>
              </a:rPr>
              <a:t>perearsti</a:t>
            </a:r>
            <a:r>
              <a:rPr lang="en-US" sz="1400" dirty="0">
                <a:solidFill>
                  <a:srgbClr val="003366"/>
                </a:solidFill>
                <a:latin typeface="Verdana"/>
              </a:rPr>
              <a:t>/-</a:t>
            </a:r>
            <a:r>
              <a:rPr lang="en-US" sz="1400" dirty="0" err="1">
                <a:solidFill>
                  <a:srgbClr val="003366"/>
                </a:solidFill>
                <a:latin typeface="Verdana"/>
              </a:rPr>
              <a:t>õde</a:t>
            </a:r>
            <a:r>
              <a:rPr lang="en-US" sz="1400" dirty="0">
                <a:solidFill>
                  <a:srgbClr val="003366"/>
                </a:solidFill>
                <a:latin typeface="Verdana"/>
              </a:rPr>
              <a:t>, %</a:t>
            </a:r>
            <a:endParaRPr dirty="0"/>
          </a:p>
        </p:txBody>
      </p:sp>
      <p:sp>
        <p:nvSpPr>
          <p:cNvPr id="192" name="CustomShape 3"/>
          <p:cNvSpPr/>
          <p:nvPr/>
        </p:nvSpPr>
        <p:spPr>
          <a:xfrm>
            <a:off x="1566720" y="-95400"/>
            <a:ext cx="9142920" cy="360"/>
          </a:xfrm>
          <a:prstGeom prst="rect">
            <a:avLst/>
          </a:prstGeom>
          <a:noFill/>
          <a:ln w="9360">
            <a:noFill/>
          </a:ln>
        </p:spPr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8619483"/>
              </p:ext>
            </p:extLst>
          </p:nvPr>
        </p:nvGraphicFramePr>
        <p:xfrm>
          <a:off x="501230" y="1124744"/>
          <a:ext cx="8005762" cy="5153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467544" y="188640"/>
            <a:ext cx="7488720" cy="68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1600" b="1" dirty="0">
                <a:solidFill>
                  <a:srgbClr val="C50505"/>
                </a:solidFill>
                <a:latin typeface="Verdana"/>
              </a:rPr>
              <a:t>III RAHULOLU PEREARSTI/-ÕEGA</a:t>
            </a:r>
            <a:endParaRPr dirty="0"/>
          </a:p>
          <a:p>
            <a:r>
              <a:rPr lang="en-US" sz="1400" b="1" dirty="0" err="1">
                <a:solidFill>
                  <a:srgbClr val="003366"/>
                </a:solidFill>
                <a:latin typeface="Verdana"/>
              </a:rPr>
              <a:t>Rahulolu</a:t>
            </a:r>
            <a:r>
              <a:rPr lang="en-US" sz="1400" b="1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400" b="1" dirty="0" err="1">
                <a:solidFill>
                  <a:srgbClr val="003366"/>
                </a:solidFill>
                <a:latin typeface="Verdana"/>
              </a:rPr>
              <a:t>perearsti</a:t>
            </a:r>
            <a:r>
              <a:rPr lang="en-US" sz="1400" b="1" dirty="0">
                <a:solidFill>
                  <a:srgbClr val="003366"/>
                </a:solidFill>
                <a:latin typeface="Verdana"/>
              </a:rPr>
              <a:t>/-</a:t>
            </a:r>
            <a:r>
              <a:rPr lang="en-US" sz="1400" b="1" dirty="0" err="1">
                <a:solidFill>
                  <a:srgbClr val="003366"/>
                </a:solidFill>
                <a:latin typeface="Verdana"/>
              </a:rPr>
              <a:t>õega</a:t>
            </a:r>
            <a:r>
              <a:rPr lang="en-US" sz="1400" b="1" dirty="0" smtClean="0">
                <a:solidFill>
                  <a:srgbClr val="003366"/>
                </a:solidFill>
                <a:latin typeface="Verdana"/>
              </a:rPr>
              <a:t>,</a:t>
            </a:r>
            <a:r>
              <a:rPr lang="et-EE" sz="1400" b="1" dirty="0" smtClean="0">
                <a:solidFill>
                  <a:srgbClr val="003366"/>
                </a:solidFill>
                <a:latin typeface="Verdana"/>
              </a:rPr>
              <a:t> </a:t>
            </a:r>
          </a:p>
          <a:p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muutus ajas,</a:t>
            </a:r>
            <a:r>
              <a:rPr lang="fi-FI" sz="1600" dirty="0" smtClean="0">
                <a:solidFill>
                  <a:srgbClr val="003366"/>
                </a:solidFill>
                <a:latin typeface="Verdana"/>
              </a:rPr>
              <a:t> </a:t>
            </a:r>
            <a:r>
              <a:rPr lang="fi-FI" sz="1400" dirty="0" err="1" smtClean="0">
                <a:solidFill>
                  <a:srgbClr val="003366"/>
                </a:solidFill>
                <a:latin typeface="Verdana"/>
              </a:rPr>
              <a:t>keskmine</a:t>
            </a:r>
            <a:r>
              <a:rPr lang="fi-FI" sz="1400" dirty="0" smtClean="0">
                <a:solidFill>
                  <a:srgbClr val="003366"/>
                </a:solidFill>
                <a:latin typeface="Verdana"/>
              </a:rPr>
              <a:t> 4-sel </a:t>
            </a:r>
            <a:r>
              <a:rPr lang="fi-FI" sz="1400" dirty="0" err="1" smtClean="0">
                <a:solidFill>
                  <a:srgbClr val="003366"/>
                </a:solidFill>
                <a:latin typeface="Verdana"/>
              </a:rPr>
              <a:t>skaalal</a:t>
            </a:r>
            <a:r>
              <a:rPr lang="fi-FI" sz="1400" dirty="0" smtClean="0">
                <a:solidFill>
                  <a:srgbClr val="003366"/>
                </a:solidFill>
                <a:latin typeface="Verdana"/>
              </a:rPr>
              <a:t>, </a:t>
            </a:r>
            <a:r>
              <a:rPr lang="fi-FI" sz="1400" dirty="0" err="1" smtClean="0">
                <a:solidFill>
                  <a:srgbClr val="003366"/>
                </a:solidFill>
                <a:latin typeface="Verdana"/>
              </a:rPr>
              <a:t>kus</a:t>
            </a:r>
            <a:r>
              <a:rPr lang="fi-FI" sz="1400" dirty="0" smtClean="0">
                <a:solidFill>
                  <a:srgbClr val="003366"/>
                </a:solidFill>
                <a:latin typeface="Verdana"/>
              </a:rPr>
              <a:t> 1=üldse ei ole </a:t>
            </a:r>
            <a:r>
              <a:rPr lang="fi-FI" sz="1400" dirty="0" err="1" smtClean="0">
                <a:solidFill>
                  <a:srgbClr val="003366"/>
                </a:solidFill>
                <a:latin typeface="Verdana"/>
              </a:rPr>
              <a:t>rahul</a:t>
            </a:r>
            <a:r>
              <a:rPr lang="fi-FI" sz="1400" dirty="0" smtClean="0">
                <a:solidFill>
                  <a:srgbClr val="003366"/>
                </a:solidFill>
                <a:latin typeface="Verdana"/>
              </a:rPr>
              <a:t> ja 4=väga </a:t>
            </a:r>
            <a:r>
              <a:rPr lang="fi-FI" sz="1400" dirty="0" err="1" smtClean="0">
                <a:solidFill>
                  <a:srgbClr val="003366"/>
                </a:solidFill>
                <a:latin typeface="Verdana"/>
              </a:rPr>
              <a:t>rahul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, </a:t>
            </a:r>
            <a:r>
              <a:rPr lang="en-US" sz="1400" dirty="0" smtClean="0">
                <a:solidFill>
                  <a:srgbClr val="003366"/>
                </a:solidFill>
                <a:latin typeface="Verdana"/>
              </a:rPr>
              <a:t>n=on </a:t>
            </a:r>
            <a:r>
              <a:rPr lang="en-US" sz="1400" dirty="0" err="1">
                <a:solidFill>
                  <a:srgbClr val="003366"/>
                </a:solidFill>
                <a:latin typeface="Verdana"/>
              </a:rPr>
              <a:t>külastanud</a:t>
            </a:r>
            <a:r>
              <a:rPr lang="en-US" sz="1400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400" dirty="0" err="1">
                <a:solidFill>
                  <a:srgbClr val="003366"/>
                </a:solidFill>
                <a:latin typeface="Verdana"/>
              </a:rPr>
              <a:t>perearsti</a:t>
            </a:r>
            <a:r>
              <a:rPr lang="en-US" sz="1400" dirty="0">
                <a:solidFill>
                  <a:srgbClr val="003366"/>
                </a:solidFill>
                <a:latin typeface="Verdana"/>
              </a:rPr>
              <a:t>/-</a:t>
            </a:r>
            <a:r>
              <a:rPr lang="en-US" sz="1400" dirty="0" err="1" smtClean="0">
                <a:solidFill>
                  <a:srgbClr val="003366"/>
                </a:solidFill>
                <a:latin typeface="Verdana"/>
              </a:rPr>
              <a:t>õde</a:t>
            </a:r>
            <a:endParaRPr sz="1600" dirty="0"/>
          </a:p>
        </p:txBody>
      </p:sp>
      <p:sp>
        <p:nvSpPr>
          <p:cNvPr id="192" name="CustomShape 3"/>
          <p:cNvSpPr/>
          <p:nvPr/>
        </p:nvSpPr>
        <p:spPr>
          <a:xfrm>
            <a:off x="1566720" y="-95400"/>
            <a:ext cx="9142920" cy="36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56407"/>
            <a:ext cx="79121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611640" y="2061000"/>
            <a:ext cx="7682400" cy="761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2000" b="1" dirty="0">
                <a:solidFill>
                  <a:srgbClr val="C50505"/>
                </a:solidFill>
                <a:latin typeface="Verdana"/>
              </a:rPr>
              <a:t>IV</a:t>
            </a:r>
            <a:endParaRPr dirty="0"/>
          </a:p>
          <a:p>
            <a:endParaRPr dirty="0"/>
          </a:p>
          <a:p>
            <a:r>
              <a:rPr lang="en-US" sz="2400" b="1" dirty="0">
                <a:solidFill>
                  <a:srgbClr val="C50505"/>
                </a:solidFill>
                <a:latin typeface="Verdana"/>
              </a:rPr>
              <a:t>RAHULOLU ERIARSTIABIGA </a:t>
            </a:r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r>
              <a:rPr lang="en-US" sz="2400" dirty="0" err="1">
                <a:solidFill>
                  <a:srgbClr val="003366"/>
                </a:solidFill>
                <a:latin typeface="Verdana"/>
              </a:rPr>
              <a:t>Vastajad</a:t>
            </a:r>
            <a:r>
              <a:rPr lang="en-US" sz="2400" dirty="0">
                <a:solidFill>
                  <a:srgbClr val="003366"/>
                </a:solidFill>
                <a:latin typeface="Verdana"/>
              </a:rPr>
              <a:t>: </a:t>
            </a:r>
            <a:r>
              <a:rPr lang="en-US" sz="2400" dirty="0" err="1">
                <a:solidFill>
                  <a:srgbClr val="003366"/>
                </a:solidFill>
                <a:latin typeface="Verdana"/>
              </a:rPr>
              <a:t>üle</a:t>
            </a:r>
            <a:r>
              <a:rPr lang="en-US" sz="2400" dirty="0">
                <a:solidFill>
                  <a:srgbClr val="003366"/>
                </a:solidFill>
                <a:latin typeface="Verdana"/>
              </a:rPr>
              <a:t> 14-aastased, </a:t>
            </a:r>
            <a:r>
              <a:rPr lang="en-US" sz="2400" dirty="0" err="1">
                <a:solidFill>
                  <a:srgbClr val="003366"/>
                </a:solidFill>
                <a:latin typeface="Verdana"/>
              </a:rPr>
              <a:t>kes</a:t>
            </a:r>
            <a:r>
              <a:rPr lang="en-US" sz="2400" dirty="0">
                <a:solidFill>
                  <a:srgbClr val="003366"/>
                </a:solidFill>
                <a:latin typeface="Verdana"/>
              </a:rPr>
              <a:t> on </a:t>
            </a:r>
            <a:r>
              <a:rPr lang="en-US" sz="2400" dirty="0" err="1">
                <a:solidFill>
                  <a:srgbClr val="003366"/>
                </a:solidFill>
                <a:latin typeface="Verdana"/>
              </a:rPr>
              <a:t>viimase</a:t>
            </a:r>
            <a:r>
              <a:rPr lang="en-US" sz="2400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003366"/>
                </a:solidFill>
                <a:latin typeface="Verdana"/>
              </a:rPr>
              <a:t>aasta</a:t>
            </a:r>
            <a:r>
              <a:rPr lang="en-US" sz="2400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003366"/>
                </a:solidFill>
                <a:latin typeface="Verdana"/>
              </a:rPr>
              <a:t>jooksul</a:t>
            </a:r>
            <a:r>
              <a:rPr lang="en-US" sz="2400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003366"/>
                </a:solidFill>
                <a:latin typeface="Verdana"/>
              </a:rPr>
              <a:t>kokku</a:t>
            </a:r>
            <a:r>
              <a:rPr lang="en-US" sz="2400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003366"/>
                </a:solidFill>
                <a:latin typeface="Verdana"/>
              </a:rPr>
              <a:t>puutunud</a:t>
            </a:r>
            <a:r>
              <a:rPr lang="en-US" sz="2400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003366"/>
                </a:solidFill>
                <a:latin typeface="Verdana"/>
              </a:rPr>
              <a:t>eriarstiga</a:t>
            </a:r>
            <a:r>
              <a:rPr lang="et-EE" sz="2400" dirty="0" smtClean="0">
                <a:solidFill>
                  <a:srgbClr val="003366"/>
                </a:solidFill>
                <a:latin typeface="Verdana"/>
              </a:rPr>
              <a:t> või</a:t>
            </a:r>
            <a:r>
              <a:rPr lang="en-US" sz="2400" dirty="0" smtClean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003366"/>
                </a:solidFill>
                <a:latin typeface="Verdana"/>
              </a:rPr>
              <a:t>viibinud</a:t>
            </a:r>
            <a:r>
              <a:rPr lang="en-US" sz="2400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003366"/>
                </a:solidFill>
                <a:latin typeface="Verdana"/>
              </a:rPr>
              <a:t>haiglaravil</a:t>
            </a:r>
            <a:r>
              <a:rPr lang="et-EE" sz="2400" dirty="0" smtClean="0">
                <a:solidFill>
                  <a:srgbClr val="003366"/>
                </a:solidFill>
                <a:latin typeface="Verdana"/>
              </a:rPr>
              <a:t>.</a:t>
            </a:r>
            <a:endParaRPr dirty="0"/>
          </a:p>
        </p:txBody>
      </p:sp>
      <p:sp>
        <p:nvSpPr>
          <p:cNvPr id="195" name="CustomShape 2"/>
          <p:cNvSpPr/>
          <p:nvPr/>
        </p:nvSpPr>
        <p:spPr>
          <a:xfrm>
            <a:off x="6324480" y="6248520"/>
            <a:ext cx="251352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D4BB9BCB-BC1C-470A-950B-DA5576450643}" type="slidenum">
              <a:rPr lang="en-US" sz="1200">
                <a:solidFill>
                  <a:srgbClr val="003366"/>
                </a:solidFill>
                <a:latin typeface="Verdana"/>
              </a:rPr>
              <a:pPr>
                <a:lnSpc>
                  <a:spcPct val="100000"/>
                </a:lnSpc>
              </a:pPr>
              <a:t>23</a:t>
            </a:fld>
            <a:r>
              <a:rPr lang="en-US" sz="1200">
                <a:solidFill>
                  <a:srgbClr val="003366"/>
                </a:solidFill>
                <a:latin typeface="Verdana"/>
              </a:rPr>
              <a:t> </a:t>
            </a:r>
            <a:endParaRPr/>
          </a:p>
        </p:txBody>
      </p:sp>
      <p:pic>
        <p:nvPicPr>
          <p:cNvPr id="196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94600" y="3789000"/>
            <a:ext cx="4472640" cy="2906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467640" y="260640"/>
            <a:ext cx="7488720" cy="68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1600" b="1">
                <a:solidFill>
                  <a:srgbClr val="C50505"/>
                </a:solidFill>
                <a:latin typeface="Verdana"/>
              </a:rPr>
              <a:t>IV RAHULOLU ERIARSTIABIGA</a:t>
            </a:r>
            <a:endParaRPr/>
          </a:p>
          <a:p>
            <a:pPr>
              <a:lnSpc>
                <a:spcPct val="100000"/>
              </a:lnSpc>
            </a:pPr>
            <a:r>
              <a:rPr lang="en-US" sz="1600" b="1">
                <a:solidFill>
                  <a:srgbClr val="003366"/>
                </a:solidFill>
                <a:latin typeface="Verdana"/>
              </a:rPr>
              <a:t>Vastuvõtuaja valimine</a:t>
            </a:r>
            <a:endParaRPr/>
          </a:p>
        </p:txBody>
      </p:sp>
      <p:sp>
        <p:nvSpPr>
          <p:cNvPr id="199" name="CustomShape 3"/>
          <p:cNvSpPr/>
          <p:nvPr/>
        </p:nvSpPr>
        <p:spPr>
          <a:xfrm>
            <a:off x="1566720" y="-95400"/>
            <a:ext cx="914292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200" name="CustomShape 4"/>
          <p:cNvSpPr/>
          <p:nvPr/>
        </p:nvSpPr>
        <p:spPr>
          <a:xfrm>
            <a:off x="395536" y="1124744"/>
            <a:ext cx="8136000" cy="4752528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Neil, kes on viimase 12 kuu jooksul külastanud eriarsti või viibinud haiglaravil, paluti selgitada, kuidas nad viimati vastava eriarstini jõudsid (</a:t>
            </a:r>
            <a:r>
              <a:rPr lang="et-EE" sz="1400" u="sng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Slaid 25</a:t>
            </a:r>
            <a:r>
              <a:rPr lang="et-EE" sz="1400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et-EE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Viimane visiit eriarstile või haiglaravile kokku toimus kõige sagedamini (34% sihtrühmast) varasema </a:t>
            </a:r>
            <a:r>
              <a:rPr lang="et-EE" sz="1400" u="sng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visiidi või tuttavate soovituse põhjal</a:t>
            </a:r>
            <a:r>
              <a:rPr lang="et-EE" sz="1400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30% puhul toimus valik vastavalt </a:t>
            </a:r>
            <a:r>
              <a:rPr lang="et-EE" sz="1400" u="sng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perearsti soovitusele</a:t>
            </a:r>
            <a:r>
              <a:rPr lang="et-EE" sz="1400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Need 2 lähenemist on kõige sagedasemad eriarsti juurde minekul.</a:t>
            </a:r>
          </a:p>
          <a:p>
            <a:pPr marL="268288" indent="-268288"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11% sihtrühmast on sattunud eriarstile </a:t>
            </a:r>
            <a:r>
              <a:rPr lang="et-EE" sz="1400" dirty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pöördudes </a:t>
            </a:r>
            <a:r>
              <a:rPr lang="et-EE" sz="1400" u="sng" dirty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lähimasse </a:t>
            </a:r>
            <a:r>
              <a:rPr lang="et-EE" sz="1400" u="sng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raviasutusse</a:t>
            </a:r>
            <a:r>
              <a:rPr lang="et-EE" sz="1400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ja 7% </a:t>
            </a:r>
            <a:r>
              <a:rPr lang="et-EE" sz="1400" u="sng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otsides lühimat ooteaega erinevatest raviasutustest</a:t>
            </a:r>
            <a:r>
              <a:rPr lang="et-EE" sz="1400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marL="268288" indent="-268288">
              <a:spcBef>
                <a:spcPts val="600"/>
              </a:spcBef>
              <a:buFont typeface="Wingdings" charset="2"/>
              <a:buChar char=""/>
            </a:pPr>
            <a:r>
              <a:rPr lang="et-EE" sz="1400" b="1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Haiglaravil viibinud </a:t>
            </a:r>
            <a:r>
              <a:rPr lang="et-EE" sz="1400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sattusid sinna kõige sagedamini </a:t>
            </a:r>
            <a:r>
              <a:rPr lang="et-EE" sz="1400" u="sng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perearsti</a:t>
            </a:r>
            <a:r>
              <a:rPr lang="et-EE" sz="1400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või </a:t>
            </a:r>
            <a:r>
              <a:rPr lang="et-EE" sz="1400" u="sng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teise eriarsti soovitusel</a:t>
            </a:r>
            <a:r>
              <a:rPr lang="et-EE" sz="1400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(vastavalt 25% ja 22%), 17% saabusid </a:t>
            </a:r>
            <a:r>
              <a:rPr lang="et-EE" sz="1400" u="sng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kiirabiga</a:t>
            </a:r>
            <a:r>
              <a:rPr lang="et-EE" sz="1400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ja 13% </a:t>
            </a:r>
            <a:r>
              <a:rPr lang="et-EE" sz="1400" u="sng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erakorralisse meditsiini osakonnast</a:t>
            </a:r>
            <a:r>
              <a:rPr lang="et-EE" sz="1400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t-EE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68288" indent="-268288">
              <a:spcBef>
                <a:spcPts val="600"/>
              </a:spcBef>
              <a:buFont typeface="Wingdings" charset="2"/>
              <a:buChar char=""/>
            </a:pPr>
            <a:r>
              <a:rPr lang="et-EE" sz="1400" u="sng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Tuttava või tuttavate soovitatud eriarsti </a:t>
            </a:r>
            <a:r>
              <a:rPr lang="et-EE" sz="1400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poole/haiglaravile pöördusid keskmisest sagedamini naised (40%), p</a:t>
            </a:r>
            <a:r>
              <a:rPr lang="et-EE" sz="1400" u="sng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erearsti soovitatud eriarsti poole </a:t>
            </a:r>
            <a:r>
              <a:rPr lang="et-EE" sz="1400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mehed (34%). Erinevused taustrühmade tulemustes ei ole suured.</a:t>
            </a:r>
            <a:endParaRPr lang="et-EE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endParaRPr lang="et-EE" sz="1400" dirty="0" smtClean="0">
              <a:solidFill>
                <a:srgbClr val="0033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68288" indent="-268288"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Võrreldes eelnevate kordadega (</a:t>
            </a:r>
            <a:r>
              <a:rPr lang="et-EE" sz="1400" u="sng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Slaid 26</a:t>
            </a:r>
            <a:r>
              <a:rPr lang="et-EE" sz="1400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on sel korral veidi </a:t>
            </a:r>
            <a:r>
              <a:rPr lang="et-EE" sz="1400" u="sng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enam</a:t>
            </a:r>
            <a:r>
              <a:rPr lang="et-EE" sz="1400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neid, kes pöördusid lähimasse raviasutusse (+4%) ja vähem neid, kes pöördusid perearsti soovitatud eriarstile (-4%).</a:t>
            </a:r>
            <a:endParaRPr lang="et-EE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endParaRPr lang="et-EE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052736"/>
            <a:ext cx="7934924" cy="5235800"/>
          </a:xfrm>
          <a:prstGeom prst="rect">
            <a:avLst/>
          </a:prstGeom>
        </p:spPr>
      </p:pic>
      <p:sp>
        <p:nvSpPr>
          <p:cNvPr id="201" name="CustomShape 1"/>
          <p:cNvSpPr/>
          <p:nvPr/>
        </p:nvSpPr>
        <p:spPr>
          <a:xfrm>
            <a:off x="467640" y="260640"/>
            <a:ext cx="7488720" cy="68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b="1" dirty="0">
                <a:solidFill>
                  <a:srgbClr val="C50505"/>
                </a:solidFill>
                <a:latin typeface="Verdana"/>
              </a:rPr>
              <a:t>IV RAHULOLU ERIARSTIABIGA</a:t>
            </a:r>
            <a:endParaRPr dirty="0"/>
          </a:p>
          <a:p>
            <a:r>
              <a:rPr lang="en-US" b="1" dirty="0" err="1">
                <a:solidFill>
                  <a:srgbClr val="003366"/>
                </a:solidFill>
                <a:latin typeface="Verdana"/>
              </a:rPr>
              <a:t>Vastuvõtuaja</a:t>
            </a:r>
            <a:r>
              <a:rPr lang="en-US" b="1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b="1" dirty="0" err="1">
                <a:solidFill>
                  <a:srgbClr val="003366"/>
                </a:solidFill>
                <a:latin typeface="Verdana"/>
              </a:rPr>
              <a:t>valimine</a:t>
            </a:r>
            <a:r>
              <a:rPr lang="en-US" b="1" dirty="0">
                <a:solidFill>
                  <a:srgbClr val="003366"/>
                </a:solidFill>
                <a:latin typeface="Verdana"/>
              </a:rPr>
              <a:t>, </a:t>
            </a:r>
            <a:r>
              <a:rPr lang="en-US" sz="1400" b="1" dirty="0" smtClean="0">
                <a:solidFill>
                  <a:srgbClr val="003366"/>
                </a:solidFill>
                <a:latin typeface="Verdana"/>
              </a:rPr>
              <a:t>%</a:t>
            </a:r>
            <a:endParaRPr dirty="0"/>
          </a:p>
        </p:txBody>
      </p:sp>
      <p:sp>
        <p:nvSpPr>
          <p:cNvPr id="203" name="CustomShape 3"/>
          <p:cNvSpPr/>
          <p:nvPr/>
        </p:nvSpPr>
        <p:spPr>
          <a:xfrm>
            <a:off x="1566720" y="-95400"/>
            <a:ext cx="914292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3" name="Oval 12"/>
          <p:cNvSpPr/>
          <p:nvPr/>
        </p:nvSpPr>
        <p:spPr>
          <a:xfrm>
            <a:off x="5652120" y="4509120"/>
            <a:ext cx="360040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4" name="Oval 13"/>
          <p:cNvSpPr/>
          <p:nvPr/>
        </p:nvSpPr>
        <p:spPr>
          <a:xfrm>
            <a:off x="6015433" y="5013176"/>
            <a:ext cx="360040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5" name="Oval 14"/>
          <p:cNvSpPr/>
          <p:nvPr/>
        </p:nvSpPr>
        <p:spPr>
          <a:xfrm>
            <a:off x="6516216" y="3526620"/>
            <a:ext cx="360040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67640" y="260640"/>
            <a:ext cx="7488720" cy="68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b="1" dirty="0">
                <a:solidFill>
                  <a:srgbClr val="C50505"/>
                </a:solidFill>
                <a:latin typeface="Verdana"/>
              </a:rPr>
              <a:t>IV RAHULOLU ERIARSTIABIGA</a:t>
            </a:r>
            <a:endParaRPr dirty="0"/>
          </a:p>
          <a:p>
            <a:r>
              <a:rPr lang="en-US" b="1" dirty="0" err="1">
                <a:solidFill>
                  <a:srgbClr val="003366"/>
                </a:solidFill>
                <a:latin typeface="Verdana"/>
              </a:rPr>
              <a:t>Vastuvõtuaja</a:t>
            </a:r>
            <a:r>
              <a:rPr lang="en-US" b="1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b="1" dirty="0" err="1">
                <a:solidFill>
                  <a:srgbClr val="003366"/>
                </a:solidFill>
                <a:latin typeface="Verdana"/>
              </a:rPr>
              <a:t>valimine</a:t>
            </a:r>
            <a:r>
              <a:rPr lang="en-US" b="1" dirty="0">
                <a:solidFill>
                  <a:srgbClr val="003366"/>
                </a:solidFill>
                <a:latin typeface="Verdana"/>
              </a:rPr>
              <a:t>, </a:t>
            </a:r>
            <a:r>
              <a:rPr lang="et-EE" sz="1600" dirty="0" smtClean="0">
                <a:solidFill>
                  <a:srgbClr val="003366"/>
                </a:solidFill>
                <a:latin typeface="Verdana"/>
              </a:rPr>
              <a:t>muutus ajas, </a:t>
            </a:r>
            <a:r>
              <a:rPr lang="en-US" sz="1600" dirty="0" smtClean="0">
                <a:solidFill>
                  <a:srgbClr val="003366"/>
                </a:solidFill>
                <a:latin typeface="Verdana"/>
              </a:rPr>
              <a:t>%</a:t>
            </a:r>
            <a:endParaRPr sz="1600" dirty="0"/>
          </a:p>
        </p:txBody>
      </p:sp>
      <p:sp>
        <p:nvSpPr>
          <p:cNvPr id="203" name="CustomShape 3"/>
          <p:cNvSpPr/>
          <p:nvPr/>
        </p:nvSpPr>
        <p:spPr>
          <a:xfrm>
            <a:off x="1566720" y="-95400"/>
            <a:ext cx="9142920" cy="36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325" y="1124744"/>
            <a:ext cx="7924800" cy="509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467640" y="260640"/>
            <a:ext cx="7488720" cy="68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1600" b="1" dirty="0">
                <a:solidFill>
                  <a:srgbClr val="C50505"/>
                </a:solidFill>
                <a:latin typeface="Verdana"/>
              </a:rPr>
              <a:t>IV RAHULOLU ERIARSTIABIGA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 err="1" smtClean="0">
                <a:solidFill>
                  <a:srgbClr val="003366"/>
                </a:solidFill>
                <a:latin typeface="Verdana"/>
              </a:rPr>
              <a:t>Hinnangud</a:t>
            </a:r>
            <a:r>
              <a:rPr lang="en-US" sz="1600" b="1" dirty="0" smtClean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600" b="1" dirty="0" err="1" smtClean="0">
                <a:solidFill>
                  <a:srgbClr val="003366"/>
                </a:solidFill>
                <a:latin typeface="Verdana"/>
              </a:rPr>
              <a:t>eriarstiabil</a:t>
            </a:r>
            <a:r>
              <a:rPr lang="et-EE" sz="1600" b="1" dirty="0" smtClean="0">
                <a:solidFill>
                  <a:srgbClr val="003366"/>
                </a:solidFill>
                <a:latin typeface="Verdana"/>
              </a:rPr>
              <a:t>e</a:t>
            </a:r>
            <a:endParaRPr lang="en-US" sz="1600" dirty="0"/>
          </a:p>
        </p:txBody>
      </p:sp>
      <p:sp>
        <p:nvSpPr>
          <p:cNvPr id="207" name="CustomShape 3"/>
          <p:cNvSpPr/>
          <p:nvPr/>
        </p:nvSpPr>
        <p:spPr>
          <a:xfrm>
            <a:off x="1566720" y="-95400"/>
            <a:ext cx="914292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208" name="CustomShape 4"/>
          <p:cNvSpPr/>
          <p:nvPr/>
        </p:nvSpPr>
        <p:spPr>
          <a:xfrm>
            <a:off x="395536" y="980728"/>
            <a:ext cx="8280920" cy="5616624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Neil, kes on viimase 12 kuu jooksul külastanud eriarsti ja/või viibinud haiglaravil, paluti anda hinnanguid nii teenuse kättesaadavuse kui ka arstiabi kvaliteedi erinevatele tahkudele. Hinnanguid anti skaalal, kus 4=väga rahul ja 1=üldse mitte rahul (</a:t>
            </a:r>
            <a:r>
              <a:rPr lang="et-EE" sz="1400" u="sng" dirty="0" smtClean="0">
                <a:solidFill>
                  <a:srgbClr val="003366"/>
                </a:solidFill>
                <a:latin typeface="Verdana"/>
              </a:rPr>
              <a:t>Slaid 28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).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Eriarstiabi puhul tervikuna ollakse endiselt rahulolevamad </a:t>
            </a:r>
            <a:r>
              <a:rPr lang="et-EE" sz="1400" dirty="0">
                <a:solidFill>
                  <a:srgbClr val="003366"/>
                </a:solidFill>
                <a:latin typeface="Verdana"/>
              </a:rPr>
              <a:t>ravi 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kvaliteedi erinevate komponentidega kui </a:t>
            </a:r>
            <a:r>
              <a:rPr lang="et-EE" sz="1400" dirty="0" err="1" smtClean="0">
                <a:solidFill>
                  <a:srgbClr val="003366"/>
                </a:solidFill>
                <a:latin typeface="Verdana"/>
              </a:rPr>
              <a:t>kättesaadavuseg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.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r>
              <a:rPr lang="et-EE" sz="1400" u="sng" dirty="0" smtClean="0">
                <a:solidFill>
                  <a:srgbClr val="003366"/>
                </a:solidFill>
                <a:latin typeface="Verdana"/>
              </a:rPr>
              <a:t>Eriarstiabi </a:t>
            </a:r>
            <a:r>
              <a:rPr lang="et-EE" sz="1400" u="sng" dirty="0">
                <a:solidFill>
                  <a:srgbClr val="003366"/>
                </a:solidFill>
                <a:latin typeface="Verdana"/>
              </a:rPr>
              <a:t>kvaliteedi </a:t>
            </a:r>
            <a:r>
              <a:rPr lang="et-EE" sz="1400" dirty="0">
                <a:solidFill>
                  <a:srgbClr val="003366"/>
                </a:solidFill>
                <a:latin typeface="Verdana"/>
              </a:rPr>
              <a:t>osas hinnati kõrgeimalt eriarsti suhtumist (3,52 palli), seejärel ravivõimaluste selgitamist (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3,43 </a:t>
            </a:r>
            <a:r>
              <a:rPr lang="et-EE" sz="1400" dirty="0">
                <a:solidFill>
                  <a:srgbClr val="003366"/>
                </a:solidFill>
                <a:latin typeface="Verdana"/>
              </a:rPr>
              <a:t>palli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) ja kolmandaks ravi tulemuslikkust (3,34).</a:t>
            </a:r>
            <a:endParaRPr lang="et-EE" sz="1400" dirty="0"/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r>
              <a:rPr lang="et-EE" sz="1400" u="sng" dirty="0">
                <a:solidFill>
                  <a:srgbClr val="003366"/>
                </a:solidFill>
                <a:latin typeface="Verdana"/>
              </a:rPr>
              <a:t>Eriarstiabi kättesaadavuse</a:t>
            </a:r>
            <a:r>
              <a:rPr lang="et-EE" sz="1400" dirty="0">
                <a:solidFill>
                  <a:srgbClr val="003366"/>
                </a:solidFill>
                <a:latin typeface="Verdana"/>
              </a:rPr>
              <a:t> osas hinnati kõrgemalt vastuvõtuaja registreerimise korraldust (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3,20 </a:t>
            </a:r>
            <a:r>
              <a:rPr lang="et-EE" sz="1400" dirty="0">
                <a:solidFill>
                  <a:srgbClr val="003366"/>
                </a:solidFill>
                <a:latin typeface="Verdana"/>
              </a:rPr>
              <a:t>palli), märksa madalamalt taas teenuse kättesaadavust (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2,76 </a:t>
            </a:r>
            <a:r>
              <a:rPr lang="et-EE" sz="1400" dirty="0">
                <a:solidFill>
                  <a:srgbClr val="003366"/>
                </a:solidFill>
                <a:latin typeface="Verdana"/>
              </a:rPr>
              <a:t>palli).</a:t>
            </a:r>
            <a:endParaRPr lang="et-EE" sz="1400" dirty="0"/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Eriarsti kvaliteedi komponentide puhul olid ülekaalus väga rahulolevad vastajad (vastavalt 46-64%), vastuvõtuaja registreerimise korralduse puhul domineeris vastus “pigem rahul” (45%), teenuse kättesaadavuse puhul olid aga väga ja pigem rahul hinnangud esindatud pea võrdselt. Kõige suuremat rahulolematust väljendati endiselt teenuse kättesaadavuse osas (34%).</a:t>
            </a: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r>
              <a:rPr lang="et-EE" sz="1400" u="sng" dirty="0" smtClean="0">
                <a:solidFill>
                  <a:srgbClr val="003366"/>
                </a:solidFill>
                <a:latin typeface="Verdana"/>
              </a:rPr>
              <a:t>Eriarstiabi erinevate komponentidega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 on rahulolevamad 15-24, kuid ka üle 64-aastased. Keskmisest vähem oldi rahul Tallinnas, vanuserühmadest 50-64-aastaste seas.</a:t>
            </a:r>
          </a:p>
          <a:p>
            <a:pPr marL="268288" indent="-268288"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Võrreldes eelmise uuringuga (</a:t>
            </a:r>
            <a:r>
              <a:rPr lang="et-EE" sz="1400" u="sng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Slaid 29</a:t>
            </a:r>
            <a:r>
              <a:rPr lang="et-EE" sz="1400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on kõik hinnangud veidi tõusnud või jäänud samale tasemel, kõige enam on muutunud hinnang  ravi tulemuslikkuse osas (+0,17 palli).</a:t>
            </a:r>
          </a:p>
          <a:p>
            <a:pPr marL="268288" indent="-268288"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Võrreldes omavahel haiglaravil viibinute ja eriarsti külastanute hinnanguid (</a:t>
            </a:r>
            <a:r>
              <a:rPr lang="et-EE" sz="1400" u="sng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Slaid 30</a:t>
            </a:r>
            <a:r>
              <a:rPr lang="et-EE" sz="1400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), siis haiglaravi saanute hinnangud on kõrgemad kõikide aspektide, eriti kättesaadavuse  puhul.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67640" y="260640"/>
            <a:ext cx="7488720" cy="68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1600" b="1" dirty="0">
                <a:solidFill>
                  <a:srgbClr val="C50505"/>
                </a:solidFill>
                <a:latin typeface="Verdana"/>
              </a:rPr>
              <a:t>IV RAHULOLU ERIARSTIABIGA</a:t>
            </a:r>
            <a:endParaRPr dirty="0"/>
          </a:p>
          <a:p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Hinnangud</a:t>
            </a:r>
            <a:r>
              <a:rPr lang="en-US" sz="1600" b="1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eriarstiabile</a:t>
            </a:r>
            <a:r>
              <a:rPr lang="en-US" sz="1600" b="1" dirty="0">
                <a:solidFill>
                  <a:srgbClr val="003366"/>
                </a:solidFill>
                <a:latin typeface="Verdana"/>
              </a:rPr>
              <a:t>,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 smtClean="0">
                <a:solidFill>
                  <a:srgbClr val="003366"/>
                </a:solidFill>
                <a:latin typeface="Verdana"/>
              </a:rPr>
              <a:t>n=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558, </a:t>
            </a:r>
            <a:r>
              <a:rPr lang="en-US" sz="1400" dirty="0" smtClean="0">
                <a:solidFill>
                  <a:srgbClr val="003366"/>
                </a:solidFill>
                <a:latin typeface="Verdana"/>
              </a:rPr>
              <a:t>on </a:t>
            </a:r>
            <a:r>
              <a:rPr lang="en-US" sz="1400" dirty="0" err="1">
                <a:solidFill>
                  <a:srgbClr val="003366"/>
                </a:solidFill>
                <a:latin typeface="Verdana"/>
              </a:rPr>
              <a:t>külastanud</a:t>
            </a:r>
            <a:r>
              <a:rPr lang="en-US" sz="1400" dirty="0">
                <a:solidFill>
                  <a:srgbClr val="003366"/>
                </a:solidFill>
                <a:latin typeface="Verdana"/>
              </a:rPr>
              <a:t> 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eri</a:t>
            </a:r>
            <a:r>
              <a:rPr lang="en-US" sz="1400" dirty="0" err="1" smtClean="0">
                <a:solidFill>
                  <a:srgbClr val="003366"/>
                </a:solidFill>
                <a:latin typeface="Verdana"/>
              </a:rPr>
              <a:t>arsti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 /</a:t>
            </a:r>
            <a:r>
              <a:rPr lang="en-US" sz="1400" dirty="0" smtClean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400" dirty="0" err="1" smtClean="0">
                <a:solidFill>
                  <a:srgbClr val="003366"/>
                </a:solidFill>
                <a:latin typeface="Verdana"/>
              </a:rPr>
              <a:t>viibinud</a:t>
            </a:r>
            <a:r>
              <a:rPr lang="en-US" sz="1400" dirty="0" smtClean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400" dirty="0" err="1">
                <a:solidFill>
                  <a:srgbClr val="003366"/>
                </a:solidFill>
                <a:latin typeface="Verdana"/>
              </a:rPr>
              <a:t>haiglaravil</a:t>
            </a:r>
            <a:r>
              <a:rPr lang="en-US" sz="1400" dirty="0">
                <a:solidFill>
                  <a:srgbClr val="003366"/>
                </a:solidFill>
                <a:latin typeface="Verdana"/>
              </a:rPr>
              <a:t>, %</a:t>
            </a:r>
            <a:endParaRPr dirty="0"/>
          </a:p>
        </p:txBody>
      </p:sp>
      <p:sp>
        <p:nvSpPr>
          <p:cNvPr id="211" name="CustomShape 3"/>
          <p:cNvSpPr/>
          <p:nvPr/>
        </p:nvSpPr>
        <p:spPr>
          <a:xfrm>
            <a:off x="1566720" y="-95400"/>
            <a:ext cx="914292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7" name="TextBox 6"/>
          <p:cNvSpPr txBox="1"/>
          <p:nvPr/>
        </p:nvSpPr>
        <p:spPr>
          <a:xfrm>
            <a:off x="7884368" y="2420888"/>
            <a:ext cx="93610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et-EE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3,52</a:t>
            </a:r>
          </a:p>
          <a:p>
            <a:pPr>
              <a:spcBef>
                <a:spcPts val="400"/>
              </a:spcBef>
            </a:pPr>
            <a:endParaRPr lang="et-EE" sz="1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400"/>
              </a:spcBef>
            </a:pPr>
            <a:endParaRPr lang="et-EE" sz="1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400"/>
              </a:spcBef>
            </a:pPr>
            <a:r>
              <a:rPr lang="et-EE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3,43</a:t>
            </a:r>
          </a:p>
          <a:p>
            <a:pPr>
              <a:spcBef>
                <a:spcPts val="400"/>
              </a:spcBef>
            </a:pPr>
            <a:endParaRPr lang="et-EE" sz="1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400"/>
              </a:spcBef>
            </a:pPr>
            <a:endParaRPr lang="et-EE" sz="1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400"/>
              </a:spcBef>
            </a:pPr>
            <a:r>
              <a:rPr lang="et-EE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3,34</a:t>
            </a:r>
          </a:p>
          <a:p>
            <a:pPr>
              <a:spcBef>
                <a:spcPts val="400"/>
              </a:spcBef>
            </a:pPr>
            <a:endParaRPr lang="et-EE" sz="1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400"/>
              </a:spcBef>
            </a:pPr>
            <a:endParaRPr lang="et-EE" sz="1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400"/>
              </a:spcBef>
            </a:pPr>
            <a:r>
              <a:rPr lang="et-EE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3,20</a:t>
            </a:r>
          </a:p>
          <a:p>
            <a:pPr>
              <a:spcBef>
                <a:spcPts val="400"/>
              </a:spcBef>
            </a:pPr>
            <a:endParaRPr lang="et-EE" sz="1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400"/>
              </a:spcBef>
            </a:pPr>
            <a:endParaRPr lang="et-EE" sz="1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400"/>
              </a:spcBef>
            </a:pPr>
            <a:r>
              <a:rPr lang="et-EE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2,76</a:t>
            </a:r>
            <a:endParaRPr lang="et-EE" sz="14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07504" y="4509120"/>
            <a:ext cx="87849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8288637"/>
              </p:ext>
            </p:extLst>
          </p:nvPr>
        </p:nvGraphicFramePr>
        <p:xfrm>
          <a:off x="115127" y="1052736"/>
          <a:ext cx="8069262" cy="5149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467640" y="260640"/>
            <a:ext cx="7488720" cy="68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1600" b="1" dirty="0">
                <a:solidFill>
                  <a:srgbClr val="C50505"/>
                </a:solidFill>
                <a:latin typeface="Verdana"/>
              </a:rPr>
              <a:t>IV RAHULOLU ERIARSTIABIGA</a:t>
            </a:r>
            <a:endParaRPr dirty="0"/>
          </a:p>
          <a:p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Hinnangud</a:t>
            </a:r>
            <a:r>
              <a:rPr lang="en-US" sz="1600" b="1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600" b="1" dirty="0" err="1" smtClean="0">
                <a:solidFill>
                  <a:srgbClr val="003366"/>
                </a:solidFill>
                <a:latin typeface="Verdana"/>
              </a:rPr>
              <a:t>eriarstiabile</a:t>
            </a:r>
            <a:r>
              <a:rPr lang="en-US" sz="1600" b="1" dirty="0" smtClean="0">
                <a:solidFill>
                  <a:srgbClr val="003366"/>
                </a:solidFill>
                <a:latin typeface="Verdana"/>
              </a:rPr>
              <a:t>,</a:t>
            </a:r>
            <a:r>
              <a:rPr lang="en-US" sz="1400" b="1" dirty="0" smtClean="0">
                <a:solidFill>
                  <a:srgbClr val="003366"/>
                </a:solidFill>
                <a:latin typeface="Verdana"/>
              </a:rPr>
              <a:t> </a:t>
            </a:r>
            <a:r>
              <a:rPr lang="et-EE" sz="1600" dirty="0" smtClean="0">
                <a:solidFill>
                  <a:srgbClr val="003366"/>
                </a:solidFill>
                <a:latin typeface="Verdana"/>
              </a:rPr>
              <a:t>muutus ajas,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003366"/>
                </a:solidFill>
                <a:latin typeface="Verdana"/>
              </a:rPr>
              <a:t>keskmine</a:t>
            </a:r>
            <a:r>
              <a:rPr lang="en-US" sz="1600" dirty="0">
                <a:solidFill>
                  <a:srgbClr val="003366"/>
                </a:solidFill>
                <a:latin typeface="Verdana"/>
              </a:rPr>
              <a:t> 4-sel </a:t>
            </a:r>
            <a:r>
              <a:rPr lang="en-US" sz="1600" dirty="0" err="1">
                <a:solidFill>
                  <a:srgbClr val="003366"/>
                </a:solidFill>
                <a:latin typeface="Verdana"/>
              </a:rPr>
              <a:t>skaalal</a:t>
            </a:r>
            <a:r>
              <a:rPr lang="en-US" sz="1600" dirty="0">
                <a:solidFill>
                  <a:srgbClr val="003366"/>
                </a:solidFill>
                <a:latin typeface="Verdana"/>
              </a:rPr>
              <a:t>, </a:t>
            </a:r>
            <a:r>
              <a:rPr lang="en-US" sz="1600" dirty="0" err="1">
                <a:solidFill>
                  <a:srgbClr val="003366"/>
                </a:solidFill>
                <a:latin typeface="Verdana"/>
              </a:rPr>
              <a:t>kus</a:t>
            </a:r>
            <a:r>
              <a:rPr lang="en-US" sz="1600" dirty="0">
                <a:solidFill>
                  <a:srgbClr val="003366"/>
                </a:solidFill>
                <a:latin typeface="Verdana"/>
              </a:rPr>
              <a:t> 1=</a:t>
            </a:r>
            <a:r>
              <a:rPr lang="en-US" sz="1600" dirty="0" err="1">
                <a:solidFill>
                  <a:srgbClr val="003366"/>
                </a:solidFill>
                <a:latin typeface="Verdana"/>
              </a:rPr>
              <a:t>üldse</a:t>
            </a:r>
            <a:r>
              <a:rPr lang="en-US" sz="1600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600" dirty="0" err="1">
                <a:solidFill>
                  <a:srgbClr val="003366"/>
                </a:solidFill>
                <a:latin typeface="Verdana"/>
              </a:rPr>
              <a:t>ei</a:t>
            </a:r>
            <a:r>
              <a:rPr lang="en-US" sz="1600" dirty="0">
                <a:solidFill>
                  <a:srgbClr val="003366"/>
                </a:solidFill>
                <a:latin typeface="Verdana"/>
              </a:rPr>
              <a:t> ole </a:t>
            </a:r>
            <a:r>
              <a:rPr lang="en-US" sz="1600" dirty="0" err="1">
                <a:solidFill>
                  <a:srgbClr val="003366"/>
                </a:solidFill>
                <a:latin typeface="Verdana"/>
              </a:rPr>
              <a:t>rahul</a:t>
            </a:r>
            <a:r>
              <a:rPr lang="en-US" sz="1600" dirty="0">
                <a:solidFill>
                  <a:srgbClr val="003366"/>
                </a:solidFill>
                <a:latin typeface="Verdana"/>
              </a:rPr>
              <a:t> ja 4=</a:t>
            </a:r>
            <a:r>
              <a:rPr lang="en-US" sz="1600" dirty="0" err="1">
                <a:solidFill>
                  <a:srgbClr val="003366"/>
                </a:solidFill>
                <a:latin typeface="Verdana"/>
              </a:rPr>
              <a:t>väga</a:t>
            </a:r>
            <a:r>
              <a:rPr lang="en-US" sz="1600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600" dirty="0" err="1">
                <a:solidFill>
                  <a:srgbClr val="003366"/>
                </a:solidFill>
                <a:latin typeface="Verdana"/>
              </a:rPr>
              <a:t>rahul</a:t>
            </a:r>
            <a:endParaRPr sz="2000" dirty="0"/>
          </a:p>
        </p:txBody>
      </p:sp>
      <p:sp>
        <p:nvSpPr>
          <p:cNvPr id="219" name="CustomShape 3"/>
          <p:cNvSpPr/>
          <p:nvPr/>
        </p:nvSpPr>
        <p:spPr>
          <a:xfrm>
            <a:off x="1566720" y="-95400"/>
            <a:ext cx="9142920" cy="360"/>
          </a:xfrm>
          <a:prstGeom prst="rect">
            <a:avLst/>
          </a:prstGeom>
          <a:noFill/>
          <a:ln w="9360">
            <a:noFill/>
          </a:ln>
        </p:spPr>
      </p:sp>
      <p:graphicFrame>
        <p:nvGraphicFramePr>
          <p:cNvPr id="220" name="Chart 9"/>
          <p:cNvGraphicFramePr/>
          <p:nvPr/>
        </p:nvGraphicFramePr>
        <p:xfrm>
          <a:off x="7039080" y="23088600"/>
          <a:ext cx="7885440" cy="2566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1" name="Chart 10"/>
          <p:cNvGraphicFramePr/>
          <p:nvPr/>
        </p:nvGraphicFramePr>
        <p:xfrm>
          <a:off x="7056360" y="25690680"/>
          <a:ext cx="7885440" cy="1748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2" name="Chart 11"/>
          <p:cNvGraphicFramePr/>
          <p:nvPr/>
        </p:nvGraphicFramePr>
        <p:xfrm>
          <a:off x="7056360" y="27474480"/>
          <a:ext cx="7885440" cy="1644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5499091"/>
              </p:ext>
            </p:extLst>
          </p:nvPr>
        </p:nvGraphicFramePr>
        <p:xfrm>
          <a:off x="611560" y="1196752"/>
          <a:ext cx="7975599" cy="513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2"/>
          <p:cNvSpPr/>
          <p:nvPr/>
        </p:nvSpPr>
        <p:spPr>
          <a:xfrm>
            <a:off x="395280" y="404640"/>
            <a:ext cx="7682400" cy="574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50505"/>
                </a:solidFill>
                <a:latin typeface="Verdana"/>
              </a:rPr>
              <a:t>UURINGU METOODIKA JA VALIM</a:t>
            </a:r>
            <a:endParaRPr dirty="0"/>
          </a:p>
        </p:txBody>
      </p:sp>
      <p:sp>
        <p:nvSpPr>
          <p:cNvPr id="133" name="CustomShape 3"/>
          <p:cNvSpPr/>
          <p:nvPr/>
        </p:nvSpPr>
        <p:spPr>
          <a:xfrm>
            <a:off x="457200" y="1188720"/>
            <a:ext cx="8291264" cy="48686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marL="268288" indent="-268288">
              <a:lnSpc>
                <a:spcPct val="100000"/>
              </a:lnSpc>
              <a:buFont typeface="Wingdings" pitchFamily="2" charset="2"/>
              <a:buChar char="Ø"/>
            </a:pPr>
            <a:r>
              <a:rPr lang="et-EE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Üldkogum</a:t>
            </a:r>
            <a:r>
              <a:rPr lang="et-EE" sz="14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üle 14-aastane Eesti elanikkond ~ 1 103 675 inimest (ESA 01.01.2015 seisuga)</a:t>
            </a:r>
          </a:p>
          <a:p>
            <a:pPr marL="268288" indent="-268288">
              <a:lnSpc>
                <a:spcPct val="100000"/>
              </a:lnSpc>
              <a:buFont typeface="Wingdings" pitchFamily="2" charset="2"/>
              <a:buChar char="Ø"/>
            </a:pPr>
            <a:r>
              <a:rPr lang="et-EE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Meetod</a:t>
            </a:r>
            <a:r>
              <a:rPr lang="et-EE" sz="14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telefoniintervjuud arvuti juhtimisel (CATI)</a:t>
            </a:r>
          </a:p>
          <a:p>
            <a:pPr marL="268288" indent="-268288">
              <a:lnSpc>
                <a:spcPct val="100000"/>
              </a:lnSpc>
              <a:buFont typeface="Wingdings" pitchFamily="2" charset="2"/>
              <a:buChar char="Ø"/>
            </a:pPr>
            <a:r>
              <a:rPr lang="et-EE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Valimi koostamine: </a:t>
            </a:r>
            <a:r>
              <a:rPr lang="et-EE" sz="14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kasutati üldkogumi </a:t>
            </a: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proportsionaalset mudelit, hiljem tulemused kaaluti üldkogumile vastavaks </a:t>
            </a:r>
            <a:r>
              <a:rPr lang="et-EE" sz="14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maakonna, asulatüübi, rahvuse, soo ja vanuse järgi.</a:t>
            </a:r>
          </a:p>
          <a:p>
            <a:pPr marL="268288" indent="-268288">
              <a:lnSpc>
                <a:spcPct val="100000"/>
              </a:lnSpc>
              <a:buFont typeface="Wingdings" pitchFamily="2" charset="2"/>
              <a:buChar char="Ø"/>
            </a:pPr>
            <a:r>
              <a:rPr lang="et-EE" sz="1400" b="1" dirty="0" smtClean="0">
                <a:solidFill>
                  <a:schemeClr val="tx2"/>
                </a:solidFill>
                <a:latin typeface="Verdana"/>
              </a:rPr>
              <a:t>Planeeritud valim:</a:t>
            </a: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 1000</a:t>
            </a:r>
            <a:endParaRPr lang="et-EE" sz="1400" dirty="0" smtClean="0">
              <a:solidFill>
                <a:schemeClr val="tx2"/>
              </a:solidFill>
            </a:endParaRPr>
          </a:p>
          <a:p>
            <a:pPr marL="268288" indent="-268288">
              <a:lnSpc>
                <a:spcPct val="100000"/>
              </a:lnSpc>
              <a:buFont typeface="Wingdings" pitchFamily="2" charset="2"/>
              <a:buChar char="Ø"/>
            </a:pPr>
            <a:r>
              <a:rPr lang="et-EE" sz="1400" b="1" dirty="0" smtClean="0">
                <a:solidFill>
                  <a:schemeClr val="tx2"/>
                </a:solidFill>
                <a:latin typeface="Verdana"/>
              </a:rPr>
              <a:t>Valimiviga: </a:t>
            </a: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1000 vastaja puhul ±3,1%, väiksemat gruppide vaatlemisel või viga olla suurem</a:t>
            </a:r>
          </a:p>
          <a:p>
            <a:pPr marL="268288" indent="-268288">
              <a:lnSpc>
                <a:spcPct val="100000"/>
              </a:lnSpc>
              <a:buFont typeface="Wingdings" pitchFamily="2" charset="2"/>
              <a:buChar char="Ø"/>
            </a:pPr>
            <a:r>
              <a:rPr lang="et-EE" sz="1400" b="1" dirty="0" smtClean="0">
                <a:solidFill>
                  <a:schemeClr val="tx2"/>
                </a:solidFill>
                <a:latin typeface="Verdana"/>
              </a:rPr>
              <a:t>Küsitluse pikkus: </a:t>
            </a:r>
            <a:r>
              <a:rPr lang="et-EE" sz="1400" i="1" dirty="0" smtClean="0">
                <a:solidFill>
                  <a:schemeClr val="tx2"/>
                </a:solidFill>
                <a:latin typeface="Verdana"/>
              </a:rPr>
              <a:t>ca</a:t>
            </a: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 5 minutit</a:t>
            </a:r>
            <a:endParaRPr lang="et-EE" sz="14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13185"/>
              </p:ext>
            </p:extLst>
          </p:nvPr>
        </p:nvGraphicFramePr>
        <p:xfrm>
          <a:off x="827584" y="3212976"/>
          <a:ext cx="7632849" cy="2795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83"/>
                <a:gridCol w="2544283"/>
                <a:gridCol w="2544283"/>
              </a:tblGrid>
              <a:tr h="356695"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Periood</a:t>
                      </a:r>
                      <a:endParaRPr lang="et-EE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Küsitluse</a:t>
                      </a:r>
                      <a:r>
                        <a:rPr lang="et-EE" sz="14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aeg</a:t>
                      </a:r>
                      <a:endParaRPr lang="et-EE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Vastajate</a:t>
                      </a:r>
                      <a:r>
                        <a:rPr lang="et-EE" sz="14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arv</a:t>
                      </a:r>
                      <a:endParaRPr lang="et-EE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266658"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2014 III kvartal</a:t>
                      </a:r>
                      <a:endParaRPr lang="et-EE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12.08 - 21.08</a:t>
                      </a:r>
                      <a:endParaRPr lang="et-EE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1000</a:t>
                      </a:r>
                      <a:endParaRPr lang="et-EE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263857"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2014 IV kvartal</a:t>
                      </a:r>
                      <a:endParaRPr lang="et-EE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14.10 - 25.10</a:t>
                      </a:r>
                      <a:endParaRPr lang="et-EE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1000</a:t>
                      </a:r>
                      <a:endParaRPr lang="et-EE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290235"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2015 I kvartal</a:t>
                      </a:r>
                      <a:endParaRPr lang="et-EE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12.03 - 26.03</a:t>
                      </a:r>
                      <a:endParaRPr lang="et-EE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1000</a:t>
                      </a:r>
                      <a:endParaRPr lang="et-EE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277046"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2015 II kvartal</a:t>
                      </a:r>
                      <a:endParaRPr lang="et-EE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06.05 - 18.05</a:t>
                      </a:r>
                      <a:endParaRPr lang="et-EE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1000</a:t>
                      </a:r>
                    </a:p>
                  </a:txBody>
                  <a:tcPr/>
                </a:tc>
              </a:tr>
              <a:tr h="277046"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2015 III kvartal</a:t>
                      </a:r>
                      <a:endParaRPr lang="et-EE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10.08 - 19.08</a:t>
                      </a:r>
                      <a:endParaRPr lang="et-EE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1000</a:t>
                      </a:r>
                      <a:endParaRPr lang="et-EE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266562"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2015 IV kvartal</a:t>
                      </a:r>
                      <a:endParaRPr lang="et-EE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06.10 - 15.10</a:t>
                      </a:r>
                      <a:endParaRPr lang="et-EE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1000</a:t>
                      </a:r>
                    </a:p>
                  </a:txBody>
                  <a:tcPr/>
                </a:tc>
              </a:tr>
              <a:tr h="266562"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2016 I kvartal</a:t>
                      </a:r>
                      <a:endParaRPr lang="et-EE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22.02 – 08.03</a:t>
                      </a:r>
                      <a:endParaRPr lang="et-EE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1055</a:t>
                      </a:r>
                    </a:p>
                  </a:txBody>
                  <a:tcPr/>
                </a:tc>
              </a:tr>
              <a:tr h="266562"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2016 II kvartal</a:t>
                      </a:r>
                      <a:endParaRPr lang="et-EE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05.05 – 13.05</a:t>
                      </a:r>
                      <a:endParaRPr lang="et-EE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9993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467640" y="260640"/>
            <a:ext cx="7488720" cy="68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1600" b="1" dirty="0">
                <a:solidFill>
                  <a:srgbClr val="C50505"/>
                </a:solidFill>
                <a:latin typeface="Verdana"/>
              </a:rPr>
              <a:t>IV RAHULOLU ERIARSTIABIGA</a:t>
            </a:r>
            <a:endParaRPr dirty="0"/>
          </a:p>
          <a:p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Hinnangud</a:t>
            </a:r>
            <a:r>
              <a:rPr lang="en-US" sz="1600" b="1" dirty="0">
                <a:solidFill>
                  <a:srgbClr val="003366"/>
                </a:solidFill>
                <a:latin typeface="Verdana"/>
              </a:rPr>
              <a:t> </a:t>
            </a:r>
            <a:r>
              <a:rPr lang="et-EE" sz="1600" b="1" dirty="0" smtClean="0">
                <a:solidFill>
                  <a:srgbClr val="003366"/>
                </a:solidFill>
                <a:latin typeface="Verdana"/>
              </a:rPr>
              <a:t>eriarstiabile vastavalt kasutatud teenusele</a:t>
            </a:r>
            <a:r>
              <a:rPr lang="en-US" sz="1600" b="1" dirty="0" smtClean="0">
                <a:solidFill>
                  <a:srgbClr val="003366"/>
                </a:solidFill>
                <a:latin typeface="Verdana"/>
              </a:rPr>
              <a:t>,</a:t>
            </a:r>
            <a:r>
              <a:rPr lang="en-US" sz="1400" b="1" dirty="0" smtClean="0">
                <a:solidFill>
                  <a:srgbClr val="003366"/>
                </a:solidFill>
                <a:latin typeface="Verdana"/>
              </a:rPr>
              <a:t> </a:t>
            </a:r>
            <a:r>
              <a:rPr lang="fi-FI" sz="1400" dirty="0" smtClean="0">
                <a:solidFill>
                  <a:srgbClr val="003366"/>
                </a:solidFill>
                <a:latin typeface="Verdana"/>
              </a:rPr>
              <a:t>muutus ajas,</a:t>
            </a:r>
            <a:endParaRPr lang="fi-FI" sz="1400" dirty="0" smtClean="0"/>
          </a:p>
          <a:p>
            <a:pPr>
              <a:lnSpc>
                <a:spcPct val="100000"/>
              </a:lnSpc>
            </a:pPr>
            <a:r>
              <a:rPr lang="fi-FI" sz="1400" dirty="0" err="1" smtClean="0">
                <a:solidFill>
                  <a:srgbClr val="003366"/>
                </a:solidFill>
                <a:latin typeface="Verdana"/>
              </a:rPr>
              <a:t>keskmine</a:t>
            </a:r>
            <a:r>
              <a:rPr lang="fi-FI" sz="1400" dirty="0" smtClean="0">
                <a:solidFill>
                  <a:srgbClr val="003366"/>
                </a:solidFill>
                <a:latin typeface="Verdana"/>
              </a:rPr>
              <a:t> 4-sel </a:t>
            </a:r>
            <a:r>
              <a:rPr lang="fi-FI" sz="1400" dirty="0" err="1" smtClean="0">
                <a:solidFill>
                  <a:srgbClr val="003366"/>
                </a:solidFill>
                <a:latin typeface="Verdana"/>
              </a:rPr>
              <a:t>skaalal</a:t>
            </a:r>
            <a:r>
              <a:rPr lang="fi-FI" sz="1400" dirty="0" smtClean="0">
                <a:solidFill>
                  <a:srgbClr val="003366"/>
                </a:solidFill>
                <a:latin typeface="Verdana"/>
              </a:rPr>
              <a:t>, </a:t>
            </a:r>
            <a:r>
              <a:rPr lang="fi-FI" sz="1400" dirty="0" err="1" smtClean="0">
                <a:solidFill>
                  <a:srgbClr val="003366"/>
                </a:solidFill>
                <a:latin typeface="Verdana"/>
              </a:rPr>
              <a:t>kus</a:t>
            </a:r>
            <a:r>
              <a:rPr lang="fi-FI" sz="1400" dirty="0" smtClean="0">
                <a:solidFill>
                  <a:srgbClr val="003366"/>
                </a:solidFill>
                <a:latin typeface="Verdana"/>
              </a:rPr>
              <a:t> 1=üldse ei ole </a:t>
            </a:r>
            <a:r>
              <a:rPr lang="fi-FI" sz="1400" dirty="0" err="1" smtClean="0">
                <a:solidFill>
                  <a:srgbClr val="003366"/>
                </a:solidFill>
                <a:latin typeface="Verdana"/>
              </a:rPr>
              <a:t>rahul</a:t>
            </a:r>
            <a:r>
              <a:rPr lang="fi-FI" sz="1400" dirty="0" smtClean="0">
                <a:solidFill>
                  <a:srgbClr val="003366"/>
                </a:solidFill>
                <a:latin typeface="Verdana"/>
              </a:rPr>
              <a:t> ja 4=väga </a:t>
            </a:r>
            <a:r>
              <a:rPr lang="fi-FI" sz="1400" dirty="0" err="1" smtClean="0">
                <a:solidFill>
                  <a:srgbClr val="003366"/>
                </a:solidFill>
                <a:latin typeface="Verdana"/>
              </a:rPr>
              <a:t>rahul</a:t>
            </a:r>
            <a:endParaRPr lang="fi-FI" sz="1400" dirty="0" smtClean="0"/>
          </a:p>
        </p:txBody>
      </p:sp>
      <p:sp>
        <p:nvSpPr>
          <p:cNvPr id="219" name="CustomShape 3"/>
          <p:cNvSpPr/>
          <p:nvPr/>
        </p:nvSpPr>
        <p:spPr>
          <a:xfrm>
            <a:off x="1566720" y="-95400"/>
            <a:ext cx="9142920" cy="360"/>
          </a:xfrm>
          <a:prstGeom prst="rect">
            <a:avLst/>
          </a:prstGeom>
          <a:noFill/>
          <a:ln w="9360">
            <a:noFill/>
          </a:ln>
        </p:spPr>
      </p:sp>
      <p:graphicFrame>
        <p:nvGraphicFramePr>
          <p:cNvPr id="220" name="Chart 9"/>
          <p:cNvGraphicFramePr/>
          <p:nvPr/>
        </p:nvGraphicFramePr>
        <p:xfrm>
          <a:off x="7039080" y="23088600"/>
          <a:ext cx="7885440" cy="2566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1" name="Chart 10"/>
          <p:cNvGraphicFramePr/>
          <p:nvPr/>
        </p:nvGraphicFramePr>
        <p:xfrm>
          <a:off x="7056360" y="25690680"/>
          <a:ext cx="7885440" cy="1748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2" name="Chart 11"/>
          <p:cNvGraphicFramePr/>
          <p:nvPr/>
        </p:nvGraphicFramePr>
        <p:xfrm>
          <a:off x="7056360" y="27474480"/>
          <a:ext cx="7885440" cy="1644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640" y="1124744"/>
            <a:ext cx="8026400" cy="546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467640" y="260640"/>
            <a:ext cx="7488720" cy="68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1600" b="1" dirty="0">
                <a:solidFill>
                  <a:srgbClr val="C50505"/>
                </a:solidFill>
                <a:latin typeface="Verdana"/>
              </a:rPr>
              <a:t>IV RAHULOLU ERIARSTIABIGA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Hinnangud</a:t>
            </a:r>
            <a:r>
              <a:rPr lang="en-US" sz="1600" b="1" dirty="0">
                <a:solidFill>
                  <a:srgbClr val="003366"/>
                </a:solidFill>
                <a:latin typeface="Verdana"/>
              </a:rPr>
              <a:t> </a:t>
            </a:r>
            <a:r>
              <a:rPr lang="et-EE" sz="1600" b="1" dirty="0" smtClean="0">
                <a:solidFill>
                  <a:srgbClr val="003366"/>
                </a:solidFill>
                <a:latin typeface="Verdana"/>
              </a:rPr>
              <a:t>tasulisele ja tasuta </a:t>
            </a:r>
            <a:r>
              <a:rPr lang="en-US" sz="1600" b="1" dirty="0" err="1" smtClean="0">
                <a:solidFill>
                  <a:srgbClr val="003366"/>
                </a:solidFill>
                <a:latin typeface="Verdana"/>
              </a:rPr>
              <a:t>eriarstiabile</a:t>
            </a:r>
            <a:endParaRPr dirty="0"/>
          </a:p>
        </p:txBody>
      </p:sp>
      <p:sp>
        <p:nvSpPr>
          <p:cNvPr id="215" name="CustomShape 3"/>
          <p:cNvSpPr/>
          <p:nvPr/>
        </p:nvSpPr>
        <p:spPr>
          <a:xfrm>
            <a:off x="1566720" y="-95400"/>
            <a:ext cx="914292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216" name="CustomShape 4"/>
          <p:cNvSpPr/>
          <p:nvPr/>
        </p:nvSpPr>
        <p:spPr>
          <a:xfrm>
            <a:off x="467544" y="1124744"/>
            <a:ext cx="7992888" cy="5112568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Võrreldes omavahel hinnanguid vastavalt sellele, kas on külastatud tasuta või tasulist teenust (</a:t>
            </a:r>
            <a:r>
              <a:rPr lang="et-EE" sz="1400" u="sng" dirty="0" smtClean="0">
                <a:solidFill>
                  <a:srgbClr val="003366"/>
                </a:solidFill>
                <a:latin typeface="Verdana"/>
              </a:rPr>
              <a:t>Slaid 32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), näeme, et kõik hinnangud on </a:t>
            </a:r>
            <a:r>
              <a:rPr lang="et-EE" sz="1400" u="sng" dirty="0" smtClean="0">
                <a:solidFill>
                  <a:srgbClr val="003366"/>
                </a:solidFill>
                <a:latin typeface="Verdana"/>
              </a:rPr>
              <a:t>tasulise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 eriarsti puhul seekord paremad kui </a:t>
            </a:r>
            <a:r>
              <a:rPr lang="et-EE" sz="1400" u="sng" dirty="0" smtClean="0">
                <a:solidFill>
                  <a:srgbClr val="003366"/>
                </a:solidFill>
                <a:latin typeface="Verdana"/>
              </a:rPr>
              <a:t>tasuta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 eriarsti puhul (esimesel küll hinnangu andjaid üsna vähe). Ka tasulise arstiabi puhul kogetakse kõige suuremaid raskusi arsti juurde pääsemisega.</a:t>
            </a:r>
            <a:endParaRPr lang="et-EE" sz="1400" dirty="0" smtClean="0"/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Kui võrrelda aga perearstile/-õele antud hinnanguid eriarstiabile antud hinnangutega (</a:t>
            </a:r>
            <a:r>
              <a:rPr lang="et-EE" sz="1400" u="sng" dirty="0" smtClean="0">
                <a:solidFill>
                  <a:srgbClr val="003366"/>
                </a:solidFill>
                <a:latin typeface="Verdana"/>
              </a:rPr>
              <a:t>Slaid 22 ja 29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), siis perearsti/-õe puhul olid need seekord eriarstiabi omast paremad vaid </a:t>
            </a:r>
            <a:r>
              <a:rPr lang="et-EE" sz="1400" u="sng" dirty="0" smtClean="0">
                <a:solidFill>
                  <a:srgbClr val="003366"/>
                </a:solidFill>
                <a:latin typeface="Verdana"/>
              </a:rPr>
              <a:t>kättesaadavuse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 osas (+0,53 palli), muus osas samal tasemel.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467640" y="260640"/>
            <a:ext cx="7488720" cy="68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1600" b="1" dirty="0">
                <a:solidFill>
                  <a:srgbClr val="C50505"/>
                </a:solidFill>
                <a:latin typeface="Verdana"/>
              </a:rPr>
              <a:t>IV RAHULOLU ERIARSTIABIGA</a:t>
            </a:r>
            <a:endParaRPr dirty="0"/>
          </a:p>
          <a:p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Hinnangud</a:t>
            </a:r>
            <a:r>
              <a:rPr lang="en-US" sz="1600" b="1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eriarstiabile</a:t>
            </a:r>
            <a:r>
              <a:rPr lang="en-US" sz="1600" b="1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tasuta</a:t>
            </a:r>
            <a:r>
              <a:rPr lang="en-US" sz="1600" b="1" dirty="0">
                <a:solidFill>
                  <a:srgbClr val="003366"/>
                </a:solidFill>
                <a:latin typeface="Verdana"/>
              </a:rPr>
              <a:t>/</a:t>
            </a:r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tasulise</a:t>
            </a:r>
            <a:r>
              <a:rPr lang="en-US" sz="1600" b="1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teenuse</a:t>
            </a:r>
            <a:r>
              <a:rPr lang="en-US" sz="1600" b="1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puhul</a:t>
            </a:r>
            <a:r>
              <a:rPr lang="en-US" sz="1600" b="1" dirty="0">
                <a:solidFill>
                  <a:srgbClr val="003366"/>
                </a:solidFill>
                <a:latin typeface="Verdana"/>
              </a:rPr>
              <a:t>,</a:t>
            </a:r>
            <a:r>
              <a:rPr lang="en-US" sz="1400" b="1" dirty="0">
                <a:solidFill>
                  <a:srgbClr val="003366"/>
                </a:solidFill>
                <a:latin typeface="Verdana"/>
              </a:rPr>
              <a:t> </a:t>
            </a:r>
            <a:endParaRPr dirty="0"/>
          </a:p>
          <a:p>
            <a:pPr>
              <a:lnSpc>
                <a:spcPct val="100000"/>
              </a:lnSpc>
            </a:pP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muutus ajas, </a:t>
            </a:r>
            <a:r>
              <a:rPr lang="en-US" sz="1400" dirty="0" err="1" smtClean="0">
                <a:solidFill>
                  <a:srgbClr val="003366"/>
                </a:solidFill>
                <a:latin typeface="Verdana"/>
              </a:rPr>
              <a:t>keskmine</a:t>
            </a:r>
            <a:r>
              <a:rPr lang="en-US" sz="1400" dirty="0" smtClean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400" dirty="0">
                <a:solidFill>
                  <a:srgbClr val="003366"/>
                </a:solidFill>
                <a:latin typeface="Verdana"/>
              </a:rPr>
              <a:t>4-sel </a:t>
            </a:r>
            <a:r>
              <a:rPr lang="en-US" sz="1400" dirty="0" err="1">
                <a:solidFill>
                  <a:srgbClr val="003366"/>
                </a:solidFill>
                <a:latin typeface="Verdana"/>
              </a:rPr>
              <a:t>skaalal</a:t>
            </a:r>
            <a:r>
              <a:rPr lang="en-US" sz="1400" dirty="0">
                <a:solidFill>
                  <a:srgbClr val="003366"/>
                </a:solidFill>
                <a:latin typeface="Verdana"/>
              </a:rPr>
              <a:t>, </a:t>
            </a:r>
            <a:r>
              <a:rPr lang="en-US" sz="1400" dirty="0" err="1">
                <a:solidFill>
                  <a:srgbClr val="003366"/>
                </a:solidFill>
                <a:latin typeface="Verdana"/>
              </a:rPr>
              <a:t>kus</a:t>
            </a:r>
            <a:r>
              <a:rPr lang="en-US" sz="1400" dirty="0">
                <a:solidFill>
                  <a:srgbClr val="003366"/>
                </a:solidFill>
                <a:latin typeface="Verdana"/>
              </a:rPr>
              <a:t> 1=</a:t>
            </a:r>
            <a:r>
              <a:rPr lang="en-US" sz="1400" dirty="0" err="1">
                <a:solidFill>
                  <a:srgbClr val="003366"/>
                </a:solidFill>
                <a:latin typeface="Verdana"/>
              </a:rPr>
              <a:t>üldse</a:t>
            </a:r>
            <a:r>
              <a:rPr lang="en-US" sz="1400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400" dirty="0" err="1">
                <a:solidFill>
                  <a:srgbClr val="003366"/>
                </a:solidFill>
                <a:latin typeface="Verdana"/>
              </a:rPr>
              <a:t>ei</a:t>
            </a:r>
            <a:r>
              <a:rPr lang="en-US" sz="1400" dirty="0">
                <a:solidFill>
                  <a:srgbClr val="003366"/>
                </a:solidFill>
                <a:latin typeface="Verdana"/>
              </a:rPr>
              <a:t> ole </a:t>
            </a:r>
            <a:r>
              <a:rPr lang="en-US" sz="1400" dirty="0" err="1">
                <a:solidFill>
                  <a:srgbClr val="003366"/>
                </a:solidFill>
                <a:latin typeface="Verdana"/>
              </a:rPr>
              <a:t>rahul</a:t>
            </a:r>
            <a:r>
              <a:rPr lang="en-US" sz="1400" dirty="0">
                <a:solidFill>
                  <a:srgbClr val="003366"/>
                </a:solidFill>
                <a:latin typeface="Verdana"/>
              </a:rPr>
              <a:t> ja 4=</a:t>
            </a:r>
            <a:r>
              <a:rPr lang="en-US" sz="1400" dirty="0" err="1">
                <a:solidFill>
                  <a:srgbClr val="003366"/>
                </a:solidFill>
                <a:latin typeface="Verdana"/>
              </a:rPr>
              <a:t>väga</a:t>
            </a:r>
            <a:r>
              <a:rPr lang="en-US" sz="1400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400" dirty="0" err="1">
                <a:solidFill>
                  <a:srgbClr val="003366"/>
                </a:solidFill>
                <a:latin typeface="Verdana"/>
              </a:rPr>
              <a:t>rahul</a:t>
            </a:r>
            <a:endParaRPr dirty="0"/>
          </a:p>
        </p:txBody>
      </p:sp>
      <p:sp>
        <p:nvSpPr>
          <p:cNvPr id="228" name="CustomShape 3"/>
          <p:cNvSpPr/>
          <p:nvPr/>
        </p:nvSpPr>
        <p:spPr>
          <a:xfrm>
            <a:off x="1566720" y="-95400"/>
            <a:ext cx="9142920" cy="360"/>
          </a:xfrm>
          <a:prstGeom prst="rect">
            <a:avLst/>
          </a:prstGeom>
          <a:noFill/>
          <a:ln w="9360">
            <a:noFill/>
          </a:ln>
        </p:spPr>
      </p:sp>
      <p:graphicFrame>
        <p:nvGraphicFramePr>
          <p:cNvPr id="229" name="Chart 8"/>
          <p:cNvGraphicFramePr/>
          <p:nvPr/>
        </p:nvGraphicFramePr>
        <p:xfrm>
          <a:off x="7562880" y="33042240"/>
          <a:ext cx="7885440" cy="1991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0" name="CustomShape 4"/>
          <p:cNvSpPr/>
          <p:nvPr/>
        </p:nvSpPr>
        <p:spPr>
          <a:xfrm>
            <a:off x="2286000" y="-12129120"/>
            <a:ext cx="4570920" cy="15450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													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													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													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													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													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													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													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													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													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													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													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													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													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													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													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													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													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													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													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													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													</a:t>
            </a:r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260" y="1052736"/>
            <a:ext cx="8026400" cy="546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ustomShape 1"/>
          <p:cNvSpPr/>
          <p:nvPr/>
        </p:nvSpPr>
        <p:spPr>
          <a:xfrm>
            <a:off x="539552" y="2348880"/>
            <a:ext cx="7991640" cy="761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2400" b="1" dirty="0" smtClean="0">
                <a:solidFill>
                  <a:srgbClr val="C50505"/>
                </a:solidFill>
                <a:latin typeface="Verdana"/>
              </a:rPr>
              <a:t>LISAD </a:t>
            </a:r>
            <a:endParaRPr dirty="0"/>
          </a:p>
          <a:p>
            <a:endParaRPr dirty="0"/>
          </a:p>
          <a:p>
            <a:r>
              <a:rPr lang="en-US" sz="2400" b="1" dirty="0" smtClean="0">
                <a:solidFill>
                  <a:srgbClr val="003366"/>
                </a:solidFill>
                <a:latin typeface="Verdana"/>
              </a:rPr>
              <a:t>UURINGU TEOSTAJAD </a:t>
            </a:r>
          </a:p>
          <a:p>
            <a:r>
              <a:rPr lang="en-US" sz="2400" dirty="0" smtClean="0">
                <a:solidFill>
                  <a:srgbClr val="003366"/>
                </a:solidFill>
                <a:latin typeface="Verdana"/>
              </a:rPr>
              <a:t>JA </a:t>
            </a:r>
          </a:p>
          <a:p>
            <a:r>
              <a:rPr lang="en-US" sz="2400" b="1" dirty="0" smtClean="0">
                <a:solidFill>
                  <a:srgbClr val="003366"/>
                </a:solidFill>
                <a:latin typeface="Verdana"/>
              </a:rPr>
              <a:t>ANKEET</a:t>
            </a:r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234" name="Picture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52000" y="3861000"/>
            <a:ext cx="2075400" cy="2208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2"/>
          <p:cNvSpPr/>
          <p:nvPr/>
        </p:nvSpPr>
        <p:spPr>
          <a:xfrm>
            <a:off x="395280" y="404640"/>
            <a:ext cx="7682400" cy="574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lvl="0"/>
            <a:r>
              <a:rPr lang="et-EE" sz="1600" b="1" kern="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LISA 1 </a:t>
            </a:r>
          </a:p>
          <a:p>
            <a:pPr>
              <a:lnSpc>
                <a:spcPct val="100000"/>
              </a:lnSpc>
            </a:pPr>
            <a:r>
              <a:rPr lang="en-US" sz="1600" dirty="0" err="1" smtClean="0">
                <a:solidFill>
                  <a:schemeClr val="tx2"/>
                </a:solidFill>
                <a:latin typeface="Verdana"/>
              </a:rPr>
              <a:t>Uuringu</a:t>
            </a:r>
            <a:r>
              <a:rPr lang="en-US" sz="1600" dirty="0" smtClean="0">
                <a:solidFill>
                  <a:schemeClr val="tx2"/>
                </a:solidFill>
                <a:latin typeface="Verdana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Verdana"/>
              </a:rPr>
              <a:t>teostajad</a:t>
            </a:r>
            <a:endParaRPr dirty="0">
              <a:solidFill>
                <a:schemeClr val="tx2"/>
              </a:solidFill>
            </a:endParaRPr>
          </a:p>
        </p:txBody>
      </p:sp>
      <p:sp>
        <p:nvSpPr>
          <p:cNvPr id="133" name="CustomShape 3"/>
          <p:cNvSpPr/>
          <p:nvPr/>
        </p:nvSpPr>
        <p:spPr>
          <a:xfrm>
            <a:off x="457200" y="1188720"/>
            <a:ext cx="8291264" cy="48686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marL="80963" indent="-179388">
              <a:buFont typeface="Wingdings" charset="2"/>
              <a:buChar char=""/>
            </a:pP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Tellijapoolne kontaktisik			Katrin Romanenkov</a:t>
            </a:r>
          </a:p>
          <a:p>
            <a:pPr marL="80963" indent="-179388">
              <a:buFont typeface="Wingdings" charset="2"/>
              <a:buChar char=""/>
            </a:pPr>
            <a:endParaRPr lang="et-EE" dirty="0" smtClean="0">
              <a:solidFill>
                <a:schemeClr val="tx2"/>
              </a:solidFill>
            </a:endParaRPr>
          </a:p>
          <a:p>
            <a:pPr marL="80963" indent="-179388">
              <a:buFont typeface="Wingdings" charset="2"/>
              <a:buChar char=""/>
            </a:pP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Projektijuhtimine, aruande </a:t>
            </a:r>
            <a:r>
              <a:rPr lang="et-EE" sz="1400" dirty="0">
                <a:solidFill>
                  <a:schemeClr val="tx2"/>
                </a:solidFill>
                <a:latin typeface="Verdana"/>
              </a:rPr>
              <a:t>koostamine</a:t>
            </a: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	Liis </a:t>
            </a:r>
            <a:r>
              <a:rPr lang="et-EE" sz="1400" dirty="0" err="1">
                <a:solidFill>
                  <a:schemeClr val="tx2"/>
                </a:solidFill>
                <a:latin typeface="Verdana"/>
              </a:rPr>
              <a:t>Grünberg</a:t>
            </a:r>
            <a:endParaRPr lang="et-EE" sz="1400" dirty="0">
              <a:solidFill>
                <a:schemeClr val="tx2"/>
              </a:solidFill>
            </a:endParaRPr>
          </a:p>
          <a:p>
            <a:pPr marL="80963" indent="-179388">
              <a:buFont typeface="Wingdings" charset="2"/>
              <a:buChar char=""/>
            </a:pP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Valim 					</a:t>
            </a:r>
            <a:r>
              <a:rPr lang="et-EE" sz="1400" dirty="0" err="1" smtClean="0">
                <a:solidFill>
                  <a:schemeClr val="tx2"/>
                </a:solidFill>
                <a:latin typeface="Verdana"/>
              </a:rPr>
              <a:t>Reijo</a:t>
            </a: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 </a:t>
            </a:r>
            <a:r>
              <a:rPr lang="et-EE" sz="1400" dirty="0">
                <a:solidFill>
                  <a:schemeClr val="tx2"/>
                </a:solidFill>
                <a:latin typeface="Verdana"/>
              </a:rPr>
              <a:t>Pohl</a:t>
            </a:r>
          </a:p>
          <a:p>
            <a:pPr marL="80963" indent="-179388">
              <a:buFont typeface="Wingdings" charset="2"/>
              <a:buChar char=""/>
            </a:pP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Ankeedi programmeerimine			Maris Murumäe</a:t>
            </a:r>
          </a:p>
          <a:p>
            <a:pPr marL="80963" indent="-179388">
              <a:buFont typeface="Wingdings" charset="2"/>
              <a:buChar char=""/>
            </a:pP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Andmetöötlus  				Marina Karpištšenko</a:t>
            </a:r>
            <a:endParaRPr lang="et-EE" dirty="0" smtClean="0">
              <a:solidFill>
                <a:schemeClr val="tx2"/>
              </a:solidFill>
            </a:endParaRPr>
          </a:p>
          <a:p>
            <a:pPr marL="80963" indent="-179388">
              <a:buFont typeface="Wingdings" charset="2"/>
              <a:buChar char=""/>
            </a:pPr>
            <a:r>
              <a:rPr lang="et-EE" sz="1400" dirty="0" smtClean="0">
                <a:solidFill>
                  <a:schemeClr val="tx2"/>
                </a:solidFill>
                <a:latin typeface="Verdana"/>
              </a:rPr>
              <a:t>Küsitlustöö koordineerimine			Kristel Merusk</a:t>
            </a:r>
            <a:endParaRPr lang="et-E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73156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7992888" cy="5256584"/>
          </a:xfrm>
        </p:spPr>
        <p:txBody>
          <a:bodyPr/>
          <a:lstStyle/>
          <a:p>
            <a:pPr marL="228600" indent="-228600"/>
            <a:r>
              <a:rPr lang="et-EE" sz="1000" b="0" i="1" dirty="0" smtClean="0">
                <a:solidFill>
                  <a:schemeClr val="tx1"/>
                </a:solidFill>
              </a:rPr>
              <a:t>	</a:t>
            </a:r>
            <a:br>
              <a:rPr lang="et-EE" sz="1000" b="0" i="1" dirty="0" smtClean="0">
                <a:solidFill>
                  <a:schemeClr val="tx1"/>
                </a:solidFill>
              </a:rPr>
            </a:br>
            <a:r>
              <a:rPr lang="et-EE" sz="1000" b="0" i="1" dirty="0" smtClean="0">
                <a:solidFill>
                  <a:schemeClr val="tx1"/>
                </a:solidFill>
              </a:rPr>
              <a:t/>
            </a:r>
            <a:br>
              <a:rPr lang="et-EE" sz="1000" b="0" i="1" dirty="0" smtClean="0">
                <a:solidFill>
                  <a:schemeClr val="tx1"/>
                </a:solidFill>
              </a:rPr>
            </a:br>
            <a:endParaRPr lang="et-EE" sz="1000" b="0" i="1" dirty="0" smtClean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16632"/>
            <a:ext cx="7489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t-EE" sz="1400" b="1" kern="0" noProof="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LISA 2</a:t>
            </a:r>
            <a:r>
              <a:rPr kumimoji="0" lang="et-EE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Ankeet</a:t>
            </a:r>
            <a:endParaRPr kumimoji="0" lang="en-GB" sz="1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196752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rabicPeriod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Millega Teie arvates Haigekassa tegeleb? </a:t>
            </a:r>
          </a:p>
          <a:p>
            <a:pPr marL="228600" lvl="0" indent="-228600"/>
            <a:r>
              <a:rPr lang="et-EE" sz="1200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SPONTAANNE VASTUS. VÕIB MITU VASTUST!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t-EE" sz="12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_________________________________________________________________________________ </a:t>
            </a:r>
          </a:p>
          <a:p>
            <a:pPr lvl="0"/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Kuivõrd Te usaldate Haigekassat?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0" lvl="1" indent="-228600">
              <a:buFont typeface="+mj-lt"/>
              <a:buAutoNum type="arabicParenR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Usaldate täielikult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0" lvl="1" indent="-228600">
              <a:buFont typeface="+mj-lt"/>
              <a:buAutoNum type="arabicParenR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Pigem usaldate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0" lvl="1" indent="-228600">
              <a:buFont typeface="+mj-lt"/>
              <a:buAutoNum type="arabicParenR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Pigem ei usalda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0" lvl="1" indent="-228600">
              <a:buFont typeface="+mj-lt"/>
              <a:buAutoNum type="arabicParenR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Ei usalda üldse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0" lvl="1" indent="-228600">
              <a:buFont typeface="+mj-lt"/>
              <a:buAutoNum type="arabicParenR"/>
            </a:pPr>
            <a:r>
              <a:rPr lang="et-EE" sz="1200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Ei oska öelda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Kas Te olete </a:t>
            </a:r>
            <a:r>
              <a:rPr lang="et-EE" sz="1200" b="1" u="sng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viimase 12 kuu</a:t>
            </a: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jooksul … ? </a:t>
            </a:r>
            <a:r>
              <a:rPr lang="et-EE" sz="1200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VÕIB MITU VASTUST!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0" lvl="1" indent="-228600">
              <a:buFont typeface="+mj-lt"/>
              <a:buAutoNum type="arabicParenR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viibinud haigus- või hoolduslehel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0" lvl="1" indent="-228600">
              <a:buFont typeface="+mj-lt"/>
              <a:buAutoNum type="arabicParenR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ostnud 50-100% soodustusega retseptiravimeid/meditsiiniseadmeid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0" lvl="1" indent="-228600">
              <a:buFont typeface="+mj-lt"/>
              <a:buAutoNum type="arabicParenR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saanud kutse ja seejärel osalenud </a:t>
            </a:r>
            <a:r>
              <a:rPr lang="et-EE" sz="12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emakakaela-/rinnavähi</a:t>
            </a: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sõeluuringutel </a:t>
            </a:r>
            <a:r>
              <a:rPr lang="et-EE" sz="1200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(NAISED)</a:t>
            </a:r>
          </a:p>
          <a:p>
            <a:pPr marL="685800" lvl="1" indent="-228600">
              <a:buFont typeface="+mj-lt"/>
              <a:buAutoNum type="arabicParenR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külastanud </a:t>
            </a:r>
            <a:r>
              <a:rPr lang="et-EE" sz="12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perearsti/-õde</a:t>
            </a: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0" lvl="1" indent="-228600">
              <a:buFont typeface="+mj-lt"/>
              <a:buAutoNum type="arabicParenR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külastanud hambaarsti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0" lvl="1" indent="-228600">
              <a:buFont typeface="+mj-lt"/>
              <a:buAutoNum type="arabicParenR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külastanud eriarsti</a:t>
            </a:r>
          </a:p>
          <a:p>
            <a:pPr marL="685800" lvl="1" indent="-228600">
              <a:buFont typeface="+mj-lt"/>
              <a:buAutoNum type="arabicParenR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viibinud haiglaravil</a:t>
            </a:r>
          </a:p>
          <a:p>
            <a:pPr marL="685800" lvl="1" indent="-228600">
              <a:buFont typeface="+mj-lt"/>
              <a:buAutoNum type="arabicParenR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kasutanud Haigekassa pakutavaid e-teenuseid riigiportaalis</a:t>
            </a:r>
            <a:r>
              <a:rPr lang="et-EE" sz="12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685800" lvl="1" indent="-228600">
              <a:buFont typeface="+mj-lt"/>
              <a:buAutoNum type="arabicParenR"/>
            </a:pPr>
            <a:r>
              <a:rPr lang="et-EE" sz="1200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ei ole ühegi tegevusega kokku puutunud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7992888" cy="5256584"/>
          </a:xfrm>
        </p:spPr>
        <p:txBody>
          <a:bodyPr/>
          <a:lstStyle/>
          <a:p>
            <a:pPr marL="228600" indent="-228600"/>
            <a:r>
              <a:rPr lang="et-EE" sz="1000" b="0" i="1" dirty="0" smtClean="0">
                <a:solidFill>
                  <a:schemeClr val="tx1"/>
                </a:solidFill>
              </a:rPr>
              <a:t>	</a:t>
            </a:r>
            <a:br>
              <a:rPr lang="et-EE" sz="1000" b="0" i="1" dirty="0" smtClean="0">
                <a:solidFill>
                  <a:schemeClr val="tx1"/>
                </a:solidFill>
              </a:rPr>
            </a:br>
            <a:r>
              <a:rPr lang="et-EE" sz="1000" b="0" i="1" dirty="0" smtClean="0">
                <a:solidFill>
                  <a:schemeClr val="tx1"/>
                </a:solidFill>
              </a:rPr>
              <a:t/>
            </a:r>
            <a:br>
              <a:rPr lang="et-EE" sz="1000" b="0" i="1" dirty="0" smtClean="0">
                <a:solidFill>
                  <a:schemeClr val="tx1"/>
                </a:solidFill>
              </a:rPr>
            </a:br>
            <a:endParaRPr lang="et-EE" sz="1000" b="0" i="1" dirty="0" smtClean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16632"/>
            <a:ext cx="7489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t-EE" sz="1400" b="1" kern="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LISA 2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t-EE" sz="1600" kern="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Ankeet</a:t>
            </a:r>
            <a:endParaRPr lang="en-GB" sz="1200" kern="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196752"/>
            <a:ext cx="806489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K4 KÜSIDA JUHUL KUI K3=4 (On viimase 12 kuu jooksul külastanud </a:t>
            </a:r>
            <a:r>
              <a:rPr lang="et-EE" sz="1200" i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perearsti/-õde</a:t>
            </a:r>
            <a:r>
              <a:rPr lang="et-EE" sz="1200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r>
              <a:rPr lang="et-EE" sz="1200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Kuivõrd rahul olite </a:t>
            </a:r>
            <a:r>
              <a:rPr lang="et-EE" sz="1200" b="1" u="sng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viimati</a:t>
            </a: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oma </a:t>
            </a:r>
            <a:r>
              <a:rPr lang="et-EE" sz="12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perearsti/-õe</a:t>
            </a: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… , kas … ?</a:t>
            </a:r>
          </a:p>
          <a:p>
            <a:endParaRPr lang="et-EE" sz="1200" b="1" dirty="0" smtClean="0"/>
          </a:p>
          <a:p>
            <a:endParaRPr lang="et-EE" sz="1200" b="1" dirty="0" smtClean="0"/>
          </a:p>
          <a:p>
            <a:endParaRPr lang="et-EE" sz="1200" b="1" dirty="0" smtClean="0"/>
          </a:p>
          <a:p>
            <a:endParaRPr lang="et-EE" sz="1400" dirty="0" smtClean="0"/>
          </a:p>
          <a:p>
            <a:r>
              <a:rPr lang="et-EE" sz="1200" b="1" dirty="0" smtClean="0"/>
              <a:t> </a:t>
            </a:r>
            <a:endParaRPr lang="et-EE" sz="1400" dirty="0" smtClean="0"/>
          </a:p>
          <a:p>
            <a:endParaRPr lang="et-EE" sz="1400" dirty="0" smtClean="0"/>
          </a:p>
          <a:p>
            <a:endParaRPr lang="et-EE" sz="1200" i="1" dirty="0" smtClean="0"/>
          </a:p>
          <a:p>
            <a:endParaRPr lang="et-EE" sz="1200" i="1" dirty="0" smtClean="0"/>
          </a:p>
          <a:p>
            <a:endParaRPr lang="et-EE" sz="1200" i="1" dirty="0" smtClean="0"/>
          </a:p>
          <a:p>
            <a:endParaRPr lang="et-EE" sz="1200" i="1" dirty="0" smtClean="0"/>
          </a:p>
          <a:p>
            <a:endParaRPr lang="et-EE" sz="1200" i="1" dirty="0" smtClean="0"/>
          </a:p>
          <a:p>
            <a:r>
              <a:rPr lang="et-EE" sz="1200" i="1" dirty="0" smtClean="0"/>
              <a:t/>
            </a:r>
            <a:br>
              <a:rPr lang="et-EE" sz="1200" i="1" dirty="0" smtClean="0"/>
            </a:br>
            <a:endParaRPr lang="et-EE" sz="1200" i="1" dirty="0" smtClean="0"/>
          </a:p>
          <a:p>
            <a:r>
              <a:rPr lang="et-EE" sz="1200" b="1" dirty="0" smtClean="0"/>
              <a:t> </a:t>
            </a:r>
            <a:endParaRPr lang="et-EE" sz="12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52" y="1988840"/>
          <a:ext cx="7968209" cy="20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4"/>
                <a:gridCol w="1103987"/>
                <a:gridCol w="1103987"/>
                <a:gridCol w="1103987"/>
                <a:gridCol w="1103987"/>
                <a:gridCol w="1103987"/>
              </a:tblGrid>
              <a:tr h="510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Väga rahul</a:t>
                      </a:r>
                      <a:endParaRPr lang="et-EE" sz="1200" b="0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Pigem rahul</a:t>
                      </a:r>
                      <a:endParaRPr lang="et-EE" sz="1200" b="0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Pigem ei ole rahul</a:t>
                      </a:r>
                      <a:endParaRPr lang="et-EE" sz="1200" b="0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Üldse ei ole rahul</a:t>
                      </a:r>
                      <a:endParaRPr lang="et-EE" sz="1200" b="0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Ei oska öelda</a:t>
                      </a:r>
                      <a:endParaRPr lang="et-EE" sz="1200" b="0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65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teenuse kättesaadavusega - arsti juurde pääsemisega või esmase nõuande saamisega</a:t>
                      </a:r>
                      <a:endParaRPr lang="et-EE" sz="12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314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suhtumisega</a:t>
                      </a:r>
                      <a:endParaRPr lang="et-EE" sz="12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497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ravivõimaluste selgitamisega </a:t>
                      </a:r>
                      <a:endParaRPr lang="et-EE" sz="12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t-EE" sz="1200" b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31402">
                <a:tc>
                  <a:txBody>
                    <a:bodyPr/>
                    <a:lstStyle/>
                    <a:p>
                      <a:r>
                        <a:rPr lang="et-EE" sz="12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ravi tulemusega</a:t>
                      </a:r>
                      <a:endParaRPr lang="et-EE" sz="12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t-EE" sz="1200" b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t-EE" sz="1200" b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t-EE" sz="1200" b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7992888" cy="5256584"/>
          </a:xfrm>
        </p:spPr>
        <p:txBody>
          <a:bodyPr/>
          <a:lstStyle/>
          <a:p>
            <a:pPr marL="228600" indent="-228600"/>
            <a:r>
              <a:rPr lang="et-EE" sz="1000" b="0" i="1" dirty="0" smtClean="0">
                <a:solidFill>
                  <a:schemeClr val="tx1"/>
                </a:solidFill>
              </a:rPr>
              <a:t>	</a:t>
            </a:r>
            <a:br>
              <a:rPr lang="et-EE" sz="1000" b="0" i="1" dirty="0" smtClean="0">
                <a:solidFill>
                  <a:schemeClr val="tx1"/>
                </a:solidFill>
              </a:rPr>
            </a:br>
            <a:r>
              <a:rPr lang="et-EE" sz="1000" b="0" i="1" dirty="0" smtClean="0">
                <a:solidFill>
                  <a:schemeClr val="tx1"/>
                </a:solidFill>
              </a:rPr>
              <a:t/>
            </a:r>
            <a:br>
              <a:rPr lang="et-EE" sz="1000" b="0" i="1" dirty="0" smtClean="0">
                <a:solidFill>
                  <a:schemeClr val="tx1"/>
                </a:solidFill>
              </a:rPr>
            </a:br>
            <a:endParaRPr lang="et-EE" sz="1000" b="0" i="1" dirty="0" smtClean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16632"/>
            <a:ext cx="7489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t-EE" sz="1400" b="1" kern="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LISA 2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t-EE" sz="1600" kern="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Ankeet</a:t>
            </a:r>
            <a:endParaRPr lang="en-GB" sz="1200" kern="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052736"/>
            <a:ext cx="80648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K5-7 KÜSIDA JUHUL KUI K3=6-7 (On viimase12 kuu jooksul külastanud eriarsti, viibinud haiglaravil) 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t-EE" sz="12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5. Millise eriarstiabi teenusega Te </a:t>
            </a:r>
            <a:r>
              <a:rPr lang="et-EE" sz="1200" b="1" u="sng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viimati </a:t>
            </a: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kokku puutusite?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0" lvl="1" indent="-228600">
              <a:buFont typeface="+mj-lt"/>
              <a:buAutoNum type="arabicParenR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külastasite eriarsti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0" lvl="1" indent="-228600">
              <a:buFont typeface="+mj-lt"/>
              <a:buAutoNum type="arabicParenR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viibisite haiglaravil</a:t>
            </a:r>
            <a:r>
              <a:rPr lang="et-EE" sz="12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685800" lvl="1" indent="-228600">
              <a:buFont typeface="+mj-lt"/>
              <a:buAutoNum type="arabicParenR"/>
            </a:pPr>
            <a:r>
              <a:rPr lang="et-EE" sz="1200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ei oska öelda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t-EE" sz="12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Edaspidiste küsimuste puhul mõelge just oma viimatisele kogemusele eriarstiabiga, kui Te …</a:t>
            </a:r>
            <a:r>
              <a:rPr lang="et-EE" sz="12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t-EE" sz="1200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(VASTUS 5 KÜSIMUSEST).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t-EE" sz="12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 Kuidas Te valisite </a:t>
            </a:r>
            <a:r>
              <a:rPr lang="et-EE" sz="1200" b="1" u="sng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viimati</a:t>
            </a: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endale eriarsti vastuvõtu aja, kas …? </a:t>
            </a:r>
            <a:r>
              <a:rPr lang="et-EE" sz="1200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ÜKS VASTUS!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0" lvl="1" indent="-228600">
              <a:buFont typeface="+mj-lt"/>
              <a:buAutoNum type="arabicParenR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Pöördusite kindla eriarsti poole, kelle juures olite varem käinud või tuttav soovitas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0" lvl="1" indent="-228600">
              <a:buFont typeface="+mj-lt"/>
              <a:buAutoNum type="arabicParenR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Pöördusite eriarstile, keda </a:t>
            </a:r>
            <a:r>
              <a:rPr lang="et-EE" sz="1200" b="1" u="sng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perears</a:t>
            </a: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 soovitas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0" lvl="1" indent="-228600">
              <a:buFont typeface="+mj-lt"/>
              <a:buAutoNum type="arabicParenR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Pöördusite eriarstile, keda </a:t>
            </a:r>
            <a:r>
              <a:rPr lang="et-EE" sz="1200" b="1" u="sng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teine eriarst </a:t>
            </a: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soovitas (suunas)</a:t>
            </a:r>
          </a:p>
          <a:p>
            <a:pPr marL="685800" lvl="1" indent="-228600">
              <a:buFont typeface="+mj-lt"/>
              <a:buAutoNum type="arabicParenR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Pöördusite eriarstile, keda soovitati </a:t>
            </a:r>
            <a:r>
              <a:rPr lang="et-EE" sz="1200" b="1" u="sng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mujalt</a:t>
            </a: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(töölt, koolist, sõjaväest)</a:t>
            </a:r>
          </a:p>
          <a:p>
            <a:pPr marL="685800" lvl="1" indent="-228600">
              <a:buFont typeface="+mj-lt"/>
              <a:buAutoNum type="arabicParenR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Pöördusite lähimasse raviasutusse</a:t>
            </a:r>
          </a:p>
          <a:p>
            <a:pPr marL="685800" lvl="1" indent="-228600">
              <a:buFont typeface="+mj-lt"/>
              <a:buAutoNum type="arabicParenR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Pöördusite erakorralise meditsiini osakonda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0" lvl="1" indent="-228600">
              <a:buFont typeface="+mj-lt"/>
              <a:buAutoNum type="arabicParenR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Otsisite lühimat ooteaega erinevatest raviasutustest</a:t>
            </a:r>
          </a:p>
          <a:p>
            <a:pPr marL="685800" lvl="1" indent="-228600">
              <a:buFont typeface="+mj-lt"/>
              <a:buAutoNum type="arabicParenR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viidi kiirabiga </a:t>
            </a:r>
            <a:r>
              <a:rPr lang="et-EE" sz="1200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JÄTKATA K8 (tasuta)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0" lvl="1" indent="-228600">
              <a:buFont typeface="+mj-lt"/>
              <a:buAutoNum type="arabicParenR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Muu, mis? </a:t>
            </a:r>
            <a:r>
              <a:rPr lang="et-EE" sz="12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_____________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t-EE" sz="12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7. Kui mitte arvestada 5 eurost visiiditasu (ja voodipäevatasu), mida tuleb haigekassa lepingu raames arsti vastuvõtu eest tasuda, siis kas eriarst, kelle vastuvõtul Te </a:t>
            </a:r>
            <a:r>
              <a:rPr lang="et-EE" sz="1200" b="1" u="sng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viimati</a:t>
            </a: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viibisite, oli …?</a:t>
            </a:r>
          </a:p>
          <a:p>
            <a:pPr marL="685800" lvl="1" indent="-228600">
              <a:buFont typeface="+mj-lt"/>
              <a:buAutoNum type="arabicParenR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tasuta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0" lvl="1" indent="-228600">
              <a:buFont typeface="+mj-lt"/>
              <a:buAutoNum type="arabicParenR"/>
            </a:pP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tasuline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0" lvl="1" indent="-228600">
              <a:buFont typeface="+mj-lt"/>
              <a:buAutoNum type="arabicParenR"/>
            </a:pPr>
            <a:r>
              <a:rPr lang="et-EE" sz="1200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ei oska öelda</a:t>
            </a:r>
            <a:endParaRPr lang="et-EE" sz="12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7992888" cy="5256584"/>
          </a:xfrm>
        </p:spPr>
        <p:txBody>
          <a:bodyPr/>
          <a:lstStyle/>
          <a:p>
            <a:pPr marL="228600" indent="-228600"/>
            <a:r>
              <a:rPr lang="et-EE" sz="1000" b="0" i="1" dirty="0" smtClean="0">
                <a:solidFill>
                  <a:schemeClr val="tx1"/>
                </a:solidFill>
              </a:rPr>
              <a:t>	</a:t>
            </a:r>
            <a:br>
              <a:rPr lang="et-EE" sz="1000" b="0" i="1" dirty="0" smtClean="0">
                <a:solidFill>
                  <a:schemeClr val="tx1"/>
                </a:solidFill>
              </a:rPr>
            </a:br>
            <a:r>
              <a:rPr lang="et-EE" sz="1000" b="0" i="1" dirty="0" smtClean="0">
                <a:solidFill>
                  <a:schemeClr val="tx1"/>
                </a:solidFill>
              </a:rPr>
              <a:t/>
            </a:r>
            <a:br>
              <a:rPr lang="et-EE" sz="1000" b="0" i="1" dirty="0" smtClean="0">
                <a:solidFill>
                  <a:schemeClr val="tx1"/>
                </a:solidFill>
              </a:rPr>
            </a:br>
            <a:endParaRPr lang="et-EE" sz="1000" b="0" i="1" dirty="0" smtClean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16632"/>
            <a:ext cx="7489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t-EE" sz="1400" b="1" kern="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LISA 2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t-EE" sz="1600" kern="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Ankeet</a:t>
            </a:r>
            <a:endParaRPr lang="en-GB" sz="1200" kern="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196752"/>
            <a:ext cx="806489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/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8. Kuivõrd rahul olite </a:t>
            </a:r>
            <a:r>
              <a:rPr lang="et-EE" sz="1200" b="1" u="sng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viimati</a:t>
            </a:r>
            <a:r>
              <a:rPr lang="et-EE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eriarstiabi saades …, kas …?</a:t>
            </a:r>
          </a:p>
          <a:p>
            <a:pPr marL="228600" lvl="0" indent="-228600"/>
            <a:endParaRPr lang="et-EE" sz="1200" b="1" dirty="0" smtClean="0"/>
          </a:p>
          <a:p>
            <a:pPr marL="228600" lvl="0" indent="-228600"/>
            <a:endParaRPr lang="et-EE" sz="1200" b="1" dirty="0" smtClean="0"/>
          </a:p>
          <a:p>
            <a:pPr marL="228600" lvl="0" indent="-228600"/>
            <a:endParaRPr lang="et-EE" sz="1200" b="1" dirty="0" smtClean="0"/>
          </a:p>
          <a:p>
            <a:pPr marL="228600" lvl="0" indent="-228600"/>
            <a:endParaRPr lang="et-EE" sz="1200" b="1" dirty="0" smtClean="0"/>
          </a:p>
          <a:p>
            <a:pPr marL="228600" lvl="0" indent="-228600"/>
            <a:endParaRPr lang="et-EE" sz="1200" b="1" dirty="0" smtClean="0"/>
          </a:p>
          <a:p>
            <a:pPr marL="228600" lvl="0" indent="-228600"/>
            <a:endParaRPr lang="et-EE" sz="1200" b="1" dirty="0" smtClean="0"/>
          </a:p>
          <a:p>
            <a:pPr marL="228600" lvl="0" indent="-228600"/>
            <a:endParaRPr lang="et-EE" sz="1200" b="1" dirty="0" smtClean="0"/>
          </a:p>
          <a:p>
            <a:pPr marL="228600" lvl="0" indent="-228600"/>
            <a:endParaRPr lang="et-EE" sz="1200" b="1" dirty="0" smtClean="0"/>
          </a:p>
          <a:p>
            <a:pPr marL="228600" lvl="0" indent="-228600"/>
            <a:endParaRPr lang="et-EE" sz="1200" b="1" dirty="0" smtClean="0"/>
          </a:p>
          <a:p>
            <a:pPr marL="228600" lvl="0" indent="-228600"/>
            <a:endParaRPr lang="et-EE" sz="1200" b="1" dirty="0" smtClean="0"/>
          </a:p>
          <a:p>
            <a:pPr marL="228600" lvl="0" indent="-228600"/>
            <a:endParaRPr lang="et-EE" sz="1200" b="1" dirty="0" smtClean="0"/>
          </a:p>
          <a:p>
            <a:pPr marL="228600" lvl="0" indent="-228600"/>
            <a:endParaRPr lang="et-EE" sz="1200" dirty="0" smtClean="0"/>
          </a:p>
          <a:p>
            <a:pPr marL="228600" indent="-228600"/>
            <a:endParaRPr lang="et-EE" sz="14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67544" y="1556792"/>
          <a:ext cx="7968209" cy="2596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4"/>
                <a:gridCol w="1103987"/>
                <a:gridCol w="1103987"/>
                <a:gridCol w="1103987"/>
                <a:gridCol w="1103987"/>
                <a:gridCol w="1103987"/>
              </a:tblGrid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Väga rahul</a:t>
                      </a:r>
                      <a:endParaRPr lang="et-EE" sz="1200" b="0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Pigem rahul</a:t>
                      </a:r>
                      <a:endParaRPr lang="et-EE" sz="1200" b="0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Pigem ei </a:t>
                      </a:r>
                      <a:r>
                        <a:rPr lang="et-EE" sz="120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olnud </a:t>
                      </a:r>
                      <a:r>
                        <a:rPr lang="et-EE" sz="1200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rahul</a:t>
                      </a:r>
                      <a:endParaRPr lang="et-EE" sz="1200" b="0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Üldse ei </a:t>
                      </a:r>
                      <a:r>
                        <a:rPr lang="et-EE" sz="120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olnud </a:t>
                      </a:r>
                      <a:r>
                        <a:rPr lang="et-EE" sz="1200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rahul</a:t>
                      </a:r>
                      <a:endParaRPr lang="et-EE" sz="1200" b="0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Ei oska öelda</a:t>
                      </a:r>
                      <a:endParaRPr lang="et-EE" sz="1200" b="0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9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2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teenuse kättesaadavusega - arsti juurde pääsemisega</a:t>
                      </a:r>
                      <a:endParaRPr lang="et-EE" sz="12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2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vastuvõtuaja registreerimise korraldusega</a:t>
                      </a:r>
                      <a:endParaRPr lang="et-EE" sz="12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19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ravivõimaluste selgitamisega </a:t>
                      </a:r>
                      <a:endParaRPr lang="et-EE" sz="12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t-EE" sz="1200" b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2574">
                <a:tc>
                  <a:txBody>
                    <a:bodyPr/>
                    <a:lstStyle/>
                    <a:p>
                      <a:r>
                        <a:rPr lang="et-EE" sz="12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ravi tulemusega</a:t>
                      </a:r>
                      <a:endParaRPr lang="et-EE" sz="12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54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suhtumisega</a:t>
                      </a:r>
                      <a:endParaRPr lang="et-EE" sz="1200" b="1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2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t-EE" sz="1200" b="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611640" y="1845000"/>
            <a:ext cx="7682400" cy="761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2000" b="1" dirty="0">
                <a:solidFill>
                  <a:srgbClr val="C50505"/>
                </a:solidFill>
                <a:latin typeface="Verdana"/>
              </a:rPr>
              <a:t>I</a:t>
            </a:r>
            <a:endParaRPr dirty="0"/>
          </a:p>
          <a:p>
            <a:endParaRPr dirty="0"/>
          </a:p>
          <a:p>
            <a:r>
              <a:rPr lang="en-US" sz="2400" b="1" dirty="0">
                <a:solidFill>
                  <a:srgbClr val="C50505"/>
                </a:solidFill>
                <a:latin typeface="Verdana"/>
              </a:rPr>
              <a:t>HAIGEKASSA </a:t>
            </a:r>
            <a:r>
              <a:rPr lang="en-US" sz="2400" b="1" dirty="0" smtClean="0">
                <a:solidFill>
                  <a:srgbClr val="C50505"/>
                </a:solidFill>
                <a:latin typeface="Verdana"/>
              </a:rPr>
              <a:t>KUVAND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dirty="0" err="1">
                <a:solidFill>
                  <a:srgbClr val="003366"/>
                </a:solidFill>
                <a:latin typeface="Verdana"/>
              </a:rPr>
              <a:t>Vastajad</a:t>
            </a:r>
            <a:r>
              <a:rPr lang="en-US" sz="2400" dirty="0">
                <a:solidFill>
                  <a:srgbClr val="003366"/>
                </a:solidFill>
                <a:latin typeface="Verdana"/>
              </a:rPr>
              <a:t>: </a:t>
            </a:r>
            <a:r>
              <a:rPr lang="en-US" sz="2400" dirty="0" err="1">
                <a:solidFill>
                  <a:srgbClr val="003366"/>
                </a:solidFill>
                <a:latin typeface="Verdana"/>
              </a:rPr>
              <a:t>üle</a:t>
            </a:r>
            <a:r>
              <a:rPr lang="en-US" sz="2400" dirty="0">
                <a:solidFill>
                  <a:srgbClr val="003366"/>
                </a:solidFill>
                <a:latin typeface="Verdana"/>
              </a:rPr>
              <a:t> 14-aastane </a:t>
            </a:r>
            <a:r>
              <a:rPr lang="en-US" sz="2400" dirty="0" err="1">
                <a:solidFill>
                  <a:srgbClr val="003366"/>
                </a:solidFill>
                <a:latin typeface="Verdana"/>
              </a:rPr>
              <a:t>Eesti</a:t>
            </a:r>
            <a:r>
              <a:rPr lang="en-US" sz="2400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003366"/>
                </a:solidFill>
                <a:latin typeface="Verdana"/>
              </a:rPr>
              <a:t>elanikkond</a:t>
            </a:r>
            <a:endParaRPr dirty="0"/>
          </a:p>
        </p:txBody>
      </p:sp>
      <p:sp>
        <p:nvSpPr>
          <p:cNvPr id="135" name="CustomShape 2"/>
          <p:cNvSpPr/>
          <p:nvPr/>
        </p:nvSpPr>
        <p:spPr>
          <a:xfrm>
            <a:off x="6324480" y="6248520"/>
            <a:ext cx="251352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FC84C68F-EA9D-4F45-B104-29267343AF72}" type="slidenum">
              <a:rPr lang="en-US" sz="1200">
                <a:solidFill>
                  <a:srgbClr val="FFFFFF"/>
                </a:solidFill>
                <a:latin typeface="Verdana"/>
              </a:rPr>
              <a:pPr>
                <a:lnSpc>
                  <a:spcPct val="100000"/>
                </a:lnSpc>
              </a:pPr>
              <a:t>4</a:t>
            </a:fld>
            <a:r>
              <a:rPr lang="en-US" sz="1200">
                <a:solidFill>
                  <a:srgbClr val="FFFFFF"/>
                </a:solidFill>
                <a:latin typeface="Verdana"/>
              </a:rPr>
              <a:t> </a:t>
            </a:r>
            <a:endParaRPr/>
          </a:p>
        </p:txBody>
      </p:sp>
      <p:sp>
        <p:nvSpPr>
          <p:cNvPr id="136" name="CustomShape 3"/>
          <p:cNvSpPr/>
          <p:nvPr/>
        </p:nvSpPr>
        <p:spPr>
          <a:xfrm>
            <a:off x="155520" y="-144360"/>
            <a:ext cx="303840" cy="303840"/>
          </a:xfrm>
          <a:prstGeom prst="rect">
            <a:avLst/>
          </a:prstGeom>
          <a:noFill/>
          <a:ln>
            <a:noFill/>
          </a:ln>
        </p:spPr>
      </p:sp>
      <p:pic>
        <p:nvPicPr>
          <p:cNvPr id="137" name="Picture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3573000"/>
            <a:ext cx="4390560" cy="3102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467640" y="260640"/>
            <a:ext cx="7488720" cy="68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1600" b="1">
                <a:solidFill>
                  <a:srgbClr val="C50505"/>
                </a:solidFill>
                <a:latin typeface="Verdana"/>
              </a:rPr>
              <a:t>I HAIGEKASSA KUVAND</a:t>
            </a:r>
            <a:endParaRPr/>
          </a:p>
          <a:p>
            <a:pPr>
              <a:lnSpc>
                <a:spcPct val="100000"/>
              </a:lnSpc>
            </a:pPr>
            <a:r>
              <a:rPr lang="en-US" sz="1600" b="1">
                <a:solidFill>
                  <a:srgbClr val="003366"/>
                </a:solidFill>
                <a:latin typeface="Verdana"/>
              </a:rPr>
              <a:t>Haigekassa tegevused</a:t>
            </a:r>
            <a:endParaRPr/>
          </a:p>
        </p:txBody>
      </p:sp>
      <p:sp>
        <p:nvSpPr>
          <p:cNvPr id="140" name="CustomShape 3"/>
          <p:cNvSpPr/>
          <p:nvPr/>
        </p:nvSpPr>
        <p:spPr>
          <a:xfrm>
            <a:off x="1566720" y="-95400"/>
            <a:ext cx="914292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41" name="CustomShape 4"/>
          <p:cNvSpPr/>
          <p:nvPr/>
        </p:nvSpPr>
        <p:spPr>
          <a:xfrm>
            <a:off x="395536" y="1052736"/>
            <a:ext cx="8136000" cy="515412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Vastajatelt küsiti: “Millega Haigekassa tegeleb?”. Vastuseid anti vabas vormis, hiljem  sarnase sisuga vastused koondati ühise nimetuse alla. Võis anda mitu vastust. Vastuse andis 65% vastajaist, andes keskmiselt 1,1 vastust (</a:t>
            </a:r>
            <a:r>
              <a:rPr lang="et-EE" sz="1400" u="sng" dirty="0" smtClean="0">
                <a:solidFill>
                  <a:srgbClr val="003366"/>
                </a:solidFill>
                <a:latin typeface="Verdana"/>
              </a:rPr>
              <a:t>Slaid 6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). </a:t>
            </a:r>
            <a:endParaRPr lang="et-EE" dirty="0" smtClean="0"/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Haigekassa tegevustest on esikohal, et see pakub elanikele tervisekindlustust</a:t>
            </a:r>
            <a:r>
              <a:rPr lang="et-EE" sz="1400" dirty="0">
                <a:solidFill>
                  <a:srgbClr val="003366"/>
                </a:solidFill>
                <a:latin typeface="Verdana"/>
              </a:rPr>
              <a:t> 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– 27% elanikkonnast. Teisel kohal on tervishoiusüsteemi rahastamine (18%). Muid tegevusi enam nii sageli ei mainitud (alla 7%). </a:t>
            </a:r>
            <a:endParaRPr lang="et-EE" dirty="0" smtClean="0"/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rgbClr val="333366"/>
                </a:solidFill>
                <a:latin typeface="Verdana"/>
              </a:rPr>
              <a:t>Keskmisest sagedamini nimetasid seda, et Haigekassa tegeleb:</a:t>
            </a:r>
            <a:endParaRPr lang="et-EE" dirty="0" smtClean="0"/>
          </a:p>
          <a:p>
            <a:pPr marL="725488" lvl="3" indent="-268288">
              <a:spcBef>
                <a:spcPts val="600"/>
              </a:spcBef>
              <a:buFont typeface="Wingdings" pitchFamily="2" charset="2"/>
              <a:buChar char="Ø"/>
            </a:pPr>
            <a:r>
              <a:rPr lang="et-EE" sz="1400" u="sng" dirty="0" smtClean="0">
                <a:solidFill>
                  <a:schemeClr val="tx2">
                    <a:lumMod val="50000"/>
                  </a:schemeClr>
                </a:solidFill>
                <a:latin typeface="Verdana"/>
              </a:rPr>
              <a:t>tervishoiusüsteemi rahastamisega</a:t>
            </a:r>
            <a:r>
              <a:rPr lang="et-EE" sz="1400" dirty="0" smtClean="0">
                <a:solidFill>
                  <a:schemeClr val="tx2">
                    <a:lumMod val="50000"/>
                  </a:schemeClr>
                </a:solidFill>
                <a:latin typeface="Verdana"/>
              </a:rPr>
              <a:t> – kõrgharidusega inimesed, 35-49-aastased, keskastme spetsialistid;</a:t>
            </a:r>
          </a:p>
          <a:p>
            <a:pPr marL="725488" lvl="3" indent="-268288">
              <a:spcBef>
                <a:spcPts val="600"/>
              </a:spcBef>
              <a:buFont typeface="Wingdings" pitchFamily="2" charset="2"/>
              <a:buChar char="Ø"/>
            </a:pPr>
            <a:r>
              <a:rPr lang="et-EE" sz="1400" u="sng" dirty="0" smtClean="0">
                <a:solidFill>
                  <a:schemeClr val="tx2">
                    <a:lumMod val="50000"/>
                  </a:schemeClr>
                </a:solidFill>
                <a:latin typeface="Verdana"/>
              </a:rPr>
              <a:t>tervisekindlustuse pakkumisega</a:t>
            </a:r>
            <a:r>
              <a:rPr lang="et-EE" sz="1400" dirty="0" smtClean="0">
                <a:solidFill>
                  <a:schemeClr val="tx2">
                    <a:lumMod val="50000"/>
                  </a:schemeClr>
                </a:solidFill>
                <a:latin typeface="Verdana"/>
              </a:rPr>
              <a:t> – 15-34-aastased, kõrgeimasse sissetulekugruppi </a:t>
            </a:r>
            <a:r>
              <a:rPr lang="et-EE" sz="1400" dirty="0" err="1" smtClean="0">
                <a:solidFill>
                  <a:schemeClr val="tx2">
                    <a:lumMod val="50000"/>
                  </a:schemeClr>
                </a:solidFill>
                <a:latin typeface="Verdana"/>
              </a:rPr>
              <a:t>kuulujad</a:t>
            </a:r>
            <a:r>
              <a:rPr lang="et-EE" sz="1400" dirty="0" smtClean="0">
                <a:solidFill>
                  <a:schemeClr val="tx2">
                    <a:lumMod val="50000"/>
                  </a:schemeClr>
                </a:solidFill>
                <a:latin typeface="Verdana"/>
              </a:rPr>
              <a:t> (650+ eurot kuus pereliikme kohta), kasutanud eriarsti teenuseid;</a:t>
            </a:r>
            <a:endParaRPr lang="et-EE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725488" lvl="3" indent="-268288">
              <a:spcBef>
                <a:spcPts val="600"/>
              </a:spcBef>
              <a:buFont typeface="Wingdings" pitchFamily="2" charset="2"/>
              <a:buChar char="Ø"/>
            </a:pPr>
            <a:r>
              <a:rPr lang="et-EE" sz="1400" u="sng" dirty="0" smtClean="0">
                <a:solidFill>
                  <a:schemeClr val="tx2">
                    <a:lumMod val="50000"/>
                  </a:schemeClr>
                </a:solidFill>
                <a:latin typeface="Verdana"/>
              </a:rPr>
              <a:t>töövõimetushüvitiste tasumisega</a:t>
            </a:r>
            <a:r>
              <a:rPr lang="et-EE" sz="1400" dirty="0" smtClean="0">
                <a:solidFill>
                  <a:schemeClr val="tx2">
                    <a:lumMod val="50000"/>
                  </a:schemeClr>
                </a:solidFill>
                <a:latin typeface="Verdana"/>
              </a:rPr>
              <a:t> – aasta jooksul haigus- või hoolduslehel viibinud; </a:t>
            </a:r>
          </a:p>
          <a:p>
            <a:pPr marL="725488" lvl="3" indent="-268288">
              <a:spcBef>
                <a:spcPts val="600"/>
              </a:spcBef>
            </a:pPr>
            <a:endParaRPr lang="et-EE" sz="1400" dirty="0" smtClean="0">
              <a:solidFill>
                <a:schemeClr val="tx2">
                  <a:lumMod val="75000"/>
                </a:schemeClr>
              </a:solidFill>
              <a:latin typeface="Verdana"/>
            </a:endParaRPr>
          </a:p>
          <a:p>
            <a:pPr marL="268288" indent="-268288">
              <a:lnSpc>
                <a:spcPct val="100000"/>
              </a:lnSpc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rgbClr val="333366"/>
                </a:solidFill>
                <a:latin typeface="Verdana"/>
              </a:rPr>
              <a:t>Võrreldes eelmise uuringuga 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(</a:t>
            </a:r>
            <a:r>
              <a:rPr lang="et-EE" sz="1400" u="sng" dirty="0" smtClean="0">
                <a:solidFill>
                  <a:srgbClr val="003366"/>
                </a:solidFill>
                <a:latin typeface="Verdana"/>
              </a:rPr>
              <a:t>Slaid 7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)</a:t>
            </a:r>
            <a:r>
              <a:rPr lang="et-EE" sz="1400" dirty="0" smtClean="0">
                <a:solidFill>
                  <a:srgbClr val="333366"/>
                </a:solidFill>
                <a:latin typeface="Verdana"/>
              </a:rPr>
              <a:t> on langenud arvamus, et Haigekassa tegeleb tervishoiusüsteemi rahastamisega. Muid tegevusi mainiti endisest harvemini.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467640" y="260640"/>
            <a:ext cx="7488720" cy="68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1600" b="1">
                <a:solidFill>
                  <a:srgbClr val="C50505"/>
                </a:solidFill>
                <a:latin typeface="Verdana"/>
              </a:rPr>
              <a:t>I HAIGEKASSA KUVAND</a:t>
            </a:r>
            <a:endParaRPr/>
          </a:p>
          <a:p>
            <a:pPr>
              <a:lnSpc>
                <a:spcPct val="100000"/>
              </a:lnSpc>
            </a:pPr>
            <a:r>
              <a:rPr lang="en-US" sz="1600" b="1">
                <a:solidFill>
                  <a:srgbClr val="003366"/>
                </a:solidFill>
                <a:latin typeface="Verdana"/>
              </a:rPr>
              <a:t>Haigekassa tegevused</a:t>
            </a:r>
            <a:r>
              <a:rPr lang="en-US" sz="1600">
                <a:solidFill>
                  <a:srgbClr val="003366"/>
                </a:solidFill>
                <a:latin typeface="Verdana"/>
              </a:rPr>
              <a:t>, %</a:t>
            </a:r>
            <a:endParaRPr/>
          </a:p>
        </p:txBody>
      </p:sp>
      <p:sp>
        <p:nvSpPr>
          <p:cNvPr id="144" name="CustomShape 3"/>
          <p:cNvSpPr/>
          <p:nvPr/>
        </p:nvSpPr>
        <p:spPr>
          <a:xfrm>
            <a:off x="1566720" y="-95400"/>
            <a:ext cx="9142920" cy="36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268760"/>
            <a:ext cx="7924800" cy="497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467640" y="260640"/>
            <a:ext cx="7488720" cy="68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1600" b="1" dirty="0">
                <a:solidFill>
                  <a:srgbClr val="C50505"/>
                </a:solidFill>
                <a:latin typeface="Verdana"/>
              </a:rPr>
              <a:t>I HAIGEKASSA KUVAND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Haigekassa</a:t>
            </a:r>
            <a:r>
              <a:rPr lang="en-US" sz="1600" b="1" dirty="0">
                <a:solidFill>
                  <a:srgbClr val="003366"/>
                </a:solidFill>
                <a:latin typeface="Verdana"/>
              </a:rPr>
              <a:t> </a:t>
            </a:r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tegevused</a:t>
            </a:r>
            <a:r>
              <a:rPr lang="en-US" sz="1600" dirty="0">
                <a:solidFill>
                  <a:srgbClr val="003366"/>
                </a:solidFill>
                <a:latin typeface="Verdana"/>
              </a:rPr>
              <a:t>, </a:t>
            </a:r>
            <a:r>
              <a:rPr lang="et-EE" sz="1600" dirty="0" smtClean="0">
                <a:solidFill>
                  <a:srgbClr val="003366"/>
                </a:solidFill>
                <a:latin typeface="Verdana"/>
              </a:rPr>
              <a:t>muutus ajas, </a:t>
            </a:r>
            <a:r>
              <a:rPr lang="en-US" sz="1600" dirty="0" smtClean="0">
                <a:solidFill>
                  <a:srgbClr val="003366"/>
                </a:solidFill>
                <a:latin typeface="Verdana"/>
              </a:rPr>
              <a:t>%</a:t>
            </a:r>
            <a:endParaRPr dirty="0"/>
          </a:p>
        </p:txBody>
      </p:sp>
      <p:sp>
        <p:nvSpPr>
          <p:cNvPr id="144" name="CustomShape 3"/>
          <p:cNvSpPr/>
          <p:nvPr/>
        </p:nvSpPr>
        <p:spPr>
          <a:xfrm>
            <a:off x="1566720" y="-95400"/>
            <a:ext cx="9142920" cy="36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292872"/>
            <a:ext cx="7924800" cy="496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467640" y="260640"/>
            <a:ext cx="7488720" cy="68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1600" b="1">
                <a:solidFill>
                  <a:srgbClr val="C50505"/>
                </a:solidFill>
                <a:latin typeface="Verdana"/>
              </a:rPr>
              <a:t>I HAIGEKASSA KUVAND</a:t>
            </a:r>
            <a:endParaRPr/>
          </a:p>
          <a:p>
            <a:pPr>
              <a:lnSpc>
                <a:spcPct val="100000"/>
              </a:lnSpc>
            </a:pPr>
            <a:r>
              <a:rPr lang="en-US" sz="1600" b="1">
                <a:solidFill>
                  <a:srgbClr val="003366"/>
                </a:solidFill>
                <a:latin typeface="Verdana"/>
              </a:rPr>
              <a:t>Haigekassa usaldusväärsus</a:t>
            </a:r>
            <a:r>
              <a:rPr lang="en-US" sz="1600">
                <a:solidFill>
                  <a:srgbClr val="003366"/>
                </a:solidFill>
                <a:latin typeface="Verdana"/>
              </a:rPr>
              <a:t>, %</a:t>
            </a:r>
            <a:endParaRPr/>
          </a:p>
        </p:txBody>
      </p:sp>
      <p:sp>
        <p:nvSpPr>
          <p:cNvPr id="148" name="CustomShape 3"/>
          <p:cNvSpPr/>
          <p:nvPr/>
        </p:nvSpPr>
        <p:spPr>
          <a:xfrm>
            <a:off x="1566720" y="-95400"/>
            <a:ext cx="914292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49" name="CustomShape 4"/>
          <p:cNvSpPr/>
          <p:nvPr/>
        </p:nvSpPr>
        <p:spPr>
          <a:xfrm>
            <a:off x="457200" y="1108080"/>
            <a:ext cx="8063640" cy="5201240"/>
          </a:xfrm>
          <a:prstGeom prst="rect">
            <a:avLst/>
          </a:prstGeom>
          <a:noFill/>
          <a:ln w="9360">
            <a:noFill/>
          </a:ln>
        </p:spPr>
        <p:txBody>
          <a:bodyPr wrap="square" lIns="90000" tIns="45000" rIns="90000" bIns="45000"/>
          <a:lstStyle/>
          <a:p>
            <a:pPr marL="268288" indent="-268288"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Vastajatel paluti hinnata, kuivõrd nad usaldavad Haigekassat (</a:t>
            </a:r>
            <a:r>
              <a:rPr lang="et-EE" sz="1400" u="sng" dirty="0" smtClean="0">
                <a:solidFill>
                  <a:srgbClr val="003366"/>
                </a:solidFill>
                <a:latin typeface="Verdana"/>
              </a:rPr>
              <a:t>Slaid 9 ja 10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). </a:t>
            </a:r>
          </a:p>
          <a:p>
            <a:pPr marL="268288" indent="-268288"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Haigekassat usaldab kokku 68% üle 14-aastasest Eesti elanikkonnast, s.h on ülekaalus </a:t>
            </a:r>
            <a:r>
              <a:rPr lang="et-EE" sz="1400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hinnang “pigem usaldab” (49%). Haigekassat mitteusaldavaid elanikke on 14%, s.h üldse ei usalda 4%. Hinnangu jättis andmata 18%.</a:t>
            </a:r>
          </a:p>
          <a:p>
            <a:pPr marL="268288" indent="-268288"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Usaldajate ja mitteusaldajate vahe ehk </a:t>
            </a:r>
            <a:r>
              <a:rPr lang="et-EE" sz="14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usaldussaldo</a:t>
            </a:r>
            <a:r>
              <a:rPr lang="et-EE" sz="1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on seega </a:t>
            </a:r>
            <a:r>
              <a:rPr lang="et-EE" sz="14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54%.</a:t>
            </a:r>
          </a:p>
          <a:p>
            <a:pPr marL="268288" indent="-268288"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Võrreldes eelmise uuringuga on H</a:t>
            </a:r>
            <a:r>
              <a:rPr lang="en-US" sz="1400" dirty="0" smtClean="0">
                <a:solidFill>
                  <a:srgbClr val="003366"/>
                </a:solidFill>
                <a:latin typeface="Verdana"/>
              </a:rPr>
              <a:t>a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igekassat usaldavate elanike osakaal langenud kokku 4%, s.h 3% on kahanenud pigem </a:t>
            </a:r>
            <a:r>
              <a:rPr lang="et-EE" sz="1400" dirty="0" err="1" smtClean="0">
                <a:solidFill>
                  <a:srgbClr val="003366"/>
                </a:solidFill>
                <a:latin typeface="Verdana"/>
              </a:rPr>
              <a:t>usaldajate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 osakaal – seega on </a:t>
            </a:r>
            <a:r>
              <a:rPr lang="et-EE" sz="1400" dirty="0" err="1" smtClean="0">
                <a:solidFill>
                  <a:srgbClr val="003366"/>
                </a:solidFill>
                <a:latin typeface="Verdana"/>
              </a:rPr>
              <a:t>usaldajate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 osakaal langenud vaadeldava perioodi pea madalaimale tasemele.</a:t>
            </a:r>
          </a:p>
          <a:p>
            <a:pPr marL="268288" indent="-268288">
              <a:spcBef>
                <a:spcPts val="600"/>
              </a:spcBef>
              <a:buFont typeface="Wingdings" charset="2"/>
              <a:buChar char=""/>
            </a:pPr>
            <a:endParaRPr lang="et-EE" sz="1400" dirty="0" smtClean="0">
              <a:solidFill>
                <a:srgbClr val="0033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68288" indent="-268288">
              <a:spcBef>
                <a:spcPts val="600"/>
              </a:spcBef>
              <a:buFont typeface="Wingdings" charset="2"/>
              <a:buChar char=""/>
            </a:pPr>
            <a:r>
              <a:rPr lang="et-EE" sz="1400" dirty="0" smtClean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Haigekassat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 </a:t>
            </a:r>
            <a:r>
              <a:rPr lang="et-EE" sz="1400" u="sng" dirty="0" smtClean="0">
                <a:solidFill>
                  <a:srgbClr val="003366"/>
                </a:solidFill>
                <a:latin typeface="Verdana"/>
              </a:rPr>
              <a:t>usaldavad</a:t>
            </a:r>
            <a:r>
              <a:rPr lang="et-EE" sz="1400" dirty="0" smtClean="0">
                <a:solidFill>
                  <a:srgbClr val="003366"/>
                </a:solidFill>
                <a:latin typeface="Verdana"/>
              </a:rPr>
              <a:t> keskmisest enam 15-34-aastased (78-83%), õpilased (83%), emaka- või rinnavähiuuringutele kutsutud ja käinud (81%), haiglaravil viibinud  ja riigiportaalis e-teenuseid kasutanud (kumbki 78%). </a:t>
            </a:r>
            <a:endParaRPr lang="et-EE" dirty="0" smtClean="0"/>
          </a:p>
          <a:p>
            <a:pPr marL="268288" indent="-268288">
              <a:spcBef>
                <a:spcPts val="600"/>
              </a:spcBef>
              <a:buFont typeface="Wingdings" charset="2"/>
              <a:buChar char=""/>
            </a:pPr>
            <a:endParaRPr lang="et-EE" sz="1400" dirty="0" smtClean="0">
              <a:solidFill>
                <a:srgbClr val="003366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467640" y="260640"/>
            <a:ext cx="7488720" cy="689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en-US" sz="1600" b="1" dirty="0">
                <a:solidFill>
                  <a:srgbClr val="C50505"/>
                </a:solidFill>
                <a:latin typeface="Verdana"/>
              </a:rPr>
              <a:t>I HAIGEKASSA KUVAND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 err="1">
                <a:solidFill>
                  <a:srgbClr val="003366"/>
                </a:solidFill>
                <a:latin typeface="Verdana"/>
              </a:rPr>
              <a:t>Haigekassa</a:t>
            </a:r>
            <a:r>
              <a:rPr lang="en-US" sz="1600" b="1" dirty="0">
                <a:solidFill>
                  <a:srgbClr val="003366"/>
                </a:solidFill>
                <a:latin typeface="Verdana"/>
              </a:rPr>
              <a:t> </a:t>
            </a:r>
            <a:r>
              <a:rPr lang="et-EE" sz="1600" b="1" dirty="0" smtClean="0">
                <a:solidFill>
                  <a:srgbClr val="003366"/>
                </a:solidFill>
                <a:latin typeface="Verdana"/>
              </a:rPr>
              <a:t>usaldusväärsus</a:t>
            </a:r>
            <a:r>
              <a:rPr lang="en-US" sz="1600" dirty="0" smtClean="0">
                <a:solidFill>
                  <a:srgbClr val="003366"/>
                </a:solidFill>
                <a:latin typeface="Verdana"/>
              </a:rPr>
              <a:t>, </a:t>
            </a:r>
            <a:r>
              <a:rPr lang="et-EE" sz="1600" dirty="0" smtClean="0">
                <a:solidFill>
                  <a:srgbClr val="003366"/>
                </a:solidFill>
                <a:latin typeface="Verdana"/>
              </a:rPr>
              <a:t>muutus ajas,</a:t>
            </a:r>
            <a:r>
              <a:rPr lang="en-US" sz="1600" dirty="0" smtClean="0">
                <a:solidFill>
                  <a:srgbClr val="003366"/>
                </a:solidFill>
                <a:latin typeface="Verdana"/>
              </a:rPr>
              <a:t>%</a:t>
            </a:r>
            <a:endParaRPr dirty="0"/>
          </a:p>
        </p:txBody>
      </p:sp>
      <p:sp>
        <p:nvSpPr>
          <p:cNvPr id="144" name="CustomShape 3"/>
          <p:cNvSpPr/>
          <p:nvPr/>
        </p:nvSpPr>
        <p:spPr>
          <a:xfrm>
            <a:off x="1566720" y="-95400"/>
            <a:ext cx="9142920" cy="36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40" y="1124744"/>
            <a:ext cx="80518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15337</TotalTime>
  <Words>2307</Words>
  <Application>Microsoft Office PowerPoint</Application>
  <PresentationFormat>On-screen Show (4:3)</PresentationFormat>
  <Paragraphs>410</Paragraphs>
  <Slides>38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Calibri</vt:lpstr>
      <vt:lpstr>DejaVu Sans</vt:lpstr>
      <vt:lpstr>StarSymbol</vt:lpstr>
      <vt:lpstr>Times New Roman</vt:lpstr>
      <vt:lpstr>Verdana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</vt:lpstr>
      <vt:lpstr>   </vt:lpstr>
      <vt:lpstr>   </vt:lpstr>
      <vt:lpstr>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Hanno</dc:creator>
  <cp:lastModifiedBy>Katrin Romanenkov</cp:lastModifiedBy>
  <cp:revision>169</cp:revision>
  <dcterms:modified xsi:type="dcterms:W3CDTF">2016-06-14T14:17:57Z</dcterms:modified>
</cp:coreProperties>
</file>