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notesSlides/notesSlide12.xml" ContentType="application/vnd.openxmlformats-officedocument.presentationml.notesSlide+xml"/>
  <Override PartName="/ppt/charts/chart7.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74" r:id="rId2"/>
  </p:sldMasterIdLst>
  <p:notesMasterIdLst>
    <p:notesMasterId r:id="rId40"/>
  </p:notesMasterIdLst>
  <p:handoutMasterIdLst>
    <p:handoutMasterId r:id="rId41"/>
  </p:handoutMasterIdLst>
  <p:sldIdLst>
    <p:sldId id="256" r:id="rId3"/>
    <p:sldId id="303" r:id="rId4"/>
    <p:sldId id="304" r:id="rId5"/>
    <p:sldId id="258" r:id="rId6"/>
    <p:sldId id="259" r:id="rId7"/>
    <p:sldId id="260" r:id="rId8"/>
    <p:sldId id="292" r:id="rId9"/>
    <p:sldId id="261" r:id="rId10"/>
    <p:sldId id="293" r:id="rId11"/>
    <p:sldId id="294" r:id="rId12"/>
    <p:sldId id="262" r:id="rId13"/>
    <p:sldId id="263" r:id="rId14"/>
    <p:sldId id="264" r:id="rId15"/>
    <p:sldId id="296" r:id="rId16"/>
    <p:sldId id="266" r:id="rId17"/>
    <p:sldId id="267" r:id="rId18"/>
    <p:sldId id="268" r:id="rId19"/>
    <p:sldId id="269" r:id="rId20"/>
    <p:sldId id="270" r:id="rId21"/>
    <p:sldId id="272" r:id="rId22"/>
    <p:sldId id="297" r:id="rId23"/>
    <p:sldId id="273" r:id="rId24"/>
    <p:sldId id="274" r:id="rId25"/>
    <p:sldId id="275" r:id="rId26"/>
    <p:sldId id="298" r:id="rId27"/>
    <p:sldId id="276" r:id="rId28"/>
    <p:sldId id="277" r:id="rId29"/>
    <p:sldId id="286" r:id="rId30"/>
    <p:sldId id="287" r:id="rId31"/>
    <p:sldId id="278" r:id="rId32"/>
    <p:sldId id="280" r:id="rId33"/>
    <p:sldId id="281" r:id="rId34"/>
    <p:sldId id="305" r:id="rId35"/>
    <p:sldId id="288" r:id="rId36"/>
    <p:sldId id="289" r:id="rId37"/>
    <p:sldId id="290" r:id="rId38"/>
    <p:sldId id="291" r:id="rId39"/>
  </p:sldIdLst>
  <p:sldSz cx="9144000" cy="6858000" type="screen4x3"/>
  <p:notesSz cx="6797675" cy="9926638"/>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4F81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4"/>
    <p:restoredTop sz="94608"/>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0" Type="http://schemas.openxmlformats.org/officeDocument/2006/relationships/slide" Target="slides/slide18.xml"/><Relationship Id="rId41" Type="http://schemas.openxmlformats.org/officeDocument/2006/relationships/handoutMaster" Target="handoutMasters/handoutMaster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t-EE" sz="1200" b="1">
                <a:solidFill>
                  <a:srgbClr val="003366"/>
                </a:solidFill>
                <a:latin typeface="Verdana"/>
                <a:ea typeface="Verdana"/>
              </a:rPr>
              <a:t>Külastanud hambaarsti</a:t>
            </a:r>
          </a:p>
        </c:rich>
      </c:tx>
      <c:overlay val="0"/>
    </c:title>
    <c:autoTitleDeleted val="0"/>
    <c:plotArea>
      <c:layout/>
      <c:lineChart>
        <c:grouping val="standard"/>
        <c:varyColors val="0"/>
        <c:ser>
          <c:idx val="0"/>
          <c:order val="0"/>
          <c:tx>
            <c:strRef>
              <c:f>label 0</c:f>
              <c:strCache>
                <c:ptCount val="1"/>
                <c:pt idx="0">
                  <c:v>teenuse kättesaadavusega</c:v>
                </c:pt>
              </c:strCache>
            </c:strRef>
          </c:tx>
          <c:spPr>
            <a:ln w="28440">
              <a:solidFill>
                <a:srgbClr val="F90000"/>
              </a:solidFill>
              <a:round/>
            </a:ln>
          </c:spPr>
          <c:marker>
            <c:symbol val="none"/>
          </c:marker>
          <c:dLbls>
            <c:dLbl>
              <c:idx val="0"/>
              <c:dLblPos val="b"/>
              <c:showLegendKey val="0"/>
              <c:showVal val="1"/>
              <c:showCatName val="0"/>
              <c:showSerName val="0"/>
              <c:showPercent val="0"/>
              <c:showBubbleSize val="0"/>
              <c:separator>; </c:separator>
              <c:extLst>
                <c:ext xmlns:c15="http://schemas.microsoft.com/office/drawing/2012/chart" uri="{CE6537A1-D6FC-4f65-9D91-7224C49458BB}"/>
              </c:extLst>
            </c:dLbl>
            <c:dLbl>
              <c:idx val="1"/>
              <c:dLblPos val="b"/>
              <c:showLegendKey val="0"/>
              <c:showVal val="1"/>
              <c:showCatName val="0"/>
              <c:showSerName val="0"/>
              <c:showPercent val="0"/>
              <c:showBubbleSize val="0"/>
              <c:separator>; </c:separator>
              <c:extLst>
                <c:ext xmlns:c15="http://schemas.microsoft.com/office/drawing/2012/chart" uri="{CE6537A1-D6FC-4f65-9D91-7224C49458BB}"/>
              </c:extLst>
            </c:dLbl>
            <c:dLbl>
              <c:idx val="2"/>
              <c:dLblPos val="b"/>
              <c:showLegendKey val="0"/>
              <c:showVal val="1"/>
              <c:showCatName val="0"/>
              <c:showSerName val="0"/>
              <c:showPercent val="0"/>
              <c:showBubbleSize val="0"/>
              <c:separator>; </c:separator>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categories</c:f>
              <c:strCache>
                <c:ptCount val="3"/>
                <c:pt idx="0">
                  <c:v>3/2015, n=304</c:v>
                </c:pt>
                <c:pt idx="1">
                  <c:v>10/2014, n=255</c:v>
                </c:pt>
                <c:pt idx="2">
                  <c:v>08/2014, n=180</c:v>
                </c:pt>
              </c:strCache>
            </c:strRef>
          </c:cat>
          <c:val>
            <c:numRef>
              <c:f>0</c:f>
              <c:numCache>
                <c:formatCode>General</c:formatCode>
                <c:ptCount val="3"/>
                <c:pt idx="0">
                  <c:v>3.3832171871857102</c:v>
                </c:pt>
                <c:pt idx="1">
                  <c:v>3.2904697572841708</c:v>
                </c:pt>
                <c:pt idx="2">
                  <c:v>3.3757963246434382</c:v>
                </c:pt>
              </c:numCache>
            </c:numRef>
          </c:val>
          <c:smooth val="0"/>
        </c:ser>
        <c:ser>
          <c:idx val="1"/>
          <c:order val="1"/>
          <c:tx>
            <c:strRef>
              <c:f>label 1</c:f>
              <c:strCache>
                <c:ptCount val="1"/>
                <c:pt idx="0">
                  <c:v>vastuvõtuaja registreerimise korraldusega</c:v>
                </c:pt>
              </c:strCache>
            </c:strRef>
          </c:tx>
          <c:spPr>
            <a:ln w="28440">
              <a:solidFill>
                <a:srgbClr val="F9F9F9"/>
              </a:solidFill>
              <a:round/>
            </a:ln>
          </c:spPr>
          <c:marker>
            <c:symbol val="none"/>
          </c:marker>
          <c:dLbls>
            <c:dLbl>
              <c:idx val="0"/>
              <c:dLblPos val="b"/>
              <c:showLegendKey val="0"/>
              <c:showVal val="1"/>
              <c:showCatName val="0"/>
              <c:showSerName val="0"/>
              <c:showPercent val="0"/>
              <c:showBubbleSize val="0"/>
              <c:separator>; </c:separator>
              <c:extLst>
                <c:ext xmlns:c15="http://schemas.microsoft.com/office/drawing/2012/chart" uri="{CE6537A1-D6FC-4f65-9D91-7224C49458BB}"/>
              </c:extLst>
            </c:dLbl>
            <c:dLbl>
              <c:idx val="1"/>
              <c:dLblPos val="b"/>
              <c:showLegendKey val="0"/>
              <c:showVal val="1"/>
              <c:showCatName val="0"/>
              <c:showSerName val="0"/>
              <c:showPercent val="0"/>
              <c:showBubbleSize val="0"/>
              <c:separator>; </c:separator>
              <c:extLst>
                <c:ext xmlns:c15="http://schemas.microsoft.com/office/drawing/2012/chart" uri="{CE6537A1-D6FC-4f65-9D91-7224C49458BB}"/>
              </c:extLst>
            </c:dLbl>
            <c:dLbl>
              <c:idx val="2"/>
              <c:dLblPos val="b"/>
              <c:showLegendKey val="0"/>
              <c:showVal val="1"/>
              <c:showCatName val="0"/>
              <c:showSerName val="0"/>
              <c:showPercent val="0"/>
              <c:showBubbleSize val="0"/>
              <c:separator>; </c:separator>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categories</c:f>
              <c:strCache>
                <c:ptCount val="3"/>
                <c:pt idx="0">
                  <c:v>3/2015, n=304</c:v>
                </c:pt>
                <c:pt idx="1">
                  <c:v>10/2014, n=255</c:v>
                </c:pt>
                <c:pt idx="2">
                  <c:v>08/2014, n=180</c:v>
                </c:pt>
              </c:strCache>
            </c:strRef>
          </c:cat>
          <c:val>
            <c:numRef>
              <c:f>1</c:f>
              <c:numCache>
                <c:formatCode>General</c:formatCode>
                <c:ptCount val="3"/>
                <c:pt idx="0">
                  <c:v>3.5061223461313422</c:v>
                </c:pt>
                <c:pt idx="1">
                  <c:v>3.4679028566810599</c:v>
                </c:pt>
                <c:pt idx="2">
                  <c:v>3.4828929345038619</c:v>
                </c:pt>
              </c:numCache>
            </c:numRef>
          </c:val>
          <c:smooth val="0"/>
        </c:ser>
        <c:ser>
          <c:idx val="2"/>
          <c:order val="2"/>
          <c:tx>
            <c:strRef>
              <c:f>label 2</c:f>
              <c:strCache>
                <c:ptCount val="1"/>
                <c:pt idx="0">
                  <c:v>eriarsti suhtumisega</c:v>
                </c:pt>
              </c:strCache>
            </c:strRef>
          </c:tx>
          <c:spPr>
            <a:ln w="28440">
              <a:solidFill>
                <a:srgbClr val="002954"/>
              </a:solidFill>
              <a:round/>
            </a:ln>
          </c:spPr>
          <c:marker>
            <c:symbol val="none"/>
          </c:marker>
          <c:dLbls>
            <c:dLbl>
              <c:idx val="0"/>
              <c:dLblPos val="t"/>
              <c:showLegendKey val="0"/>
              <c:showVal val="1"/>
              <c:showCatName val="0"/>
              <c:showSerName val="0"/>
              <c:showPercent val="0"/>
              <c:showBubbleSize val="0"/>
              <c:separator>; </c:separator>
              <c:extLst>
                <c:ext xmlns:c15="http://schemas.microsoft.com/office/drawing/2012/chart" uri="{CE6537A1-D6FC-4f65-9D91-7224C49458BB}"/>
              </c:extLst>
            </c:dLbl>
            <c:dLbl>
              <c:idx val="1"/>
              <c:dLblPos val="t"/>
              <c:showLegendKey val="0"/>
              <c:showVal val="1"/>
              <c:showCatName val="0"/>
              <c:showSerName val="0"/>
              <c:showPercent val="0"/>
              <c:showBubbleSize val="0"/>
              <c:separator>; </c:separator>
              <c:extLst>
                <c:ext xmlns:c15="http://schemas.microsoft.com/office/drawing/2012/chart" uri="{CE6537A1-D6FC-4f65-9D91-7224C49458BB}"/>
              </c:extLst>
            </c:dLbl>
            <c:dLbl>
              <c:idx val="2"/>
              <c:dLblPos val="t"/>
              <c:showLegendKey val="0"/>
              <c:showVal val="1"/>
              <c:showCatName val="0"/>
              <c:showSerName val="0"/>
              <c:showPercent val="0"/>
              <c:showBubbleSize val="0"/>
              <c:separator>; </c:separator>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categories</c:f>
              <c:strCache>
                <c:ptCount val="3"/>
                <c:pt idx="0">
                  <c:v>3/2015, n=304</c:v>
                </c:pt>
                <c:pt idx="1">
                  <c:v>10/2014, n=255</c:v>
                </c:pt>
                <c:pt idx="2">
                  <c:v>08/2014, n=180</c:v>
                </c:pt>
              </c:strCache>
            </c:strRef>
          </c:cat>
          <c:val>
            <c:numRef>
              <c:f>2</c:f>
              <c:numCache>
                <c:formatCode>General</c:formatCode>
                <c:ptCount val="3"/>
                <c:pt idx="0">
                  <c:v>3.7275146020398999</c:v>
                </c:pt>
                <c:pt idx="1">
                  <c:v>3.7793116352275198</c:v>
                </c:pt>
                <c:pt idx="2">
                  <c:v>3.6681733326133399</c:v>
                </c:pt>
              </c:numCache>
            </c:numRef>
          </c:val>
          <c:smooth val="0"/>
        </c:ser>
        <c:ser>
          <c:idx val="3"/>
          <c:order val="3"/>
          <c:tx>
            <c:strRef>
              <c:f>label 3</c:f>
              <c:strCache>
                <c:ptCount val="1"/>
                <c:pt idx="0">
                  <c:v>ravivõimaluste selgitamisega</c:v>
                </c:pt>
              </c:strCache>
            </c:strRef>
          </c:tx>
          <c:spPr>
            <a:ln w="28440">
              <a:solidFill>
                <a:srgbClr val="2C95FE"/>
              </a:solidFill>
              <a:round/>
            </a:ln>
          </c:spPr>
          <c:marker>
            <c:symbol val="none"/>
          </c:marker>
          <c:dLbls>
            <c:dLbl>
              <c:idx val="0"/>
              <c:dLblPos val="t"/>
              <c:showLegendKey val="0"/>
              <c:showVal val="1"/>
              <c:showCatName val="0"/>
              <c:showSerName val="0"/>
              <c:showPercent val="0"/>
              <c:showBubbleSize val="0"/>
              <c:separator>; </c:separator>
              <c:extLst>
                <c:ext xmlns:c15="http://schemas.microsoft.com/office/drawing/2012/chart" uri="{CE6537A1-D6FC-4f65-9D91-7224C49458BB}"/>
              </c:extLst>
            </c:dLbl>
            <c:dLbl>
              <c:idx val="1"/>
              <c:dLblPos val="t"/>
              <c:showLegendKey val="0"/>
              <c:showVal val="1"/>
              <c:showCatName val="0"/>
              <c:showSerName val="0"/>
              <c:showPercent val="0"/>
              <c:showBubbleSize val="0"/>
              <c:separator>; </c:separator>
              <c:extLst>
                <c:ext xmlns:c15="http://schemas.microsoft.com/office/drawing/2012/chart" uri="{CE6537A1-D6FC-4f65-9D91-7224C49458BB}"/>
              </c:extLst>
            </c:dLbl>
            <c:dLbl>
              <c:idx val="2"/>
              <c:dLblPos val="t"/>
              <c:showLegendKey val="0"/>
              <c:showVal val="1"/>
              <c:showCatName val="0"/>
              <c:showSerName val="0"/>
              <c:showPercent val="0"/>
              <c:showBubbleSize val="0"/>
              <c:separator>; </c:separator>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categories</c:f>
              <c:strCache>
                <c:ptCount val="3"/>
                <c:pt idx="0">
                  <c:v>3/2015, n=304</c:v>
                </c:pt>
                <c:pt idx="1">
                  <c:v>10/2014, n=255</c:v>
                </c:pt>
                <c:pt idx="2">
                  <c:v>08/2014, n=180</c:v>
                </c:pt>
              </c:strCache>
            </c:strRef>
          </c:cat>
          <c:val>
            <c:numRef>
              <c:f>3</c:f>
              <c:numCache>
                <c:formatCode>General</c:formatCode>
                <c:ptCount val="3"/>
                <c:pt idx="0">
                  <c:v>3.65749407428076</c:v>
                </c:pt>
                <c:pt idx="1">
                  <c:v>3.5786270327808101</c:v>
                </c:pt>
                <c:pt idx="2">
                  <c:v>3.5392030153930971</c:v>
                </c:pt>
              </c:numCache>
            </c:numRef>
          </c:val>
          <c:smooth val="0"/>
        </c:ser>
        <c:ser>
          <c:idx val="4"/>
          <c:order val="4"/>
          <c:tx>
            <c:strRef>
              <c:f>label 4</c:f>
              <c:strCache>
                <c:ptCount val="1"/>
                <c:pt idx="0">
                  <c:v>ravi tulemusega</c:v>
                </c:pt>
              </c:strCache>
            </c:strRef>
          </c:tx>
          <c:spPr>
            <a:ln w="28440">
              <a:solidFill>
                <a:srgbClr val="A7C4FB"/>
              </a:solidFill>
              <a:round/>
            </a:ln>
          </c:spPr>
          <c:marker>
            <c:symbol val="none"/>
          </c:marker>
          <c:dLbls>
            <c:dLbl>
              <c:idx val="0"/>
              <c:dLblPos val="t"/>
              <c:showLegendKey val="0"/>
              <c:showVal val="1"/>
              <c:showCatName val="0"/>
              <c:showSerName val="0"/>
              <c:showPercent val="0"/>
              <c:showBubbleSize val="0"/>
              <c:separator>; </c:separator>
              <c:extLst>
                <c:ext xmlns:c15="http://schemas.microsoft.com/office/drawing/2012/chart" uri="{CE6537A1-D6FC-4f65-9D91-7224C49458BB}"/>
              </c:extLst>
            </c:dLbl>
            <c:dLbl>
              <c:idx val="1"/>
              <c:dLblPos val="t"/>
              <c:showLegendKey val="0"/>
              <c:showVal val="1"/>
              <c:showCatName val="0"/>
              <c:showSerName val="0"/>
              <c:showPercent val="0"/>
              <c:showBubbleSize val="0"/>
              <c:separator>; </c:separator>
              <c:extLst>
                <c:ext xmlns:c15="http://schemas.microsoft.com/office/drawing/2012/chart" uri="{CE6537A1-D6FC-4f65-9D91-7224C49458BB}"/>
              </c:extLst>
            </c:dLbl>
            <c:dLbl>
              <c:idx val="2"/>
              <c:dLblPos val="t"/>
              <c:showLegendKey val="0"/>
              <c:showVal val="1"/>
              <c:showCatName val="0"/>
              <c:showSerName val="0"/>
              <c:showPercent val="0"/>
              <c:showBubbleSize val="0"/>
              <c:separator>; </c:separator>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categories</c:f>
              <c:strCache>
                <c:ptCount val="3"/>
                <c:pt idx="0">
                  <c:v>3/2015, n=304</c:v>
                </c:pt>
                <c:pt idx="1">
                  <c:v>10/2014, n=255</c:v>
                </c:pt>
                <c:pt idx="2">
                  <c:v>08/2014, n=180</c:v>
                </c:pt>
              </c:strCache>
            </c:strRef>
          </c:cat>
          <c:val>
            <c:numRef>
              <c:f>4</c:f>
              <c:numCache>
                <c:formatCode>General</c:formatCode>
                <c:ptCount val="3"/>
                <c:pt idx="0">
                  <c:v>3.65529201091551</c:v>
                </c:pt>
                <c:pt idx="1">
                  <c:v>3.61935709536146</c:v>
                </c:pt>
                <c:pt idx="2">
                  <c:v>3.5621780754618002</c:v>
                </c:pt>
              </c:numCache>
            </c:numRef>
          </c:val>
          <c:smooth val="0"/>
        </c:ser>
        <c:dLbls>
          <c:showLegendKey val="0"/>
          <c:showVal val="0"/>
          <c:showCatName val="0"/>
          <c:showSerName val="0"/>
          <c:showPercent val="0"/>
          <c:showBubbleSize val="0"/>
        </c:dLbls>
        <c:smooth val="0"/>
        <c:axId val="210203520"/>
        <c:axId val="210204080"/>
      </c:lineChart>
      <c:catAx>
        <c:axId val="210203520"/>
        <c:scaling>
          <c:orientation val="maxMin"/>
        </c:scaling>
        <c:delete val="0"/>
        <c:axPos val="b"/>
        <c:majorGridlines>
          <c:spPr>
            <a:ln w="9360">
              <a:solidFill>
                <a:srgbClr val="878B9C"/>
              </a:solidFill>
              <a:round/>
            </a:ln>
          </c:spPr>
        </c:majorGridlines>
        <c:numFmt formatCode="General" sourceLinked="0"/>
        <c:majorTickMark val="out"/>
        <c:minorTickMark val="none"/>
        <c:tickLblPos val="nextTo"/>
        <c:spPr>
          <a:ln w="9360">
            <a:solidFill>
              <a:srgbClr val="878B9C"/>
            </a:solidFill>
            <a:round/>
          </a:ln>
        </c:spPr>
        <c:crossAx val="210204080"/>
        <c:crosses val="autoZero"/>
        <c:auto val="1"/>
        <c:lblAlgn val="ctr"/>
        <c:lblOffset val="100"/>
        <c:noMultiLvlLbl val="0"/>
      </c:catAx>
      <c:valAx>
        <c:axId val="210204080"/>
        <c:scaling>
          <c:orientation val="minMax"/>
          <c:max val="4"/>
          <c:min val="2.5"/>
        </c:scaling>
        <c:delete val="0"/>
        <c:axPos val="l"/>
        <c:majorGridlines>
          <c:spPr>
            <a:ln w="9360">
              <a:solidFill>
                <a:srgbClr val="878B9C"/>
              </a:solidFill>
              <a:round/>
            </a:ln>
          </c:spPr>
        </c:majorGridlines>
        <c:numFmt formatCode="General" sourceLinked="1"/>
        <c:majorTickMark val="out"/>
        <c:minorTickMark val="none"/>
        <c:tickLblPos val="nextTo"/>
        <c:spPr>
          <a:ln w="9360">
            <a:solidFill>
              <a:srgbClr val="878B9C"/>
            </a:solidFill>
            <a:round/>
          </a:ln>
        </c:spPr>
        <c:crossAx val="210203520"/>
        <c:crossesAt val="1"/>
        <c:crossBetween val="between"/>
        <c:majorUnit val="0.5"/>
      </c:valAx>
      <c:spPr>
        <a:solidFill>
          <a:srgbClr val="FFFFFF"/>
        </a:solidFill>
        <a:ln>
          <a:noFill/>
        </a:ln>
      </c:spPr>
    </c:plotArea>
    <c:legend>
      <c:legendPos val="r"/>
      <c:overlay val="0"/>
      <c:spPr>
        <a:noFill/>
        <a:ln>
          <a:noFill/>
        </a:ln>
      </c:spPr>
    </c:legend>
    <c:plotVisOnly val="1"/>
    <c:dispBlanksAs val="gap"/>
    <c:showDLblsOverMax val="0"/>
  </c:chart>
  <c:spPr>
    <a:noFill/>
    <a:ln>
      <a:noFill/>
    </a:ln>
  </c:spPr>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t-EE" sz="1200" b="1">
                <a:solidFill>
                  <a:srgbClr val="003366"/>
                </a:solidFill>
                <a:latin typeface="Verdana"/>
                <a:ea typeface="Verdana"/>
              </a:rPr>
              <a:t>Külastanud eriarsti</a:t>
            </a:r>
          </a:p>
        </c:rich>
      </c:tx>
      <c:overlay val="0"/>
    </c:title>
    <c:autoTitleDeleted val="0"/>
    <c:plotArea>
      <c:layout/>
      <c:lineChart>
        <c:grouping val="standard"/>
        <c:varyColors val="0"/>
        <c:ser>
          <c:idx val="0"/>
          <c:order val="0"/>
          <c:tx>
            <c:strRef>
              <c:f>label 0</c:f>
              <c:strCache>
                <c:ptCount val="1"/>
                <c:pt idx="0">
                  <c:v>teenuse kättesaadavusega</c:v>
                </c:pt>
              </c:strCache>
            </c:strRef>
          </c:tx>
          <c:spPr>
            <a:ln w="28440">
              <a:solidFill>
                <a:srgbClr val="F90000"/>
              </a:solidFill>
              <a:round/>
            </a:ln>
          </c:spPr>
          <c:marker>
            <c:symbol val="none"/>
          </c:marker>
          <c:dLbls>
            <c:dLbl>
              <c:idx val="0"/>
              <c:dLblPos val="b"/>
              <c:showLegendKey val="0"/>
              <c:showVal val="1"/>
              <c:showCatName val="0"/>
              <c:showSerName val="0"/>
              <c:showPercent val="0"/>
              <c:showBubbleSize val="0"/>
              <c:separator>; </c:separator>
              <c:extLst>
                <c:ext xmlns:c15="http://schemas.microsoft.com/office/drawing/2012/chart" uri="{CE6537A1-D6FC-4f65-9D91-7224C49458BB}"/>
              </c:extLst>
            </c:dLbl>
            <c:dLbl>
              <c:idx val="1"/>
              <c:dLblPos val="b"/>
              <c:showLegendKey val="0"/>
              <c:showVal val="1"/>
              <c:showCatName val="0"/>
              <c:showSerName val="0"/>
              <c:showPercent val="0"/>
              <c:showBubbleSize val="0"/>
              <c:separator>; </c:separator>
              <c:extLst>
                <c:ext xmlns:c15="http://schemas.microsoft.com/office/drawing/2012/chart" uri="{CE6537A1-D6FC-4f65-9D91-7224C49458BB}"/>
              </c:extLst>
            </c:dLbl>
            <c:dLbl>
              <c:idx val="2"/>
              <c:dLblPos val="b"/>
              <c:showLegendKey val="0"/>
              <c:showVal val="1"/>
              <c:showCatName val="0"/>
              <c:showSerName val="0"/>
              <c:showPercent val="0"/>
              <c:showBubbleSize val="0"/>
              <c:separator>; </c:separator>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categories</c:f>
              <c:strCache>
                <c:ptCount val="3"/>
                <c:pt idx="0">
                  <c:v>3/2015, n=387</c:v>
                </c:pt>
                <c:pt idx="1">
                  <c:v>10/2014, n=391</c:v>
                </c:pt>
                <c:pt idx="2">
                  <c:v>08/2014, n=304</c:v>
                </c:pt>
              </c:strCache>
            </c:strRef>
          </c:cat>
          <c:val>
            <c:numRef>
              <c:f>0</c:f>
              <c:numCache>
                <c:formatCode>General</c:formatCode>
                <c:ptCount val="3"/>
                <c:pt idx="0">
                  <c:v>2.8504236145567181</c:v>
                </c:pt>
                <c:pt idx="1">
                  <c:v>2.7957583417594898</c:v>
                </c:pt>
                <c:pt idx="2">
                  <c:v>2.8875694333149071</c:v>
                </c:pt>
              </c:numCache>
            </c:numRef>
          </c:val>
          <c:smooth val="0"/>
        </c:ser>
        <c:ser>
          <c:idx val="1"/>
          <c:order val="1"/>
          <c:tx>
            <c:strRef>
              <c:f>label 1</c:f>
              <c:strCache>
                <c:ptCount val="1"/>
                <c:pt idx="0">
                  <c:v>vastuvõtuaja registreerimise korraldusega</c:v>
                </c:pt>
              </c:strCache>
            </c:strRef>
          </c:tx>
          <c:spPr>
            <a:ln w="28440">
              <a:solidFill>
                <a:srgbClr val="F9F9F9"/>
              </a:solidFill>
              <a:round/>
            </a:ln>
          </c:spPr>
          <c:marker>
            <c:symbol val="none"/>
          </c:marker>
          <c:dLbls>
            <c:dLbl>
              <c:idx val="0"/>
              <c:dLblPos val="b"/>
              <c:showLegendKey val="0"/>
              <c:showVal val="1"/>
              <c:showCatName val="0"/>
              <c:showSerName val="0"/>
              <c:showPercent val="0"/>
              <c:showBubbleSize val="0"/>
              <c:separator>; </c:separator>
              <c:extLst>
                <c:ext xmlns:c15="http://schemas.microsoft.com/office/drawing/2012/chart" uri="{CE6537A1-D6FC-4f65-9D91-7224C49458BB}"/>
              </c:extLst>
            </c:dLbl>
            <c:dLbl>
              <c:idx val="1"/>
              <c:dLblPos val="b"/>
              <c:showLegendKey val="0"/>
              <c:showVal val="1"/>
              <c:showCatName val="0"/>
              <c:showSerName val="0"/>
              <c:showPercent val="0"/>
              <c:showBubbleSize val="0"/>
              <c:separator>; </c:separator>
              <c:extLst>
                <c:ext xmlns:c15="http://schemas.microsoft.com/office/drawing/2012/chart" uri="{CE6537A1-D6FC-4f65-9D91-7224C49458BB}"/>
              </c:extLst>
            </c:dLbl>
            <c:dLbl>
              <c:idx val="2"/>
              <c:dLblPos val="b"/>
              <c:showLegendKey val="0"/>
              <c:showVal val="1"/>
              <c:showCatName val="0"/>
              <c:showSerName val="0"/>
              <c:showPercent val="0"/>
              <c:showBubbleSize val="0"/>
              <c:separator>; </c:separator>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categories</c:f>
              <c:strCache>
                <c:ptCount val="3"/>
                <c:pt idx="0">
                  <c:v>3/2015, n=387</c:v>
                </c:pt>
                <c:pt idx="1">
                  <c:v>10/2014, n=391</c:v>
                </c:pt>
                <c:pt idx="2">
                  <c:v>08/2014, n=304</c:v>
                </c:pt>
              </c:strCache>
            </c:strRef>
          </c:cat>
          <c:val>
            <c:numRef>
              <c:f>1</c:f>
              <c:numCache>
                <c:formatCode>General</c:formatCode>
                <c:ptCount val="3"/>
                <c:pt idx="0">
                  <c:v>3.1856181383849398</c:v>
                </c:pt>
                <c:pt idx="1">
                  <c:v>2.9782781590564591</c:v>
                </c:pt>
                <c:pt idx="2">
                  <c:v>3.16508390335534</c:v>
                </c:pt>
              </c:numCache>
            </c:numRef>
          </c:val>
          <c:smooth val="0"/>
        </c:ser>
        <c:ser>
          <c:idx val="2"/>
          <c:order val="2"/>
          <c:tx>
            <c:strRef>
              <c:f>label 2</c:f>
              <c:strCache>
                <c:ptCount val="1"/>
                <c:pt idx="0">
                  <c:v>eriarsti suhtumisega</c:v>
                </c:pt>
              </c:strCache>
            </c:strRef>
          </c:tx>
          <c:spPr>
            <a:ln w="28440">
              <a:solidFill>
                <a:srgbClr val="002954"/>
              </a:solidFill>
              <a:round/>
            </a:ln>
          </c:spPr>
          <c:marker>
            <c:symbol val="none"/>
          </c:marker>
          <c:dLbls>
            <c:dLbl>
              <c:idx val="0"/>
              <c:dLblPos val="t"/>
              <c:showLegendKey val="0"/>
              <c:showVal val="1"/>
              <c:showCatName val="0"/>
              <c:showSerName val="0"/>
              <c:showPercent val="0"/>
              <c:showBubbleSize val="0"/>
              <c:separator>; </c:separator>
              <c:extLst>
                <c:ext xmlns:c15="http://schemas.microsoft.com/office/drawing/2012/chart" uri="{CE6537A1-D6FC-4f65-9D91-7224C49458BB}"/>
              </c:extLst>
            </c:dLbl>
            <c:dLbl>
              <c:idx val="1"/>
              <c:dLblPos val="t"/>
              <c:showLegendKey val="0"/>
              <c:showVal val="1"/>
              <c:showCatName val="0"/>
              <c:showSerName val="0"/>
              <c:showPercent val="0"/>
              <c:showBubbleSize val="0"/>
              <c:separator>; </c:separator>
              <c:extLst>
                <c:ext xmlns:c15="http://schemas.microsoft.com/office/drawing/2012/chart" uri="{CE6537A1-D6FC-4f65-9D91-7224C49458BB}"/>
              </c:extLst>
            </c:dLbl>
            <c:dLbl>
              <c:idx val="2"/>
              <c:dLblPos val="t"/>
              <c:showLegendKey val="0"/>
              <c:showVal val="1"/>
              <c:showCatName val="0"/>
              <c:showSerName val="0"/>
              <c:showPercent val="0"/>
              <c:showBubbleSize val="0"/>
              <c:separator>; </c:separator>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categories</c:f>
              <c:strCache>
                <c:ptCount val="3"/>
                <c:pt idx="0">
                  <c:v>3/2015, n=387</c:v>
                </c:pt>
                <c:pt idx="1">
                  <c:v>10/2014, n=391</c:v>
                </c:pt>
                <c:pt idx="2">
                  <c:v>08/2014, n=304</c:v>
                </c:pt>
              </c:strCache>
            </c:strRef>
          </c:cat>
          <c:val>
            <c:numRef>
              <c:f>2</c:f>
              <c:numCache>
                <c:formatCode>General</c:formatCode>
                <c:ptCount val="3"/>
                <c:pt idx="0">
                  <c:v>3.5520637618974011</c:v>
                </c:pt>
                <c:pt idx="1">
                  <c:v>3.53896050185346</c:v>
                </c:pt>
                <c:pt idx="2">
                  <c:v>3.5280242128889219</c:v>
                </c:pt>
              </c:numCache>
            </c:numRef>
          </c:val>
          <c:smooth val="0"/>
        </c:ser>
        <c:ser>
          <c:idx val="3"/>
          <c:order val="3"/>
          <c:tx>
            <c:strRef>
              <c:f>label 3</c:f>
              <c:strCache>
                <c:ptCount val="1"/>
                <c:pt idx="0">
                  <c:v>ravivõimaluste selgitamisega</c:v>
                </c:pt>
              </c:strCache>
            </c:strRef>
          </c:tx>
          <c:spPr>
            <a:ln w="28440">
              <a:solidFill>
                <a:srgbClr val="2C95FE"/>
              </a:solidFill>
              <a:round/>
            </a:ln>
          </c:spPr>
          <c:marker>
            <c:symbol val="none"/>
          </c:marker>
          <c:dLbls>
            <c:dLbl>
              <c:idx val="0"/>
              <c:dLblPos val="t"/>
              <c:showLegendKey val="0"/>
              <c:showVal val="1"/>
              <c:showCatName val="0"/>
              <c:showSerName val="0"/>
              <c:showPercent val="0"/>
              <c:showBubbleSize val="0"/>
              <c:separator>; </c:separator>
              <c:extLst>
                <c:ext xmlns:c15="http://schemas.microsoft.com/office/drawing/2012/chart" uri="{CE6537A1-D6FC-4f65-9D91-7224C49458BB}"/>
              </c:extLst>
            </c:dLbl>
            <c:dLbl>
              <c:idx val="1"/>
              <c:dLblPos val="t"/>
              <c:showLegendKey val="0"/>
              <c:showVal val="1"/>
              <c:showCatName val="0"/>
              <c:showSerName val="0"/>
              <c:showPercent val="0"/>
              <c:showBubbleSize val="0"/>
              <c:separator>; </c:separator>
              <c:extLst>
                <c:ext xmlns:c15="http://schemas.microsoft.com/office/drawing/2012/chart" uri="{CE6537A1-D6FC-4f65-9D91-7224C49458BB}"/>
              </c:extLst>
            </c:dLbl>
            <c:dLbl>
              <c:idx val="2"/>
              <c:dLblPos val="t"/>
              <c:showLegendKey val="0"/>
              <c:showVal val="1"/>
              <c:showCatName val="0"/>
              <c:showSerName val="0"/>
              <c:showPercent val="0"/>
              <c:showBubbleSize val="0"/>
              <c:separator>; </c:separator>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categories</c:f>
              <c:strCache>
                <c:ptCount val="3"/>
                <c:pt idx="0">
                  <c:v>3/2015, n=387</c:v>
                </c:pt>
                <c:pt idx="1">
                  <c:v>10/2014, n=391</c:v>
                </c:pt>
                <c:pt idx="2">
                  <c:v>08/2014, n=304</c:v>
                </c:pt>
              </c:strCache>
            </c:strRef>
          </c:cat>
          <c:val>
            <c:numRef>
              <c:f>3</c:f>
              <c:numCache>
                <c:formatCode>General</c:formatCode>
                <c:ptCount val="3"/>
                <c:pt idx="0">
                  <c:v>3.4025643410346702</c:v>
                </c:pt>
                <c:pt idx="1">
                  <c:v>3.46309330326075</c:v>
                </c:pt>
                <c:pt idx="2">
                  <c:v>3.3985822098101401</c:v>
                </c:pt>
              </c:numCache>
            </c:numRef>
          </c:val>
          <c:smooth val="0"/>
        </c:ser>
        <c:ser>
          <c:idx val="4"/>
          <c:order val="4"/>
          <c:tx>
            <c:strRef>
              <c:f>label 4</c:f>
              <c:strCache>
                <c:ptCount val="1"/>
                <c:pt idx="0">
                  <c:v>ravi tulemusega</c:v>
                </c:pt>
              </c:strCache>
            </c:strRef>
          </c:tx>
          <c:spPr>
            <a:ln w="28440">
              <a:solidFill>
                <a:srgbClr val="A7C4FB"/>
              </a:solidFill>
              <a:round/>
            </a:ln>
          </c:spPr>
          <c:marker>
            <c:symbol val="none"/>
          </c:marker>
          <c:dLbls>
            <c:dLbl>
              <c:idx val="0"/>
              <c:dLblPos val="b"/>
              <c:showLegendKey val="0"/>
              <c:showVal val="1"/>
              <c:showCatName val="0"/>
              <c:showSerName val="0"/>
              <c:showPercent val="0"/>
              <c:showBubbleSize val="0"/>
              <c:separator>; </c:separator>
              <c:extLst>
                <c:ext xmlns:c15="http://schemas.microsoft.com/office/drawing/2012/chart" uri="{CE6537A1-D6FC-4f65-9D91-7224C49458BB}"/>
              </c:extLst>
            </c:dLbl>
            <c:dLbl>
              <c:idx val="1"/>
              <c:dLblPos val="b"/>
              <c:showLegendKey val="0"/>
              <c:showVal val="1"/>
              <c:showCatName val="0"/>
              <c:showSerName val="0"/>
              <c:showPercent val="0"/>
              <c:showBubbleSize val="0"/>
              <c:separator>; </c:separator>
              <c:extLst>
                <c:ext xmlns:c15="http://schemas.microsoft.com/office/drawing/2012/chart" uri="{CE6537A1-D6FC-4f65-9D91-7224C49458BB}"/>
              </c:extLst>
            </c:dLbl>
            <c:dLbl>
              <c:idx val="2"/>
              <c:dLblPos val="b"/>
              <c:showLegendKey val="0"/>
              <c:showVal val="1"/>
              <c:showCatName val="0"/>
              <c:showSerName val="0"/>
              <c:showPercent val="0"/>
              <c:showBubbleSize val="0"/>
              <c:separator>; </c:separator>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categories</c:f>
              <c:strCache>
                <c:ptCount val="3"/>
                <c:pt idx="0">
                  <c:v>3/2015, n=387</c:v>
                </c:pt>
                <c:pt idx="1">
                  <c:v>10/2014, n=391</c:v>
                </c:pt>
                <c:pt idx="2">
                  <c:v>08/2014, n=304</c:v>
                </c:pt>
              </c:strCache>
            </c:strRef>
          </c:cat>
          <c:val>
            <c:numRef>
              <c:f>4</c:f>
              <c:numCache>
                <c:formatCode>General</c:formatCode>
                <c:ptCount val="3"/>
                <c:pt idx="0">
                  <c:v>3.3086243555242301</c:v>
                </c:pt>
                <c:pt idx="1">
                  <c:v>3.3923545613753001</c:v>
                </c:pt>
                <c:pt idx="2">
                  <c:v>3.3470722240645991</c:v>
                </c:pt>
              </c:numCache>
            </c:numRef>
          </c:val>
          <c:smooth val="0"/>
        </c:ser>
        <c:dLbls>
          <c:showLegendKey val="0"/>
          <c:showVal val="0"/>
          <c:showCatName val="0"/>
          <c:showSerName val="0"/>
          <c:showPercent val="0"/>
          <c:showBubbleSize val="0"/>
        </c:dLbls>
        <c:smooth val="0"/>
        <c:axId val="210298112"/>
        <c:axId val="210298672"/>
      </c:lineChart>
      <c:catAx>
        <c:axId val="210298112"/>
        <c:scaling>
          <c:orientation val="maxMin"/>
        </c:scaling>
        <c:delete val="0"/>
        <c:axPos val="b"/>
        <c:majorGridlines>
          <c:spPr>
            <a:ln w="9360">
              <a:solidFill>
                <a:srgbClr val="878B9C"/>
              </a:solidFill>
              <a:round/>
            </a:ln>
          </c:spPr>
        </c:majorGridlines>
        <c:numFmt formatCode="General" sourceLinked="0"/>
        <c:majorTickMark val="out"/>
        <c:minorTickMark val="none"/>
        <c:tickLblPos val="nextTo"/>
        <c:spPr>
          <a:ln w="9360">
            <a:solidFill>
              <a:srgbClr val="878B9C"/>
            </a:solidFill>
            <a:round/>
          </a:ln>
        </c:spPr>
        <c:crossAx val="210298672"/>
        <c:crosses val="autoZero"/>
        <c:auto val="1"/>
        <c:lblAlgn val="ctr"/>
        <c:lblOffset val="100"/>
        <c:noMultiLvlLbl val="0"/>
      </c:catAx>
      <c:valAx>
        <c:axId val="210298672"/>
        <c:scaling>
          <c:orientation val="minMax"/>
          <c:max val="4"/>
          <c:min val="2.5"/>
        </c:scaling>
        <c:delete val="0"/>
        <c:axPos val="l"/>
        <c:majorGridlines>
          <c:spPr>
            <a:ln w="9360">
              <a:solidFill>
                <a:srgbClr val="878B9C"/>
              </a:solidFill>
              <a:round/>
            </a:ln>
          </c:spPr>
        </c:majorGridlines>
        <c:numFmt formatCode="General" sourceLinked="1"/>
        <c:majorTickMark val="out"/>
        <c:minorTickMark val="none"/>
        <c:tickLblPos val="nextTo"/>
        <c:spPr>
          <a:ln w="9360">
            <a:solidFill>
              <a:srgbClr val="878B9C"/>
            </a:solidFill>
            <a:round/>
          </a:ln>
        </c:spPr>
        <c:crossAx val="210298112"/>
        <c:crossesAt val="1"/>
        <c:crossBetween val="between"/>
        <c:majorUnit val="0.5"/>
      </c:valAx>
      <c:spPr>
        <a:solidFill>
          <a:srgbClr val="FFFFFF"/>
        </a:solidFill>
        <a:ln>
          <a:noFill/>
        </a:ln>
      </c:spPr>
    </c:plotArea>
    <c:plotVisOnly val="1"/>
    <c:dispBlanksAs val="gap"/>
    <c:showDLblsOverMax val="0"/>
  </c:chart>
  <c:spPr>
    <a:noFill/>
    <a:ln>
      <a:noFill/>
    </a:ln>
  </c:spPr>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t-EE" sz="1200" b="1">
                <a:solidFill>
                  <a:srgbClr val="003366"/>
                </a:solidFill>
                <a:latin typeface="Verdana"/>
                <a:ea typeface="Verdana"/>
              </a:rPr>
              <a:t>Viibinud haiglas</a:t>
            </a:r>
          </a:p>
        </c:rich>
      </c:tx>
      <c:overlay val="0"/>
    </c:title>
    <c:autoTitleDeleted val="0"/>
    <c:plotArea>
      <c:layout/>
      <c:lineChart>
        <c:grouping val="standard"/>
        <c:varyColors val="0"/>
        <c:ser>
          <c:idx val="0"/>
          <c:order val="0"/>
          <c:tx>
            <c:strRef>
              <c:f>label 0</c:f>
              <c:strCache>
                <c:ptCount val="1"/>
                <c:pt idx="0">
                  <c:v>teenuse kättesaadavusega</c:v>
                </c:pt>
              </c:strCache>
            </c:strRef>
          </c:tx>
          <c:spPr>
            <a:ln w="28440">
              <a:solidFill>
                <a:srgbClr val="F90000"/>
              </a:solidFill>
              <a:round/>
            </a:ln>
          </c:spPr>
          <c:marker>
            <c:symbol val="none"/>
          </c:marker>
          <c:dLbls>
            <c:dLbl>
              <c:idx val="0"/>
              <c:dLblPos val="b"/>
              <c:showLegendKey val="0"/>
              <c:showVal val="1"/>
              <c:showCatName val="0"/>
              <c:showSerName val="0"/>
              <c:showPercent val="0"/>
              <c:showBubbleSize val="0"/>
              <c:separator>; </c:separator>
              <c:extLst>
                <c:ext xmlns:c15="http://schemas.microsoft.com/office/drawing/2012/chart" uri="{CE6537A1-D6FC-4f65-9D91-7224C49458BB}"/>
              </c:extLst>
            </c:dLbl>
            <c:dLbl>
              <c:idx val="1"/>
              <c:dLblPos val="b"/>
              <c:showLegendKey val="0"/>
              <c:showVal val="1"/>
              <c:showCatName val="0"/>
              <c:showSerName val="0"/>
              <c:showPercent val="0"/>
              <c:showBubbleSize val="0"/>
              <c:separator>; </c:separator>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categories</c:f>
              <c:strCache>
                <c:ptCount val="2"/>
                <c:pt idx="0">
                  <c:v>3/2015, n=43</c:v>
                </c:pt>
                <c:pt idx="1">
                  <c:v>10/2014, n=47</c:v>
                </c:pt>
              </c:strCache>
            </c:strRef>
          </c:cat>
          <c:val>
            <c:numRef>
              <c:f>0</c:f>
              <c:numCache>
                <c:formatCode>General</c:formatCode>
                <c:ptCount val="2"/>
                <c:pt idx="0">
                  <c:v>3.1847190299668102</c:v>
                </c:pt>
                <c:pt idx="1">
                  <c:v>3.1622543467030102</c:v>
                </c:pt>
              </c:numCache>
            </c:numRef>
          </c:val>
          <c:smooth val="0"/>
        </c:ser>
        <c:ser>
          <c:idx val="1"/>
          <c:order val="1"/>
          <c:tx>
            <c:strRef>
              <c:f>label 1</c:f>
              <c:strCache>
                <c:ptCount val="1"/>
                <c:pt idx="0">
                  <c:v>vastuvõtuaja registreerimise korraldusega</c:v>
                </c:pt>
              </c:strCache>
            </c:strRef>
          </c:tx>
          <c:spPr>
            <a:ln w="28440">
              <a:solidFill>
                <a:srgbClr val="F9F9F9"/>
              </a:solidFill>
              <a:round/>
            </a:ln>
          </c:spPr>
          <c:marker>
            <c:symbol val="none"/>
          </c:marker>
          <c:dLbls>
            <c:dLbl>
              <c:idx val="0"/>
              <c:dLblPos val="b"/>
              <c:showLegendKey val="0"/>
              <c:showVal val="1"/>
              <c:showCatName val="0"/>
              <c:showSerName val="0"/>
              <c:showPercent val="0"/>
              <c:showBubbleSize val="0"/>
              <c:separator>; </c:separator>
              <c:extLst>
                <c:ext xmlns:c15="http://schemas.microsoft.com/office/drawing/2012/chart" uri="{CE6537A1-D6FC-4f65-9D91-7224C49458BB}"/>
              </c:extLst>
            </c:dLbl>
            <c:dLbl>
              <c:idx val="1"/>
              <c:dLblPos val="b"/>
              <c:showLegendKey val="0"/>
              <c:showVal val="1"/>
              <c:showCatName val="0"/>
              <c:showSerName val="0"/>
              <c:showPercent val="0"/>
              <c:showBubbleSize val="0"/>
              <c:separator>; </c:separator>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categories</c:f>
              <c:strCache>
                <c:ptCount val="2"/>
                <c:pt idx="0">
                  <c:v>3/2015, n=43</c:v>
                </c:pt>
                <c:pt idx="1">
                  <c:v>10/2014, n=47</c:v>
                </c:pt>
              </c:strCache>
            </c:strRef>
          </c:cat>
          <c:val>
            <c:numRef>
              <c:f>1</c:f>
              <c:numCache>
                <c:formatCode>General</c:formatCode>
                <c:ptCount val="2"/>
                <c:pt idx="0">
                  <c:v>3.2894237573848399</c:v>
                </c:pt>
                <c:pt idx="1">
                  <c:v>3.1810101702801701</c:v>
                </c:pt>
              </c:numCache>
            </c:numRef>
          </c:val>
          <c:smooth val="0"/>
        </c:ser>
        <c:ser>
          <c:idx val="2"/>
          <c:order val="2"/>
          <c:tx>
            <c:strRef>
              <c:f>label 2</c:f>
              <c:strCache>
                <c:ptCount val="1"/>
                <c:pt idx="0">
                  <c:v>eriarsti suhtumisega</c:v>
                </c:pt>
              </c:strCache>
            </c:strRef>
          </c:tx>
          <c:spPr>
            <a:ln w="28440">
              <a:solidFill>
                <a:srgbClr val="002954"/>
              </a:solidFill>
              <a:round/>
            </a:ln>
          </c:spPr>
          <c:marker>
            <c:symbol val="none"/>
          </c:marker>
          <c:dLbls>
            <c:dLbl>
              <c:idx val="0"/>
              <c:dLblPos val="r"/>
              <c:showLegendKey val="0"/>
              <c:showVal val="1"/>
              <c:showCatName val="0"/>
              <c:showSerName val="0"/>
              <c:showPercent val="0"/>
              <c:showBubbleSize val="0"/>
              <c:separator>; </c:separator>
              <c:extLst>
                <c:ext xmlns:c15="http://schemas.microsoft.com/office/drawing/2012/chart" uri="{CE6537A1-D6FC-4f65-9D91-7224C49458BB}"/>
              </c:extLst>
            </c:dLbl>
            <c:dLbl>
              <c:idx val="1"/>
              <c:dLblPos val="t"/>
              <c:showLegendKey val="0"/>
              <c:showVal val="1"/>
              <c:showCatName val="0"/>
              <c:showSerName val="0"/>
              <c:showPercent val="0"/>
              <c:showBubbleSize val="0"/>
              <c:separator>; </c:separator>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categories</c:f>
              <c:strCache>
                <c:ptCount val="2"/>
                <c:pt idx="0">
                  <c:v>3/2015, n=43</c:v>
                </c:pt>
                <c:pt idx="1">
                  <c:v>10/2014, n=47</c:v>
                </c:pt>
              </c:strCache>
            </c:strRef>
          </c:cat>
          <c:val>
            <c:numRef>
              <c:f>2</c:f>
              <c:numCache>
                <c:formatCode>General</c:formatCode>
                <c:ptCount val="2"/>
                <c:pt idx="0">
                  <c:v>3.310122123066257</c:v>
                </c:pt>
                <c:pt idx="1">
                  <c:v>3.4278114239985582</c:v>
                </c:pt>
              </c:numCache>
            </c:numRef>
          </c:val>
          <c:smooth val="0"/>
        </c:ser>
        <c:ser>
          <c:idx val="3"/>
          <c:order val="3"/>
          <c:tx>
            <c:strRef>
              <c:f>label 3</c:f>
              <c:strCache>
                <c:ptCount val="1"/>
                <c:pt idx="0">
                  <c:v>ravivõimaluste selgitamisega</c:v>
                </c:pt>
              </c:strCache>
            </c:strRef>
          </c:tx>
          <c:spPr>
            <a:ln w="28440">
              <a:solidFill>
                <a:srgbClr val="2C95FE"/>
              </a:solidFill>
              <a:round/>
            </a:ln>
          </c:spPr>
          <c:marker>
            <c:symbol val="none"/>
          </c:marker>
          <c:dLbls>
            <c:dLbl>
              <c:idx val="0"/>
              <c:dLblPos val="t"/>
              <c:showLegendKey val="0"/>
              <c:showVal val="1"/>
              <c:showCatName val="0"/>
              <c:showSerName val="0"/>
              <c:showPercent val="0"/>
              <c:showBubbleSize val="0"/>
              <c:separator>; </c:separator>
              <c:extLst>
                <c:ext xmlns:c15="http://schemas.microsoft.com/office/drawing/2012/chart" uri="{CE6537A1-D6FC-4f65-9D91-7224C49458BB}"/>
              </c:extLst>
            </c:dLbl>
            <c:dLbl>
              <c:idx val="1"/>
              <c:dLblPos val="t"/>
              <c:showLegendKey val="0"/>
              <c:showVal val="1"/>
              <c:showCatName val="0"/>
              <c:showSerName val="0"/>
              <c:showPercent val="0"/>
              <c:showBubbleSize val="0"/>
              <c:separator>; </c:separator>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categories</c:f>
              <c:strCache>
                <c:ptCount val="2"/>
                <c:pt idx="0">
                  <c:v>3/2015, n=43</c:v>
                </c:pt>
                <c:pt idx="1">
                  <c:v>10/2014, n=47</c:v>
                </c:pt>
              </c:strCache>
            </c:strRef>
          </c:cat>
          <c:val>
            <c:numRef>
              <c:f>3</c:f>
              <c:numCache>
                <c:formatCode>General</c:formatCode>
                <c:ptCount val="2"/>
                <c:pt idx="0">
                  <c:v>3.4171584131887531</c:v>
                </c:pt>
                <c:pt idx="1">
                  <c:v>3.4864866138423101</c:v>
                </c:pt>
              </c:numCache>
            </c:numRef>
          </c:val>
          <c:smooth val="0"/>
        </c:ser>
        <c:ser>
          <c:idx val="4"/>
          <c:order val="4"/>
          <c:tx>
            <c:strRef>
              <c:f>label 4</c:f>
              <c:strCache>
                <c:ptCount val="1"/>
                <c:pt idx="0">
                  <c:v>ravi tulemusega</c:v>
                </c:pt>
              </c:strCache>
            </c:strRef>
          </c:tx>
          <c:spPr>
            <a:ln w="28440">
              <a:solidFill>
                <a:srgbClr val="A7C4FB"/>
              </a:solidFill>
              <a:round/>
            </a:ln>
          </c:spPr>
          <c:marker>
            <c:symbol val="none"/>
          </c:marker>
          <c:dLbls>
            <c:dLbl>
              <c:idx val="0"/>
              <c:dLblPos val="t"/>
              <c:showLegendKey val="0"/>
              <c:showVal val="1"/>
              <c:showCatName val="0"/>
              <c:showSerName val="0"/>
              <c:showPercent val="0"/>
              <c:showBubbleSize val="0"/>
              <c:separator>; </c:separator>
              <c:extLst>
                <c:ext xmlns:c15="http://schemas.microsoft.com/office/drawing/2012/chart" uri="{CE6537A1-D6FC-4f65-9D91-7224C49458BB}"/>
              </c:extLst>
            </c:dLbl>
            <c:dLbl>
              <c:idx val="1"/>
              <c:dLblPos val="l"/>
              <c:showLegendKey val="0"/>
              <c:showVal val="1"/>
              <c:showCatName val="0"/>
              <c:showSerName val="0"/>
              <c:showPercent val="0"/>
              <c:showBubbleSize val="0"/>
              <c:separator>; </c:separator>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categories</c:f>
              <c:strCache>
                <c:ptCount val="2"/>
                <c:pt idx="0">
                  <c:v>3/2015, n=43</c:v>
                </c:pt>
                <c:pt idx="1">
                  <c:v>10/2014, n=47</c:v>
                </c:pt>
              </c:strCache>
            </c:strRef>
          </c:cat>
          <c:val>
            <c:numRef>
              <c:f>4</c:f>
              <c:numCache>
                <c:formatCode>General</c:formatCode>
                <c:ptCount val="2"/>
                <c:pt idx="0">
                  <c:v>3.3233179198853802</c:v>
                </c:pt>
                <c:pt idx="1">
                  <c:v>3.3095220040069302</c:v>
                </c:pt>
              </c:numCache>
            </c:numRef>
          </c:val>
          <c:smooth val="0"/>
        </c:ser>
        <c:dLbls>
          <c:showLegendKey val="0"/>
          <c:showVal val="0"/>
          <c:showCatName val="0"/>
          <c:showSerName val="0"/>
          <c:showPercent val="0"/>
          <c:showBubbleSize val="0"/>
        </c:dLbls>
        <c:smooth val="0"/>
        <c:axId val="210303152"/>
        <c:axId val="210586912"/>
      </c:lineChart>
      <c:catAx>
        <c:axId val="210303152"/>
        <c:scaling>
          <c:orientation val="maxMin"/>
        </c:scaling>
        <c:delete val="0"/>
        <c:axPos val="b"/>
        <c:majorGridlines>
          <c:spPr>
            <a:ln w="9360">
              <a:solidFill>
                <a:srgbClr val="878B9C"/>
              </a:solidFill>
              <a:round/>
            </a:ln>
          </c:spPr>
        </c:majorGridlines>
        <c:numFmt formatCode="General" sourceLinked="0"/>
        <c:majorTickMark val="out"/>
        <c:minorTickMark val="none"/>
        <c:tickLblPos val="nextTo"/>
        <c:spPr>
          <a:ln w="9360">
            <a:solidFill>
              <a:srgbClr val="878B9C"/>
            </a:solidFill>
            <a:round/>
          </a:ln>
        </c:spPr>
        <c:crossAx val="210586912"/>
        <c:crosses val="autoZero"/>
        <c:auto val="1"/>
        <c:lblAlgn val="ctr"/>
        <c:lblOffset val="100"/>
        <c:noMultiLvlLbl val="0"/>
      </c:catAx>
      <c:valAx>
        <c:axId val="210586912"/>
        <c:scaling>
          <c:orientation val="minMax"/>
          <c:max val="4"/>
          <c:min val="2.5"/>
        </c:scaling>
        <c:delete val="0"/>
        <c:axPos val="l"/>
        <c:majorGridlines>
          <c:spPr>
            <a:ln w="9360">
              <a:solidFill>
                <a:srgbClr val="878B9C"/>
              </a:solidFill>
              <a:round/>
            </a:ln>
          </c:spPr>
        </c:majorGridlines>
        <c:numFmt formatCode="General" sourceLinked="1"/>
        <c:majorTickMark val="out"/>
        <c:minorTickMark val="none"/>
        <c:tickLblPos val="nextTo"/>
        <c:spPr>
          <a:ln w="9360">
            <a:solidFill>
              <a:srgbClr val="878B9C"/>
            </a:solidFill>
            <a:round/>
          </a:ln>
        </c:spPr>
        <c:crossAx val="210303152"/>
        <c:crossesAt val="1"/>
        <c:crossBetween val="between"/>
        <c:majorUnit val="0.5"/>
      </c:valAx>
      <c:spPr>
        <a:solidFill>
          <a:srgbClr val="FFFFFF"/>
        </a:solidFill>
        <a:ln>
          <a:noFill/>
        </a:ln>
      </c:spPr>
    </c:plotArea>
    <c:plotVisOnly val="1"/>
    <c:dispBlanksAs val="gap"/>
    <c:showDLblsOverMax val="0"/>
  </c:chart>
  <c:spPr>
    <a:noFill/>
    <a:ln>
      <a:noFill/>
    </a:ln>
  </c:spPr>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t-EE" sz="1200" b="1">
                <a:solidFill>
                  <a:srgbClr val="003366"/>
                </a:solidFill>
                <a:latin typeface="Verdana"/>
                <a:ea typeface="Verdana"/>
              </a:rPr>
              <a:t>Külastanud hambaarsti</a:t>
            </a:r>
          </a:p>
        </c:rich>
      </c:tx>
      <c:overlay val="0"/>
    </c:title>
    <c:autoTitleDeleted val="0"/>
    <c:plotArea>
      <c:layout/>
      <c:lineChart>
        <c:grouping val="standard"/>
        <c:varyColors val="0"/>
        <c:ser>
          <c:idx val="0"/>
          <c:order val="0"/>
          <c:tx>
            <c:strRef>
              <c:f>label 0</c:f>
              <c:strCache>
                <c:ptCount val="1"/>
                <c:pt idx="0">
                  <c:v>teenuse kättesaadavusega</c:v>
                </c:pt>
              </c:strCache>
            </c:strRef>
          </c:tx>
          <c:spPr>
            <a:ln w="28440">
              <a:solidFill>
                <a:srgbClr val="F90000"/>
              </a:solidFill>
              <a:round/>
            </a:ln>
          </c:spPr>
          <c:marker>
            <c:symbol val="none"/>
          </c:marker>
          <c:dLbls>
            <c:dLbl>
              <c:idx val="0"/>
              <c:dLblPos val="b"/>
              <c:showLegendKey val="0"/>
              <c:showVal val="1"/>
              <c:showCatName val="0"/>
              <c:showSerName val="0"/>
              <c:showPercent val="0"/>
              <c:showBubbleSize val="0"/>
              <c:separator>; </c:separator>
              <c:extLst>
                <c:ext xmlns:c15="http://schemas.microsoft.com/office/drawing/2012/chart" uri="{CE6537A1-D6FC-4f65-9D91-7224C49458BB}"/>
              </c:extLst>
            </c:dLbl>
            <c:dLbl>
              <c:idx val="1"/>
              <c:dLblPos val="b"/>
              <c:showLegendKey val="0"/>
              <c:showVal val="1"/>
              <c:showCatName val="0"/>
              <c:showSerName val="0"/>
              <c:showPercent val="0"/>
              <c:showBubbleSize val="0"/>
              <c:separator>; </c:separator>
              <c:extLst>
                <c:ext xmlns:c15="http://schemas.microsoft.com/office/drawing/2012/chart" uri="{CE6537A1-D6FC-4f65-9D91-7224C49458BB}"/>
              </c:extLst>
            </c:dLbl>
            <c:dLbl>
              <c:idx val="2"/>
              <c:dLblPos val="b"/>
              <c:showLegendKey val="0"/>
              <c:showVal val="1"/>
              <c:showCatName val="0"/>
              <c:showSerName val="0"/>
              <c:showPercent val="0"/>
              <c:showBubbleSize val="0"/>
              <c:separator>; </c:separator>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categories</c:f>
              <c:strCache>
                <c:ptCount val="3"/>
                <c:pt idx="0">
                  <c:v>3/2015, n=304</c:v>
                </c:pt>
                <c:pt idx="1">
                  <c:v>10/2014, n=255</c:v>
                </c:pt>
                <c:pt idx="2">
                  <c:v>08/2014, n=180</c:v>
                </c:pt>
              </c:strCache>
            </c:strRef>
          </c:cat>
          <c:val>
            <c:numRef>
              <c:f>0</c:f>
              <c:numCache>
                <c:formatCode>General</c:formatCode>
                <c:ptCount val="3"/>
                <c:pt idx="0">
                  <c:v>3.3832171871857102</c:v>
                </c:pt>
                <c:pt idx="1">
                  <c:v>3.2904697572841708</c:v>
                </c:pt>
                <c:pt idx="2">
                  <c:v>3.3757963246434382</c:v>
                </c:pt>
              </c:numCache>
            </c:numRef>
          </c:val>
          <c:smooth val="0"/>
        </c:ser>
        <c:ser>
          <c:idx val="1"/>
          <c:order val="1"/>
          <c:tx>
            <c:strRef>
              <c:f>label 1</c:f>
              <c:strCache>
                <c:ptCount val="1"/>
                <c:pt idx="0">
                  <c:v>vastuvõtuaja registreerimise korraldusega</c:v>
                </c:pt>
              </c:strCache>
            </c:strRef>
          </c:tx>
          <c:spPr>
            <a:ln w="28440">
              <a:solidFill>
                <a:srgbClr val="F9F9F9"/>
              </a:solidFill>
              <a:round/>
            </a:ln>
          </c:spPr>
          <c:marker>
            <c:symbol val="none"/>
          </c:marker>
          <c:dLbls>
            <c:dLbl>
              <c:idx val="0"/>
              <c:dLblPos val="b"/>
              <c:showLegendKey val="0"/>
              <c:showVal val="1"/>
              <c:showCatName val="0"/>
              <c:showSerName val="0"/>
              <c:showPercent val="0"/>
              <c:showBubbleSize val="0"/>
              <c:separator>; </c:separator>
              <c:extLst>
                <c:ext xmlns:c15="http://schemas.microsoft.com/office/drawing/2012/chart" uri="{CE6537A1-D6FC-4f65-9D91-7224C49458BB}"/>
              </c:extLst>
            </c:dLbl>
            <c:dLbl>
              <c:idx val="1"/>
              <c:dLblPos val="b"/>
              <c:showLegendKey val="0"/>
              <c:showVal val="1"/>
              <c:showCatName val="0"/>
              <c:showSerName val="0"/>
              <c:showPercent val="0"/>
              <c:showBubbleSize val="0"/>
              <c:separator>; </c:separator>
              <c:extLst>
                <c:ext xmlns:c15="http://schemas.microsoft.com/office/drawing/2012/chart" uri="{CE6537A1-D6FC-4f65-9D91-7224C49458BB}"/>
              </c:extLst>
            </c:dLbl>
            <c:dLbl>
              <c:idx val="2"/>
              <c:dLblPos val="b"/>
              <c:showLegendKey val="0"/>
              <c:showVal val="1"/>
              <c:showCatName val="0"/>
              <c:showSerName val="0"/>
              <c:showPercent val="0"/>
              <c:showBubbleSize val="0"/>
              <c:separator>; </c:separator>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categories</c:f>
              <c:strCache>
                <c:ptCount val="3"/>
                <c:pt idx="0">
                  <c:v>3/2015, n=304</c:v>
                </c:pt>
                <c:pt idx="1">
                  <c:v>10/2014, n=255</c:v>
                </c:pt>
                <c:pt idx="2">
                  <c:v>08/2014, n=180</c:v>
                </c:pt>
              </c:strCache>
            </c:strRef>
          </c:cat>
          <c:val>
            <c:numRef>
              <c:f>1</c:f>
              <c:numCache>
                <c:formatCode>General</c:formatCode>
                <c:ptCount val="3"/>
                <c:pt idx="0">
                  <c:v>3.5061223461313422</c:v>
                </c:pt>
                <c:pt idx="1">
                  <c:v>3.4679028566810599</c:v>
                </c:pt>
                <c:pt idx="2">
                  <c:v>3.4828929345038619</c:v>
                </c:pt>
              </c:numCache>
            </c:numRef>
          </c:val>
          <c:smooth val="0"/>
        </c:ser>
        <c:ser>
          <c:idx val="2"/>
          <c:order val="2"/>
          <c:tx>
            <c:strRef>
              <c:f>label 2</c:f>
              <c:strCache>
                <c:ptCount val="1"/>
                <c:pt idx="0">
                  <c:v>eriarsti suhtumisega</c:v>
                </c:pt>
              </c:strCache>
            </c:strRef>
          </c:tx>
          <c:spPr>
            <a:ln w="28440">
              <a:solidFill>
                <a:srgbClr val="002954"/>
              </a:solidFill>
              <a:round/>
            </a:ln>
          </c:spPr>
          <c:marker>
            <c:symbol val="none"/>
          </c:marker>
          <c:dLbls>
            <c:dLbl>
              <c:idx val="0"/>
              <c:dLblPos val="t"/>
              <c:showLegendKey val="0"/>
              <c:showVal val="1"/>
              <c:showCatName val="0"/>
              <c:showSerName val="0"/>
              <c:showPercent val="0"/>
              <c:showBubbleSize val="0"/>
              <c:separator>; </c:separator>
              <c:extLst>
                <c:ext xmlns:c15="http://schemas.microsoft.com/office/drawing/2012/chart" uri="{CE6537A1-D6FC-4f65-9D91-7224C49458BB}"/>
              </c:extLst>
            </c:dLbl>
            <c:dLbl>
              <c:idx val="1"/>
              <c:dLblPos val="t"/>
              <c:showLegendKey val="0"/>
              <c:showVal val="1"/>
              <c:showCatName val="0"/>
              <c:showSerName val="0"/>
              <c:showPercent val="0"/>
              <c:showBubbleSize val="0"/>
              <c:separator>; </c:separator>
              <c:extLst>
                <c:ext xmlns:c15="http://schemas.microsoft.com/office/drawing/2012/chart" uri="{CE6537A1-D6FC-4f65-9D91-7224C49458BB}"/>
              </c:extLst>
            </c:dLbl>
            <c:dLbl>
              <c:idx val="2"/>
              <c:dLblPos val="t"/>
              <c:showLegendKey val="0"/>
              <c:showVal val="1"/>
              <c:showCatName val="0"/>
              <c:showSerName val="0"/>
              <c:showPercent val="0"/>
              <c:showBubbleSize val="0"/>
              <c:separator>; </c:separator>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categories</c:f>
              <c:strCache>
                <c:ptCount val="3"/>
                <c:pt idx="0">
                  <c:v>3/2015, n=304</c:v>
                </c:pt>
                <c:pt idx="1">
                  <c:v>10/2014, n=255</c:v>
                </c:pt>
                <c:pt idx="2">
                  <c:v>08/2014, n=180</c:v>
                </c:pt>
              </c:strCache>
            </c:strRef>
          </c:cat>
          <c:val>
            <c:numRef>
              <c:f>2</c:f>
              <c:numCache>
                <c:formatCode>General</c:formatCode>
                <c:ptCount val="3"/>
                <c:pt idx="0">
                  <c:v>3.7275146020398999</c:v>
                </c:pt>
                <c:pt idx="1">
                  <c:v>3.7793116352275198</c:v>
                </c:pt>
                <c:pt idx="2">
                  <c:v>3.6681733326133399</c:v>
                </c:pt>
              </c:numCache>
            </c:numRef>
          </c:val>
          <c:smooth val="0"/>
        </c:ser>
        <c:ser>
          <c:idx val="3"/>
          <c:order val="3"/>
          <c:tx>
            <c:strRef>
              <c:f>label 3</c:f>
              <c:strCache>
                <c:ptCount val="1"/>
                <c:pt idx="0">
                  <c:v>ravivõimaluste selgitamisega</c:v>
                </c:pt>
              </c:strCache>
            </c:strRef>
          </c:tx>
          <c:spPr>
            <a:ln w="28440">
              <a:solidFill>
                <a:srgbClr val="2C95FE"/>
              </a:solidFill>
              <a:round/>
            </a:ln>
          </c:spPr>
          <c:marker>
            <c:symbol val="none"/>
          </c:marker>
          <c:dLbls>
            <c:dLbl>
              <c:idx val="0"/>
              <c:dLblPos val="t"/>
              <c:showLegendKey val="0"/>
              <c:showVal val="1"/>
              <c:showCatName val="0"/>
              <c:showSerName val="0"/>
              <c:showPercent val="0"/>
              <c:showBubbleSize val="0"/>
              <c:separator>; </c:separator>
              <c:extLst>
                <c:ext xmlns:c15="http://schemas.microsoft.com/office/drawing/2012/chart" uri="{CE6537A1-D6FC-4f65-9D91-7224C49458BB}"/>
              </c:extLst>
            </c:dLbl>
            <c:dLbl>
              <c:idx val="1"/>
              <c:dLblPos val="t"/>
              <c:showLegendKey val="0"/>
              <c:showVal val="1"/>
              <c:showCatName val="0"/>
              <c:showSerName val="0"/>
              <c:showPercent val="0"/>
              <c:showBubbleSize val="0"/>
              <c:separator>; </c:separator>
              <c:extLst>
                <c:ext xmlns:c15="http://schemas.microsoft.com/office/drawing/2012/chart" uri="{CE6537A1-D6FC-4f65-9D91-7224C49458BB}"/>
              </c:extLst>
            </c:dLbl>
            <c:dLbl>
              <c:idx val="2"/>
              <c:dLblPos val="t"/>
              <c:showLegendKey val="0"/>
              <c:showVal val="1"/>
              <c:showCatName val="0"/>
              <c:showSerName val="0"/>
              <c:showPercent val="0"/>
              <c:showBubbleSize val="0"/>
              <c:separator>; </c:separator>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categories</c:f>
              <c:strCache>
                <c:ptCount val="3"/>
                <c:pt idx="0">
                  <c:v>3/2015, n=304</c:v>
                </c:pt>
                <c:pt idx="1">
                  <c:v>10/2014, n=255</c:v>
                </c:pt>
                <c:pt idx="2">
                  <c:v>08/2014, n=180</c:v>
                </c:pt>
              </c:strCache>
            </c:strRef>
          </c:cat>
          <c:val>
            <c:numRef>
              <c:f>3</c:f>
              <c:numCache>
                <c:formatCode>General</c:formatCode>
                <c:ptCount val="3"/>
                <c:pt idx="0">
                  <c:v>3.65749407428076</c:v>
                </c:pt>
                <c:pt idx="1">
                  <c:v>3.5786270327808101</c:v>
                </c:pt>
                <c:pt idx="2">
                  <c:v>3.5392030153930971</c:v>
                </c:pt>
              </c:numCache>
            </c:numRef>
          </c:val>
          <c:smooth val="0"/>
        </c:ser>
        <c:ser>
          <c:idx val="4"/>
          <c:order val="4"/>
          <c:tx>
            <c:strRef>
              <c:f>label 4</c:f>
              <c:strCache>
                <c:ptCount val="1"/>
                <c:pt idx="0">
                  <c:v>ravi tulemusega</c:v>
                </c:pt>
              </c:strCache>
            </c:strRef>
          </c:tx>
          <c:spPr>
            <a:ln w="28440">
              <a:solidFill>
                <a:srgbClr val="A7C4FB"/>
              </a:solidFill>
              <a:round/>
            </a:ln>
          </c:spPr>
          <c:marker>
            <c:symbol val="none"/>
          </c:marker>
          <c:dLbls>
            <c:dLbl>
              <c:idx val="0"/>
              <c:dLblPos val="t"/>
              <c:showLegendKey val="0"/>
              <c:showVal val="1"/>
              <c:showCatName val="0"/>
              <c:showSerName val="0"/>
              <c:showPercent val="0"/>
              <c:showBubbleSize val="0"/>
              <c:separator>; </c:separator>
              <c:extLst>
                <c:ext xmlns:c15="http://schemas.microsoft.com/office/drawing/2012/chart" uri="{CE6537A1-D6FC-4f65-9D91-7224C49458BB}"/>
              </c:extLst>
            </c:dLbl>
            <c:dLbl>
              <c:idx val="1"/>
              <c:dLblPos val="t"/>
              <c:showLegendKey val="0"/>
              <c:showVal val="1"/>
              <c:showCatName val="0"/>
              <c:showSerName val="0"/>
              <c:showPercent val="0"/>
              <c:showBubbleSize val="0"/>
              <c:separator>; </c:separator>
              <c:extLst>
                <c:ext xmlns:c15="http://schemas.microsoft.com/office/drawing/2012/chart" uri="{CE6537A1-D6FC-4f65-9D91-7224C49458BB}"/>
              </c:extLst>
            </c:dLbl>
            <c:dLbl>
              <c:idx val="2"/>
              <c:dLblPos val="t"/>
              <c:showLegendKey val="0"/>
              <c:showVal val="1"/>
              <c:showCatName val="0"/>
              <c:showSerName val="0"/>
              <c:showPercent val="0"/>
              <c:showBubbleSize val="0"/>
              <c:separator>; </c:separator>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categories</c:f>
              <c:strCache>
                <c:ptCount val="3"/>
                <c:pt idx="0">
                  <c:v>3/2015, n=304</c:v>
                </c:pt>
                <c:pt idx="1">
                  <c:v>10/2014, n=255</c:v>
                </c:pt>
                <c:pt idx="2">
                  <c:v>08/2014, n=180</c:v>
                </c:pt>
              </c:strCache>
            </c:strRef>
          </c:cat>
          <c:val>
            <c:numRef>
              <c:f>4</c:f>
              <c:numCache>
                <c:formatCode>General</c:formatCode>
                <c:ptCount val="3"/>
                <c:pt idx="0">
                  <c:v>3.65529201091551</c:v>
                </c:pt>
                <c:pt idx="1">
                  <c:v>3.61935709536146</c:v>
                </c:pt>
                <c:pt idx="2">
                  <c:v>3.5621780754618002</c:v>
                </c:pt>
              </c:numCache>
            </c:numRef>
          </c:val>
          <c:smooth val="0"/>
        </c:ser>
        <c:dLbls>
          <c:showLegendKey val="0"/>
          <c:showVal val="0"/>
          <c:showCatName val="0"/>
          <c:showSerName val="0"/>
          <c:showPercent val="0"/>
          <c:showBubbleSize val="0"/>
        </c:dLbls>
        <c:smooth val="0"/>
        <c:axId val="210739600"/>
        <c:axId val="210740160"/>
      </c:lineChart>
      <c:catAx>
        <c:axId val="210739600"/>
        <c:scaling>
          <c:orientation val="maxMin"/>
        </c:scaling>
        <c:delete val="0"/>
        <c:axPos val="b"/>
        <c:majorGridlines>
          <c:spPr>
            <a:ln w="9360">
              <a:solidFill>
                <a:srgbClr val="878B9C"/>
              </a:solidFill>
              <a:round/>
            </a:ln>
          </c:spPr>
        </c:majorGridlines>
        <c:numFmt formatCode="General" sourceLinked="0"/>
        <c:majorTickMark val="out"/>
        <c:minorTickMark val="none"/>
        <c:tickLblPos val="nextTo"/>
        <c:spPr>
          <a:ln w="9360">
            <a:solidFill>
              <a:srgbClr val="878B9C"/>
            </a:solidFill>
            <a:round/>
          </a:ln>
        </c:spPr>
        <c:crossAx val="210740160"/>
        <c:crosses val="autoZero"/>
        <c:auto val="1"/>
        <c:lblAlgn val="ctr"/>
        <c:lblOffset val="100"/>
        <c:noMultiLvlLbl val="0"/>
      </c:catAx>
      <c:valAx>
        <c:axId val="210740160"/>
        <c:scaling>
          <c:orientation val="minMax"/>
          <c:max val="4"/>
          <c:min val="2.5"/>
        </c:scaling>
        <c:delete val="0"/>
        <c:axPos val="l"/>
        <c:majorGridlines>
          <c:spPr>
            <a:ln w="9360">
              <a:solidFill>
                <a:srgbClr val="878B9C"/>
              </a:solidFill>
              <a:round/>
            </a:ln>
          </c:spPr>
        </c:majorGridlines>
        <c:numFmt formatCode="General" sourceLinked="1"/>
        <c:majorTickMark val="out"/>
        <c:minorTickMark val="none"/>
        <c:tickLblPos val="nextTo"/>
        <c:spPr>
          <a:ln w="9360">
            <a:solidFill>
              <a:srgbClr val="878B9C"/>
            </a:solidFill>
            <a:round/>
          </a:ln>
        </c:spPr>
        <c:crossAx val="210739600"/>
        <c:crossesAt val="1"/>
        <c:crossBetween val="between"/>
        <c:majorUnit val="0.5"/>
      </c:valAx>
      <c:spPr>
        <a:solidFill>
          <a:srgbClr val="FFFFFF"/>
        </a:solidFill>
        <a:ln>
          <a:noFill/>
        </a:ln>
      </c:spPr>
    </c:plotArea>
    <c:legend>
      <c:legendPos val="r"/>
      <c:overlay val="0"/>
      <c:spPr>
        <a:noFill/>
        <a:ln>
          <a:noFill/>
        </a:ln>
      </c:spPr>
    </c:legend>
    <c:plotVisOnly val="1"/>
    <c:dispBlanksAs val="gap"/>
    <c:showDLblsOverMax val="0"/>
  </c:chart>
  <c:spPr>
    <a:noFill/>
    <a:ln>
      <a:noFill/>
    </a:ln>
  </c:spPr>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t-EE" sz="1200" b="1">
                <a:solidFill>
                  <a:srgbClr val="003366"/>
                </a:solidFill>
                <a:latin typeface="Verdana"/>
                <a:ea typeface="Verdana"/>
              </a:rPr>
              <a:t>Külastanud eriarsti</a:t>
            </a:r>
          </a:p>
        </c:rich>
      </c:tx>
      <c:overlay val="0"/>
    </c:title>
    <c:autoTitleDeleted val="0"/>
    <c:plotArea>
      <c:layout/>
      <c:lineChart>
        <c:grouping val="standard"/>
        <c:varyColors val="0"/>
        <c:ser>
          <c:idx val="0"/>
          <c:order val="0"/>
          <c:tx>
            <c:strRef>
              <c:f>label 0</c:f>
              <c:strCache>
                <c:ptCount val="1"/>
                <c:pt idx="0">
                  <c:v>teenuse kättesaadavusega</c:v>
                </c:pt>
              </c:strCache>
            </c:strRef>
          </c:tx>
          <c:spPr>
            <a:ln w="28440">
              <a:solidFill>
                <a:srgbClr val="F90000"/>
              </a:solidFill>
              <a:round/>
            </a:ln>
          </c:spPr>
          <c:marker>
            <c:symbol val="none"/>
          </c:marker>
          <c:dLbls>
            <c:dLbl>
              <c:idx val="0"/>
              <c:dLblPos val="b"/>
              <c:showLegendKey val="0"/>
              <c:showVal val="1"/>
              <c:showCatName val="0"/>
              <c:showSerName val="0"/>
              <c:showPercent val="0"/>
              <c:showBubbleSize val="0"/>
              <c:separator>; </c:separator>
              <c:extLst>
                <c:ext xmlns:c15="http://schemas.microsoft.com/office/drawing/2012/chart" uri="{CE6537A1-D6FC-4f65-9D91-7224C49458BB}"/>
              </c:extLst>
            </c:dLbl>
            <c:dLbl>
              <c:idx val="1"/>
              <c:dLblPos val="b"/>
              <c:showLegendKey val="0"/>
              <c:showVal val="1"/>
              <c:showCatName val="0"/>
              <c:showSerName val="0"/>
              <c:showPercent val="0"/>
              <c:showBubbleSize val="0"/>
              <c:separator>; </c:separator>
              <c:extLst>
                <c:ext xmlns:c15="http://schemas.microsoft.com/office/drawing/2012/chart" uri="{CE6537A1-D6FC-4f65-9D91-7224C49458BB}"/>
              </c:extLst>
            </c:dLbl>
            <c:dLbl>
              <c:idx val="2"/>
              <c:dLblPos val="b"/>
              <c:showLegendKey val="0"/>
              <c:showVal val="1"/>
              <c:showCatName val="0"/>
              <c:showSerName val="0"/>
              <c:showPercent val="0"/>
              <c:showBubbleSize val="0"/>
              <c:separator>; </c:separator>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categories</c:f>
              <c:strCache>
                <c:ptCount val="3"/>
                <c:pt idx="0">
                  <c:v>3/2015, n=387</c:v>
                </c:pt>
                <c:pt idx="1">
                  <c:v>10/2014, n=391</c:v>
                </c:pt>
                <c:pt idx="2">
                  <c:v>08/2014, n=304</c:v>
                </c:pt>
              </c:strCache>
            </c:strRef>
          </c:cat>
          <c:val>
            <c:numRef>
              <c:f>0</c:f>
              <c:numCache>
                <c:formatCode>General</c:formatCode>
                <c:ptCount val="3"/>
                <c:pt idx="0">
                  <c:v>2.8504236145567181</c:v>
                </c:pt>
                <c:pt idx="1">
                  <c:v>2.7957583417594898</c:v>
                </c:pt>
                <c:pt idx="2">
                  <c:v>2.8875694333149071</c:v>
                </c:pt>
              </c:numCache>
            </c:numRef>
          </c:val>
          <c:smooth val="0"/>
        </c:ser>
        <c:ser>
          <c:idx val="1"/>
          <c:order val="1"/>
          <c:tx>
            <c:strRef>
              <c:f>label 1</c:f>
              <c:strCache>
                <c:ptCount val="1"/>
                <c:pt idx="0">
                  <c:v>vastuvõtuaja registreerimise korraldusega</c:v>
                </c:pt>
              </c:strCache>
            </c:strRef>
          </c:tx>
          <c:spPr>
            <a:ln w="28440">
              <a:solidFill>
                <a:srgbClr val="F9F9F9"/>
              </a:solidFill>
              <a:round/>
            </a:ln>
          </c:spPr>
          <c:marker>
            <c:symbol val="none"/>
          </c:marker>
          <c:dLbls>
            <c:dLbl>
              <c:idx val="0"/>
              <c:dLblPos val="b"/>
              <c:showLegendKey val="0"/>
              <c:showVal val="1"/>
              <c:showCatName val="0"/>
              <c:showSerName val="0"/>
              <c:showPercent val="0"/>
              <c:showBubbleSize val="0"/>
              <c:separator>; </c:separator>
              <c:extLst>
                <c:ext xmlns:c15="http://schemas.microsoft.com/office/drawing/2012/chart" uri="{CE6537A1-D6FC-4f65-9D91-7224C49458BB}"/>
              </c:extLst>
            </c:dLbl>
            <c:dLbl>
              <c:idx val="1"/>
              <c:dLblPos val="b"/>
              <c:showLegendKey val="0"/>
              <c:showVal val="1"/>
              <c:showCatName val="0"/>
              <c:showSerName val="0"/>
              <c:showPercent val="0"/>
              <c:showBubbleSize val="0"/>
              <c:separator>; </c:separator>
              <c:extLst>
                <c:ext xmlns:c15="http://schemas.microsoft.com/office/drawing/2012/chart" uri="{CE6537A1-D6FC-4f65-9D91-7224C49458BB}"/>
              </c:extLst>
            </c:dLbl>
            <c:dLbl>
              <c:idx val="2"/>
              <c:dLblPos val="b"/>
              <c:showLegendKey val="0"/>
              <c:showVal val="1"/>
              <c:showCatName val="0"/>
              <c:showSerName val="0"/>
              <c:showPercent val="0"/>
              <c:showBubbleSize val="0"/>
              <c:separator>; </c:separator>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categories</c:f>
              <c:strCache>
                <c:ptCount val="3"/>
                <c:pt idx="0">
                  <c:v>3/2015, n=387</c:v>
                </c:pt>
                <c:pt idx="1">
                  <c:v>10/2014, n=391</c:v>
                </c:pt>
                <c:pt idx="2">
                  <c:v>08/2014, n=304</c:v>
                </c:pt>
              </c:strCache>
            </c:strRef>
          </c:cat>
          <c:val>
            <c:numRef>
              <c:f>1</c:f>
              <c:numCache>
                <c:formatCode>General</c:formatCode>
                <c:ptCount val="3"/>
                <c:pt idx="0">
                  <c:v>3.1856181383849398</c:v>
                </c:pt>
                <c:pt idx="1">
                  <c:v>2.9782781590564591</c:v>
                </c:pt>
                <c:pt idx="2">
                  <c:v>3.16508390335534</c:v>
                </c:pt>
              </c:numCache>
            </c:numRef>
          </c:val>
          <c:smooth val="0"/>
        </c:ser>
        <c:ser>
          <c:idx val="2"/>
          <c:order val="2"/>
          <c:tx>
            <c:strRef>
              <c:f>label 2</c:f>
              <c:strCache>
                <c:ptCount val="1"/>
                <c:pt idx="0">
                  <c:v>eriarsti suhtumisega</c:v>
                </c:pt>
              </c:strCache>
            </c:strRef>
          </c:tx>
          <c:spPr>
            <a:ln w="28440">
              <a:solidFill>
                <a:srgbClr val="002954"/>
              </a:solidFill>
              <a:round/>
            </a:ln>
          </c:spPr>
          <c:marker>
            <c:symbol val="none"/>
          </c:marker>
          <c:dLbls>
            <c:dLbl>
              <c:idx val="0"/>
              <c:dLblPos val="t"/>
              <c:showLegendKey val="0"/>
              <c:showVal val="1"/>
              <c:showCatName val="0"/>
              <c:showSerName val="0"/>
              <c:showPercent val="0"/>
              <c:showBubbleSize val="0"/>
              <c:separator>; </c:separator>
              <c:extLst>
                <c:ext xmlns:c15="http://schemas.microsoft.com/office/drawing/2012/chart" uri="{CE6537A1-D6FC-4f65-9D91-7224C49458BB}"/>
              </c:extLst>
            </c:dLbl>
            <c:dLbl>
              <c:idx val="1"/>
              <c:dLblPos val="t"/>
              <c:showLegendKey val="0"/>
              <c:showVal val="1"/>
              <c:showCatName val="0"/>
              <c:showSerName val="0"/>
              <c:showPercent val="0"/>
              <c:showBubbleSize val="0"/>
              <c:separator>; </c:separator>
              <c:extLst>
                <c:ext xmlns:c15="http://schemas.microsoft.com/office/drawing/2012/chart" uri="{CE6537A1-D6FC-4f65-9D91-7224C49458BB}"/>
              </c:extLst>
            </c:dLbl>
            <c:dLbl>
              <c:idx val="2"/>
              <c:dLblPos val="t"/>
              <c:showLegendKey val="0"/>
              <c:showVal val="1"/>
              <c:showCatName val="0"/>
              <c:showSerName val="0"/>
              <c:showPercent val="0"/>
              <c:showBubbleSize val="0"/>
              <c:separator>; </c:separator>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categories</c:f>
              <c:strCache>
                <c:ptCount val="3"/>
                <c:pt idx="0">
                  <c:v>3/2015, n=387</c:v>
                </c:pt>
                <c:pt idx="1">
                  <c:v>10/2014, n=391</c:v>
                </c:pt>
                <c:pt idx="2">
                  <c:v>08/2014, n=304</c:v>
                </c:pt>
              </c:strCache>
            </c:strRef>
          </c:cat>
          <c:val>
            <c:numRef>
              <c:f>2</c:f>
              <c:numCache>
                <c:formatCode>General</c:formatCode>
                <c:ptCount val="3"/>
                <c:pt idx="0">
                  <c:v>3.5520637618974011</c:v>
                </c:pt>
                <c:pt idx="1">
                  <c:v>3.53896050185346</c:v>
                </c:pt>
                <c:pt idx="2">
                  <c:v>3.5280242128889219</c:v>
                </c:pt>
              </c:numCache>
            </c:numRef>
          </c:val>
          <c:smooth val="0"/>
        </c:ser>
        <c:ser>
          <c:idx val="3"/>
          <c:order val="3"/>
          <c:tx>
            <c:strRef>
              <c:f>label 3</c:f>
              <c:strCache>
                <c:ptCount val="1"/>
                <c:pt idx="0">
                  <c:v>ravivõimaluste selgitamisega</c:v>
                </c:pt>
              </c:strCache>
            </c:strRef>
          </c:tx>
          <c:spPr>
            <a:ln w="28440">
              <a:solidFill>
                <a:srgbClr val="2C95FE"/>
              </a:solidFill>
              <a:round/>
            </a:ln>
          </c:spPr>
          <c:marker>
            <c:symbol val="none"/>
          </c:marker>
          <c:dLbls>
            <c:dLbl>
              <c:idx val="0"/>
              <c:dLblPos val="t"/>
              <c:showLegendKey val="0"/>
              <c:showVal val="1"/>
              <c:showCatName val="0"/>
              <c:showSerName val="0"/>
              <c:showPercent val="0"/>
              <c:showBubbleSize val="0"/>
              <c:separator>; </c:separator>
              <c:extLst>
                <c:ext xmlns:c15="http://schemas.microsoft.com/office/drawing/2012/chart" uri="{CE6537A1-D6FC-4f65-9D91-7224C49458BB}"/>
              </c:extLst>
            </c:dLbl>
            <c:dLbl>
              <c:idx val="1"/>
              <c:dLblPos val="t"/>
              <c:showLegendKey val="0"/>
              <c:showVal val="1"/>
              <c:showCatName val="0"/>
              <c:showSerName val="0"/>
              <c:showPercent val="0"/>
              <c:showBubbleSize val="0"/>
              <c:separator>; </c:separator>
              <c:extLst>
                <c:ext xmlns:c15="http://schemas.microsoft.com/office/drawing/2012/chart" uri="{CE6537A1-D6FC-4f65-9D91-7224C49458BB}"/>
              </c:extLst>
            </c:dLbl>
            <c:dLbl>
              <c:idx val="2"/>
              <c:dLblPos val="t"/>
              <c:showLegendKey val="0"/>
              <c:showVal val="1"/>
              <c:showCatName val="0"/>
              <c:showSerName val="0"/>
              <c:showPercent val="0"/>
              <c:showBubbleSize val="0"/>
              <c:separator>; </c:separator>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categories</c:f>
              <c:strCache>
                <c:ptCount val="3"/>
                <c:pt idx="0">
                  <c:v>3/2015, n=387</c:v>
                </c:pt>
                <c:pt idx="1">
                  <c:v>10/2014, n=391</c:v>
                </c:pt>
                <c:pt idx="2">
                  <c:v>08/2014, n=304</c:v>
                </c:pt>
              </c:strCache>
            </c:strRef>
          </c:cat>
          <c:val>
            <c:numRef>
              <c:f>3</c:f>
              <c:numCache>
                <c:formatCode>General</c:formatCode>
                <c:ptCount val="3"/>
                <c:pt idx="0">
                  <c:v>3.4025643410346702</c:v>
                </c:pt>
                <c:pt idx="1">
                  <c:v>3.46309330326075</c:v>
                </c:pt>
                <c:pt idx="2">
                  <c:v>3.3985822098101401</c:v>
                </c:pt>
              </c:numCache>
            </c:numRef>
          </c:val>
          <c:smooth val="0"/>
        </c:ser>
        <c:ser>
          <c:idx val="4"/>
          <c:order val="4"/>
          <c:tx>
            <c:strRef>
              <c:f>label 4</c:f>
              <c:strCache>
                <c:ptCount val="1"/>
                <c:pt idx="0">
                  <c:v>ravi tulemusega</c:v>
                </c:pt>
              </c:strCache>
            </c:strRef>
          </c:tx>
          <c:spPr>
            <a:ln w="28440">
              <a:solidFill>
                <a:srgbClr val="A7C4FB"/>
              </a:solidFill>
              <a:round/>
            </a:ln>
          </c:spPr>
          <c:marker>
            <c:symbol val="none"/>
          </c:marker>
          <c:dLbls>
            <c:dLbl>
              <c:idx val="0"/>
              <c:dLblPos val="b"/>
              <c:showLegendKey val="0"/>
              <c:showVal val="1"/>
              <c:showCatName val="0"/>
              <c:showSerName val="0"/>
              <c:showPercent val="0"/>
              <c:showBubbleSize val="0"/>
              <c:separator>; </c:separator>
              <c:extLst>
                <c:ext xmlns:c15="http://schemas.microsoft.com/office/drawing/2012/chart" uri="{CE6537A1-D6FC-4f65-9D91-7224C49458BB}"/>
              </c:extLst>
            </c:dLbl>
            <c:dLbl>
              <c:idx val="1"/>
              <c:dLblPos val="b"/>
              <c:showLegendKey val="0"/>
              <c:showVal val="1"/>
              <c:showCatName val="0"/>
              <c:showSerName val="0"/>
              <c:showPercent val="0"/>
              <c:showBubbleSize val="0"/>
              <c:separator>; </c:separator>
              <c:extLst>
                <c:ext xmlns:c15="http://schemas.microsoft.com/office/drawing/2012/chart" uri="{CE6537A1-D6FC-4f65-9D91-7224C49458BB}"/>
              </c:extLst>
            </c:dLbl>
            <c:dLbl>
              <c:idx val="2"/>
              <c:dLblPos val="b"/>
              <c:showLegendKey val="0"/>
              <c:showVal val="1"/>
              <c:showCatName val="0"/>
              <c:showSerName val="0"/>
              <c:showPercent val="0"/>
              <c:showBubbleSize val="0"/>
              <c:separator>; </c:separator>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categories</c:f>
              <c:strCache>
                <c:ptCount val="3"/>
                <c:pt idx="0">
                  <c:v>3/2015, n=387</c:v>
                </c:pt>
                <c:pt idx="1">
                  <c:v>10/2014, n=391</c:v>
                </c:pt>
                <c:pt idx="2">
                  <c:v>08/2014, n=304</c:v>
                </c:pt>
              </c:strCache>
            </c:strRef>
          </c:cat>
          <c:val>
            <c:numRef>
              <c:f>4</c:f>
              <c:numCache>
                <c:formatCode>General</c:formatCode>
                <c:ptCount val="3"/>
                <c:pt idx="0">
                  <c:v>3.3086243555242301</c:v>
                </c:pt>
                <c:pt idx="1">
                  <c:v>3.3923545613753001</c:v>
                </c:pt>
                <c:pt idx="2">
                  <c:v>3.3470722240645991</c:v>
                </c:pt>
              </c:numCache>
            </c:numRef>
          </c:val>
          <c:smooth val="0"/>
        </c:ser>
        <c:dLbls>
          <c:showLegendKey val="0"/>
          <c:showVal val="0"/>
          <c:showCatName val="0"/>
          <c:showSerName val="0"/>
          <c:showPercent val="0"/>
          <c:showBubbleSize val="0"/>
        </c:dLbls>
        <c:smooth val="0"/>
        <c:axId val="210744640"/>
        <c:axId val="210745200"/>
      </c:lineChart>
      <c:catAx>
        <c:axId val="210744640"/>
        <c:scaling>
          <c:orientation val="maxMin"/>
        </c:scaling>
        <c:delete val="0"/>
        <c:axPos val="b"/>
        <c:majorGridlines>
          <c:spPr>
            <a:ln w="9360">
              <a:solidFill>
                <a:srgbClr val="878B9C"/>
              </a:solidFill>
              <a:round/>
            </a:ln>
          </c:spPr>
        </c:majorGridlines>
        <c:numFmt formatCode="General" sourceLinked="0"/>
        <c:majorTickMark val="out"/>
        <c:minorTickMark val="none"/>
        <c:tickLblPos val="nextTo"/>
        <c:spPr>
          <a:ln w="9360">
            <a:solidFill>
              <a:srgbClr val="878B9C"/>
            </a:solidFill>
            <a:round/>
          </a:ln>
        </c:spPr>
        <c:crossAx val="210745200"/>
        <c:crosses val="autoZero"/>
        <c:auto val="1"/>
        <c:lblAlgn val="ctr"/>
        <c:lblOffset val="100"/>
        <c:noMultiLvlLbl val="0"/>
      </c:catAx>
      <c:valAx>
        <c:axId val="210745200"/>
        <c:scaling>
          <c:orientation val="minMax"/>
          <c:max val="4"/>
          <c:min val="2.5"/>
        </c:scaling>
        <c:delete val="0"/>
        <c:axPos val="l"/>
        <c:majorGridlines>
          <c:spPr>
            <a:ln w="9360">
              <a:solidFill>
                <a:srgbClr val="878B9C"/>
              </a:solidFill>
              <a:round/>
            </a:ln>
          </c:spPr>
        </c:majorGridlines>
        <c:numFmt formatCode="General" sourceLinked="1"/>
        <c:majorTickMark val="out"/>
        <c:minorTickMark val="none"/>
        <c:tickLblPos val="nextTo"/>
        <c:spPr>
          <a:ln w="9360">
            <a:solidFill>
              <a:srgbClr val="878B9C"/>
            </a:solidFill>
            <a:round/>
          </a:ln>
        </c:spPr>
        <c:crossAx val="210744640"/>
        <c:crossesAt val="1"/>
        <c:crossBetween val="between"/>
        <c:majorUnit val="0.5"/>
      </c:valAx>
      <c:spPr>
        <a:solidFill>
          <a:srgbClr val="FFFFFF"/>
        </a:solidFill>
        <a:ln>
          <a:noFill/>
        </a:ln>
      </c:spPr>
    </c:plotArea>
    <c:plotVisOnly val="1"/>
    <c:dispBlanksAs val="gap"/>
    <c:showDLblsOverMax val="0"/>
  </c:chart>
  <c:spPr>
    <a:noFill/>
    <a:ln>
      <a:noFill/>
    </a:ln>
  </c:spPr>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t-EE" sz="1200" b="1">
                <a:solidFill>
                  <a:srgbClr val="003366"/>
                </a:solidFill>
                <a:latin typeface="Verdana"/>
                <a:ea typeface="Verdana"/>
              </a:rPr>
              <a:t>Viibinud haiglas</a:t>
            </a:r>
          </a:p>
        </c:rich>
      </c:tx>
      <c:overlay val="0"/>
    </c:title>
    <c:autoTitleDeleted val="0"/>
    <c:plotArea>
      <c:layout/>
      <c:lineChart>
        <c:grouping val="standard"/>
        <c:varyColors val="0"/>
        <c:ser>
          <c:idx val="0"/>
          <c:order val="0"/>
          <c:tx>
            <c:strRef>
              <c:f>label 0</c:f>
              <c:strCache>
                <c:ptCount val="1"/>
                <c:pt idx="0">
                  <c:v>teenuse kättesaadavusega</c:v>
                </c:pt>
              </c:strCache>
            </c:strRef>
          </c:tx>
          <c:spPr>
            <a:ln w="28440">
              <a:solidFill>
                <a:srgbClr val="F90000"/>
              </a:solidFill>
              <a:round/>
            </a:ln>
          </c:spPr>
          <c:marker>
            <c:symbol val="none"/>
          </c:marker>
          <c:dLbls>
            <c:dLbl>
              <c:idx val="0"/>
              <c:dLblPos val="b"/>
              <c:showLegendKey val="0"/>
              <c:showVal val="1"/>
              <c:showCatName val="0"/>
              <c:showSerName val="0"/>
              <c:showPercent val="0"/>
              <c:showBubbleSize val="0"/>
              <c:separator>; </c:separator>
              <c:extLst>
                <c:ext xmlns:c15="http://schemas.microsoft.com/office/drawing/2012/chart" uri="{CE6537A1-D6FC-4f65-9D91-7224C49458BB}"/>
              </c:extLst>
            </c:dLbl>
            <c:dLbl>
              <c:idx val="1"/>
              <c:dLblPos val="b"/>
              <c:showLegendKey val="0"/>
              <c:showVal val="1"/>
              <c:showCatName val="0"/>
              <c:showSerName val="0"/>
              <c:showPercent val="0"/>
              <c:showBubbleSize val="0"/>
              <c:separator>; </c:separator>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categories</c:f>
              <c:strCache>
                <c:ptCount val="2"/>
                <c:pt idx="0">
                  <c:v>3/2015, n=43</c:v>
                </c:pt>
                <c:pt idx="1">
                  <c:v>10/2014, n=47</c:v>
                </c:pt>
              </c:strCache>
            </c:strRef>
          </c:cat>
          <c:val>
            <c:numRef>
              <c:f>0</c:f>
              <c:numCache>
                <c:formatCode>General</c:formatCode>
                <c:ptCount val="2"/>
                <c:pt idx="0">
                  <c:v>3.1847190299668102</c:v>
                </c:pt>
                <c:pt idx="1">
                  <c:v>3.1622543467030102</c:v>
                </c:pt>
              </c:numCache>
            </c:numRef>
          </c:val>
          <c:smooth val="0"/>
        </c:ser>
        <c:ser>
          <c:idx val="1"/>
          <c:order val="1"/>
          <c:tx>
            <c:strRef>
              <c:f>label 1</c:f>
              <c:strCache>
                <c:ptCount val="1"/>
                <c:pt idx="0">
                  <c:v>vastuvõtuaja registreerimise korraldusega</c:v>
                </c:pt>
              </c:strCache>
            </c:strRef>
          </c:tx>
          <c:spPr>
            <a:ln w="28440">
              <a:solidFill>
                <a:srgbClr val="F9F9F9"/>
              </a:solidFill>
              <a:round/>
            </a:ln>
          </c:spPr>
          <c:marker>
            <c:symbol val="none"/>
          </c:marker>
          <c:dLbls>
            <c:dLbl>
              <c:idx val="0"/>
              <c:dLblPos val="b"/>
              <c:showLegendKey val="0"/>
              <c:showVal val="1"/>
              <c:showCatName val="0"/>
              <c:showSerName val="0"/>
              <c:showPercent val="0"/>
              <c:showBubbleSize val="0"/>
              <c:separator>; </c:separator>
              <c:extLst>
                <c:ext xmlns:c15="http://schemas.microsoft.com/office/drawing/2012/chart" uri="{CE6537A1-D6FC-4f65-9D91-7224C49458BB}"/>
              </c:extLst>
            </c:dLbl>
            <c:dLbl>
              <c:idx val="1"/>
              <c:dLblPos val="b"/>
              <c:showLegendKey val="0"/>
              <c:showVal val="1"/>
              <c:showCatName val="0"/>
              <c:showSerName val="0"/>
              <c:showPercent val="0"/>
              <c:showBubbleSize val="0"/>
              <c:separator>; </c:separator>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categories</c:f>
              <c:strCache>
                <c:ptCount val="2"/>
                <c:pt idx="0">
                  <c:v>3/2015, n=43</c:v>
                </c:pt>
                <c:pt idx="1">
                  <c:v>10/2014, n=47</c:v>
                </c:pt>
              </c:strCache>
            </c:strRef>
          </c:cat>
          <c:val>
            <c:numRef>
              <c:f>1</c:f>
              <c:numCache>
                <c:formatCode>General</c:formatCode>
                <c:ptCount val="2"/>
                <c:pt idx="0">
                  <c:v>3.2894237573848399</c:v>
                </c:pt>
                <c:pt idx="1">
                  <c:v>3.1810101702801701</c:v>
                </c:pt>
              </c:numCache>
            </c:numRef>
          </c:val>
          <c:smooth val="0"/>
        </c:ser>
        <c:ser>
          <c:idx val="2"/>
          <c:order val="2"/>
          <c:tx>
            <c:strRef>
              <c:f>label 2</c:f>
              <c:strCache>
                <c:ptCount val="1"/>
                <c:pt idx="0">
                  <c:v>eriarsti suhtumisega</c:v>
                </c:pt>
              </c:strCache>
            </c:strRef>
          </c:tx>
          <c:spPr>
            <a:ln w="28440">
              <a:solidFill>
                <a:srgbClr val="002954"/>
              </a:solidFill>
              <a:round/>
            </a:ln>
          </c:spPr>
          <c:marker>
            <c:symbol val="none"/>
          </c:marker>
          <c:dLbls>
            <c:dLbl>
              <c:idx val="0"/>
              <c:dLblPos val="r"/>
              <c:showLegendKey val="0"/>
              <c:showVal val="1"/>
              <c:showCatName val="0"/>
              <c:showSerName val="0"/>
              <c:showPercent val="0"/>
              <c:showBubbleSize val="0"/>
              <c:separator>; </c:separator>
              <c:extLst>
                <c:ext xmlns:c15="http://schemas.microsoft.com/office/drawing/2012/chart" uri="{CE6537A1-D6FC-4f65-9D91-7224C49458BB}"/>
              </c:extLst>
            </c:dLbl>
            <c:dLbl>
              <c:idx val="1"/>
              <c:dLblPos val="t"/>
              <c:showLegendKey val="0"/>
              <c:showVal val="1"/>
              <c:showCatName val="0"/>
              <c:showSerName val="0"/>
              <c:showPercent val="0"/>
              <c:showBubbleSize val="0"/>
              <c:separator>; </c:separator>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categories</c:f>
              <c:strCache>
                <c:ptCount val="2"/>
                <c:pt idx="0">
                  <c:v>3/2015, n=43</c:v>
                </c:pt>
                <c:pt idx="1">
                  <c:v>10/2014, n=47</c:v>
                </c:pt>
              </c:strCache>
            </c:strRef>
          </c:cat>
          <c:val>
            <c:numRef>
              <c:f>2</c:f>
              <c:numCache>
                <c:formatCode>General</c:formatCode>
                <c:ptCount val="2"/>
                <c:pt idx="0">
                  <c:v>3.310122123066257</c:v>
                </c:pt>
                <c:pt idx="1">
                  <c:v>3.4278114239985582</c:v>
                </c:pt>
              </c:numCache>
            </c:numRef>
          </c:val>
          <c:smooth val="0"/>
        </c:ser>
        <c:ser>
          <c:idx val="3"/>
          <c:order val="3"/>
          <c:tx>
            <c:strRef>
              <c:f>label 3</c:f>
              <c:strCache>
                <c:ptCount val="1"/>
                <c:pt idx="0">
                  <c:v>ravivõimaluste selgitamisega</c:v>
                </c:pt>
              </c:strCache>
            </c:strRef>
          </c:tx>
          <c:spPr>
            <a:ln w="28440">
              <a:solidFill>
                <a:srgbClr val="2C95FE"/>
              </a:solidFill>
              <a:round/>
            </a:ln>
          </c:spPr>
          <c:marker>
            <c:symbol val="none"/>
          </c:marker>
          <c:dLbls>
            <c:dLbl>
              <c:idx val="0"/>
              <c:dLblPos val="t"/>
              <c:showLegendKey val="0"/>
              <c:showVal val="1"/>
              <c:showCatName val="0"/>
              <c:showSerName val="0"/>
              <c:showPercent val="0"/>
              <c:showBubbleSize val="0"/>
              <c:separator>; </c:separator>
              <c:extLst>
                <c:ext xmlns:c15="http://schemas.microsoft.com/office/drawing/2012/chart" uri="{CE6537A1-D6FC-4f65-9D91-7224C49458BB}"/>
              </c:extLst>
            </c:dLbl>
            <c:dLbl>
              <c:idx val="1"/>
              <c:dLblPos val="t"/>
              <c:showLegendKey val="0"/>
              <c:showVal val="1"/>
              <c:showCatName val="0"/>
              <c:showSerName val="0"/>
              <c:showPercent val="0"/>
              <c:showBubbleSize val="0"/>
              <c:separator>; </c:separator>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categories</c:f>
              <c:strCache>
                <c:ptCount val="2"/>
                <c:pt idx="0">
                  <c:v>3/2015, n=43</c:v>
                </c:pt>
                <c:pt idx="1">
                  <c:v>10/2014, n=47</c:v>
                </c:pt>
              </c:strCache>
            </c:strRef>
          </c:cat>
          <c:val>
            <c:numRef>
              <c:f>3</c:f>
              <c:numCache>
                <c:formatCode>General</c:formatCode>
                <c:ptCount val="2"/>
                <c:pt idx="0">
                  <c:v>3.4171584131887531</c:v>
                </c:pt>
                <c:pt idx="1">
                  <c:v>3.4864866138423101</c:v>
                </c:pt>
              </c:numCache>
            </c:numRef>
          </c:val>
          <c:smooth val="0"/>
        </c:ser>
        <c:ser>
          <c:idx val="4"/>
          <c:order val="4"/>
          <c:tx>
            <c:strRef>
              <c:f>label 4</c:f>
              <c:strCache>
                <c:ptCount val="1"/>
                <c:pt idx="0">
                  <c:v>ravi tulemusega</c:v>
                </c:pt>
              </c:strCache>
            </c:strRef>
          </c:tx>
          <c:spPr>
            <a:ln w="28440">
              <a:solidFill>
                <a:srgbClr val="A7C4FB"/>
              </a:solidFill>
              <a:round/>
            </a:ln>
          </c:spPr>
          <c:marker>
            <c:symbol val="none"/>
          </c:marker>
          <c:dLbls>
            <c:dLbl>
              <c:idx val="0"/>
              <c:dLblPos val="t"/>
              <c:showLegendKey val="0"/>
              <c:showVal val="1"/>
              <c:showCatName val="0"/>
              <c:showSerName val="0"/>
              <c:showPercent val="0"/>
              <c:showBubbleSize val="0"/>
              <c:separator>; </c:separator>
              <c:extLst>
                <c:ext xmlns:c15="http://schemas.microsoft.com/office/drawing/2012/chart" uri="{CE6537A1-D6FC-4f65-9D91-7224C49458BB}"/>
              </c:extLst>
            </c:dLbl>
            <c:dLbl>
              <c:idx val="1"/>
              <c:dLblPos val="l"/>
              <c:showLegendKey val="0"/>
              <c:showVal val="1"/>
              <c:showCatName val="0"/>
              <c:showSerName val="0"/>
              <c:showPercent val="0"/>
              <c:showBubbleSize val="0"/>
              <c:separator>; </c:separator>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categories</c:f>
              <c:strCache>
                <c:ptCount val="2"/>
                <c:pt idx="0">
                  <c:v>3/2015, n=43</c:v>
                </c:pt>
                <c:pt idx="1">
                  <c:v>10/2014, n=47</c:v>
                </c:pt>
              </c:strCache>
            </c:strRef>
          </c:cat>
          <c:val>
            <c:numRef>
              <c:f>4</c:f>
              <c:numCache>
                <c:formatCode>General</c:formatCode>
                <c:ptCount val="2"/>
                <c:pt idx="0">
                  <c:v>3.3233179198853802</c:v>
                </c:pt>
                <c:pt idx="1">
                  <c:v>3.3095220040069302</c:v>
                </c:pt>
              </c:numCache>
            </c:numRef>
          </c:val>
          <c:smooth val="0"/>
        </c:ser>
        <c:dLbls>
          <c:showLegendKey val="0"/>
          <c:showVal val="0"/>
          <c:showCatName val="0"/>
          <c:showSerName val="0"/>
          <c:showPercent val="0"/>
          <c:showBubbleSize val="0"/>
        </c:dLbls>
        <c:smooth val="0"/>
        <c:axId val="210983952"/>
        <c:axId val="210984512"/>
      </c:lineChart>
      <c:catAx>
        <c:axId val="210983952"/>
        <c:scaling>
          <c:orientation val="maxMin"/>
        </c:scaling>
        <c:delete val="0"/>
        <c:axPos val="b"/>
        <c:majorGridlines>
          <c:spPr>
            <a:ln w="9360">
              <a:solidFill>
                <a:srgbClr val="878B9C"/>
              </a:solidFill>
              <a:round/>
            </a:ln>
          </c:spPr>
        </c:majorGridlines>
        <c:numFmt formatCode="General" sourceLinked="0"/>
        <c:majorTickMark val="out"/>
        <c:minorTickMark val="none"/>
        <c:tickLblPos val="nextTo"/>
        <c:spPr>
          <a:ln w="9360">
            <a:solidFill>
              <a:srgbClr val="878B9C"/>
            </a:solidFill>
            <a:round/>
          </a:ln>
        </c:spPr>
        <c:crossAx val="210984512"/>
        <c:crosses val="autoZero"/>
        <c:auto val="1"/>
        <c:lblAlgn val="ctr"/>
        <c:lblOffset val="100"/>
        <c:noMultiLvlLbl val="0"/>
      </c:catAx>
      <c:valAx>
        <c:axId val="210984512"/>
        <c:scaling>
          <c:orientation val="minMax"/>
          <c:max val="4"/>
          <c:min val="2.5"/>
        </c:scaling>
        <c:delete val="0"/>
        <c:axPos val="l"/>
        <c:majorGridlines>
          <c:spPr>
            <a:ln w="9360">
              <a:solidFill>
                <a:srgbClr val="878B9C"/>
              </a:solidFill>
              <a:round/>
            </a:ln>
          </c:spPr>
        </c:majorGridlines>
        <c:numFmt formatCode="General" sourceLinked="1"/>
        <c:majorTickMark val="out"/>
        <c:minorTickMark val="none"/>
        <c:tickLblPos val="nextTo"/>
        <c:spPr>
          <a:ln w="9360">
            <a:solidFill>
              <a:srgbClr val="878B9C"/>
            </a:solidFill>
            <a:round/>
          </a:ln>
        </c:spPr>
        <c:crossAx val="210983952"/>
        <c:crossesAt val="1"/>
        <c:crossBetween val="between"/>
        <c:majorUnit val="0.5"/>
      </c:valAx>
      <c:spPr>
        <a:solidFill>
          <a:srgbClr val="FFFFFF"/>
        </a:solidFill>
        <a:ln>
          <a:noFill/>
        </a:ln>
      </c:spPr>
    </c:plotArea>
    <c:plotVisOnly val="1"/>
    <c:dispBlanksAs val="gap"/>
    <c:showDLblsOverMax val="0"/>
  </c:chart>
  <c:spPr>
    <a:noFill/>
    <a:ln>
      <a:noFill/>
    </a:ln>
  </c:spPr>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t-EE" sz="1200" b="1">
                <a:solidFill>
                  <a:srgbClr val="003366"/>
                </a:solidFill>
                <a:latin typeface="Verdana"/>
                <a:ea typeface="Verdana"/>
              </a:rPr>
              <a:t>Tasuline eriarstiabi</a:t>
            </a:r>
          </a:p>
        </c:rich>
      </c:tx>
      <c:overlay val="0"/>
    </c:title>
    <c:autoTitleDeleted val="0"/>
    <c:plotArea>
      <c:layout/>
      <c:lineChart>
        <c:grouping val="standard"/>
        <c:varyColors val="0"/>
        <c:ser>
          <c:idx val="0"/>
          <c:order val="0"/>
          <c:tx>
            <c:strRef>
              <c:f>label 0</c:f>
              <c:strCache>
                <c:ptCount val="1"/>
                <c:pt idx="0">
                  <c:v>teenuse kättesaadavusega</c:v>
                </c:pt>
              </c:strCache>
            </c:strRef>
          </c:tx>
          <c:spPr>
            <a:ln w="28440">
              <a:solidFill>
                <a:srgbClr val="F90000"/>
              </a:solidFill>
              <a:round/>
            </a:ln>
          </c:spPr>
          <c:marker>
            <c:symbol val="none"/>
          </c:marker>
          <c:dLbls>
            <c:dLbl>
              <c:idx val="0"/>
              <c:dLblPos val="b"/>
              <c:showLegendKey val="0"/>
              <c:showVal val="1"/>
              <c:showCatName val="0"/>
              <c:showSerName val="0"/>
              <c:showPercent val="0"/>
              <c:showBubbleSize val="0"/>
              <c:separator>; </c:separator>
              <c:extLst>
                <c:ext xmlns:c15="http://schemas.microsoft.com/office/drawing/2012/chart" uri="{CE6537A1-D6FC-4f65-9D91-7224C49458BB}"/>
              </c:extLst>
            </c:dLbl>
            <c:dLbl>
              <c:idx val="1"/>
              <c:dLblPos val="b"/>
              <c:showLegendKey val="0"/>
              <c:showVal val="1"/>
              <c:showCatName val="0"/>
              <c:showSerName val="0"/>
              <c:showPercent val="0"/>
              <c:showBubbleSize val="0"/>
              <c:separator>; </c:separator>
              <c:extLst>
                <c:ext xmlns:c15="http://schemas.microsoft.com/office/drawing/2012/chart" uri="{CE6537A1-D6FC-4f65-9D91-7224C49458BB}"/>
              </c:extLst>
            </c:dLbl>
            <c:dLbl>
              <c:idx val="2"/>
              <c:dLblPos val="b"/>
              <c:showLegendKey val="0"/>
              <c:showVal val="1"/>
              <c:showCatName val="0"/>
              <c:showSerName val="0"/>
              <c:showPercent val="0"/>
              <c:showBubbleSize val="0"/>
              <c:separator>; </c:separator>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categories</c:f>
              <c:strCache>
                <c:ptCount val="3"/>
                <c:pt idx="0">
                  <c:v>05/2015 n=316</c:v>
                </c:pt>
                <c:pt idx="1">
                  <c:v>03/2015, n=344</c:v>
                </c:pt>
                <c:pt idx="2">
                  <c:v>10/2014, n=272</c:v>
                </c:pt>
              </c:strCache>
            </c:strRef>
          </c:cat>
          <c:val>
            <c:numRef>
              <c:f>0</c:f>
              <c:numCache>
                <c:formatCode>General</c:formatCode>
                <c:ptCount val="3"/>
                <c:pt idx="0">
                  <c:v>3.3051065002476112</c:v>
                </c:pt>
                <c:pt idx="1">
                  <c:v>3.3071543105806902</c:v>
                </c:pt>
                <c:pt idx="2">
                  <c:v>3.28</c:v>
                </c:pt>
              </c:numCache>
            </c:numRef>
          </c:val>
          <c:smooth val="0"/>
        </c:ser>
        <c:ser>
          <c:idx val="1"/>
          <c:order val="1"/>
          <c:tx>
            <c:strRef>
              <c:f>label 1</c:f>
              <c:strCache>
                <c:ptCount val="1"/>
                <c:pt idx="0">
                  <c:v>vastuvõtuaja registreerimise korraldusega</c:v>
                </c:pt>
              </c:strCache>
            </c:strRef>
          </c:tx>
          <c:spPr>
            <a:ln w="28440">
              <a:solidFill>
                <a:srgbClr val="F9F9F9"/>
              </a:solidFill>
              <a:round/>
            </a:ln>
          </c:spPr>
          <c:marker>
            <c:symbol val="none"/>
          </c:marker>
          <c:dLbls>
            <c:dLbl>
              <c:idx val="0"/>
              <c:dLblPos val="r"/>
              <c:showLegendKey val="0"/>
              <c:showVal val="1"/>
              <c:showCatName val="0"/>
              <c:showSerName val="0"/>
              <c:showPercent val="0"/>
              <c:showBubbleSize val="0"/>
              <c:separator>; </c:separator>
              <c:extLst>
                <c:ext xmlns:c15="http://schemas.microsoft.com/office/drawing/2012/chart" uri="{CE6537A1-D6FC-4f65-9D91-7224C49458BB}"/>
              </c:extLst>
            </c:dLbl>
            <c:dLbl>
              <c:idx val="1"/>
              <c:dLblPos val="r"/>
              <c:showLegendKey val="0"/>
              <c:showVal val="1"/>
              <c:showCatName val="0"/>
              <c:showSerName val="0"/>
              <c:showPercent val="0"/>
              <c:showBubbleSize val="0"/>
              <c:separator>; </c:separator>
              <c:extLst>
                <c:ext xmlns:c15="http://schemas.microsoft.com/office/drawing/2012/chart" uri="{CE6537A1-D6FC-4f65-9D91-7224C49458BB}"/>
              </c:extLst>
            </c:dLbl>
            <c:dLbl>
              <c:idx val="2"/>
              <c:dLblPos val="r"/>
              <c:showLegendKey val="0"/>
              <c:showVal val="1"/>
              <c:showCatName val="0"/>
              <c:showSerName val="0"/>
              <c:showPercent val="0"/>
              <c:showBubbleSize val="0"/>
              <c:separator>; </c:separator>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categories</c:f>
              <c:strCache>
                <c:ptCount val="3"/>
                <c:pt idx="0">
                  <c:v>05/2015 n=316</c:v>
                </c:pt>
                <c:pt idx="1">
                  <c:v>03/2015, n=344</c:v>
                </c:pt>
                <c:pt idx="2">
                  <c:v>10/2014, n=272</c:v>
                </c:pt>
              </c:strCache>
            </c:strRef>
          </c:cat>
          <c:val>
            <c:numRef>
              <c:f>1</c:f>
              <c:numCache>
                <c:formatCode>General</c:formatCode>
                <c:ptCount val="3"/>
                <c:pt idx="0">
                  <c:v>3.5272456643168382</c:v>
                </c:pt>
                <c:pt idx="1">
                  <c:v>3.4713426824968212</c:v>
                </c:pt>
                <c:pt idx="2">
                  <c:v>3.42</c:v>
                </c:pt>
              </c:numCache>
            </c:numRef>
          </c:val>
          <c:smooth val="0"/>
        </c:ser>
        <c:ser>
          <c:idx val="2"/>
          <c:order val="2"/>
          <c:tx>
            <c:strRef>
              <c:f>label 2</c:f>
              <c:strCache>
                <c:ptCount val="1"/>
                <c:pt idx="0">
                  <c:v>eriarsti suhtumisega</c:v>
                </c:pt>
              </c:strCache>
            </c:strRef>
          </c:tx>
          <c:spPr>
            <a:ln w="28440">
              <a:solidFill>
                <a:srgbClr val="002954"/>
              </a:solidFill>
              <a:round/>
            </a:ln>
          </c:spPr>
          <c:marker>
            <c:symbol val="none"/>
          </c:marker>
          <c:dLbls>
            <c:dLbl>
              <c:idx val="0"/>
              <c:dLblPos val="t"/>
              <c:showLegendKey val="0"/>
              <c:showVal val="1"/>
              <c:showCatName val="0"/>
              <c:showSerName val="0"/>
              <c:showPercent val="0"/>
              <c:showBubbleSize val="0"/>
              <c:separator>; </c:separator>
              <c:extLst>
                <c:ext xmlns:c15="http://schemas.microsoft.com/office/drawing/2012/chart" uri="{CE6537A1-D6FC-4f65-9D91-7224C49458BB}"/>
              </c:extLst>
            </c:dLbl>
            <c:dLbl>
              <c:idx val="1"/>
              <c:dLblPos val="t"/>
              <c:showLegendKey val="0"/>
              <c:showVal val="1"/>
              <c:showCatName val="0"/>
              <c:showSerName val="0"/>
              <c:showPercent val="0"/>
              <c:showBubbleSize val="0"/>
              <c:separator>; </c:separator>
              <c:extLst>
                <c:ext xmlns:c15="http://schemas.microsoft.com/office/drawing/2012/chart" uri="{CE6537A1-D6FC-4f65-9D91-7224C49458BB}"/>
              </c:extLst>
            </c:dLbl>
            <c:dLbl>
              <c:idx val="2"/>
              <c:dLblPos val="t"/>
              <c:showLegendKey val="0"/>
              <c:showVal val="1"/>
              <c:showCatName val="0"/>
              <c:showSerName val="0"/>
              <c:showPercent val="0"/>
              <c:showBubbleSize val="0"/>
              <c:separator>; </c:separator>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categories</c:f>
              <c:strCache>
                <c:ptCount val="3"/>
                <c:pt idx="0">
                  <c:v>05/2015 n=316</c:v>
                </c:pt>
                <c:pt idx="1">
                  <c:v>03/2015, n=344</c:v>
                </c:pt>
                <c:pt idx="2">
                  <c:v>10/2014, n=272</c:v>
                </c:pt>
              </c:strCache>
            </c:strRef>
          </c:cat>
          <c:val>
            <c:numRef>
              <c:f>2</c:f>
              <c:numCache>
                <c:formatCode>General</c:formatCode>
                <c:ptCount val="3"/>
                <c:pt idx="0">
                  <c:v>3.7162471881644992</c:v>
                </c:pt>
                <c:pt idx="1">
                  <c:v>3.7010039409717912</c:v>
                </c:pt>
                <c:pt idx="2">
                  <c:v>3.76</c:v>
                </c:pt>
              </c:numCache>
            </c:numRef>
          </c:val>
          <c:smooth val="0"/>
        </c:ser>
        <c:ser>
          <c:idx val="3"/>
          <c:order val="3"/>
          <c:tx>
            <c:strRef>
              <c:f>label 3</c:f>
              <c:strCache>
                <c:ptCount val="1"/>
                <c:pt idx="0">
                  <c:v>ravivõimaluste selgitamisega</c:v>
                </c:pt>
              </c:strCache>
            </c:strRef>
          </c:tx>
          <c:spPr>
            <a:ln w="28440">
              <a:solidFill>
                <a:srgbClr val="2C95FE"/>
              </a:solidFill>
              <a:round/>
            </a:ln>
          </c:spPr>
          <c:marker>
            <c:symbol val="none"/>
          </c:marker>
          <c:dLbls>
            <c:dLbl>
              <c:idx val="0"/>
              <c:dLblPos val="t"/>
              <c:showLegendKey val="0"/>
              <c:showVal val="1"/>
              <c:showCatName val="0"/>
              <c:showSerName val="0"/>
              <c:showPercent val="0"/>
              <c:showBubbleSize val="0"/>
              <c:separator>; </c:separator>
              <c:extLst>
                <c:ext xmlns:c15="http://schemas.microsoft.com/office/drawing/2012/chart" uri="{CE6537A1-D6FC-4f65-9D91-7224C49458BB}"/>
              </c:extLst>
            </c:dLbl>
            <c:dLbl>
              <c:idx val="1"/>
              <c:dLblPos val="t"/>
              <c:showLegendKey val="0"/>
              <c:showVal val="1"/>
              <c:showCatName val="0"/>
              <c:showSerName val="0"/>
              <c:showPercent val="0"/>
              <c:showBubbleSize val="0"/>
              <c:separator>; </c:separator>
              <c:extLst>
                <c:ext xmlns:c15="http://schemas.microsoft.com/office/drawing/2012/chart" uri="{CE6537A1-D6FC-4f65-9D91-7224C49458BB}"/>
              </c:extLst>
            </c:dLbl>
            <c:dLbl>
              <c:idx val="2"/>
              <c:dLblPos val="t"/>
              <c:showLegendKey val="0"/>
              <c:showVal val="1"/>
              <c:showCatName val="0"/>
              <c:showSerName val="0"/>
              <c:showPercent val="0"/>
              <c:showBubbleSize val="0"/>
              <c:separator>; </c:separator>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categories</c:f>
              <c:strCache>
                <c:ptCount val="3"/>
                <c:pt idx="0">
                  <c:v>05/2015 n=316</c:v>
                </c:pt>
                <c:pt idx="1">
                  <c:v>03/2015, n=344</c:v>
                </c:pt>
                <c:pt idx="2">
                  <c:v>10/2014, n=272</c:v>
                </c:pt>
              </c:strCache>
            </c:strRef>
          </c:cat>
          <c:val>
            <c:numRef>
              <c:f>3</c:f>
              <c:numCache>
                <c:formatCode>General</c:formatCode>
                <c:ptCount val="3"/>
                <c:pt idx="0">
                  <c:v>3.6550656055750408</c:v>
                </c:pt>
                <c:pt idx="1">
                  <c:v>3.60829561508646</c:v>
                </c:pt>
                <c:pt idx="2">
                  <c:v>3.59</c:v>
                </c:pt>
              </c:numCache>
            </c:numRef>
          </c:val>
          <c:smooth val="0"/>
        </c:ser>
        <c:ser>
          <c:idx val="4"/>
          <c:order val="4"/>
          <c:tx>
            <c:strRef>
              <c:f>label 4</c:f>
              <c:strCache>
                <c:ptCount val="1"/>
                <c:pt idx="0">
                  <c:v>ravi tulemusega</c:v>
                </c:pt>
              </c:strCache>
            </c:strRef>
          </c:tx>
          <c:spPr>
            <a:ln w="28440">
              <a:solidFill>
                <a:srgbClr val="A7C4FB"/>
              </a:solidFill>
              <a:round/>
            </a:ln>
          </c:spPr>
          <c:marker>
            <c:symbol val="none"/>
          </c:marker>
          <c:dLbls>
            <c:dLbl>
              <c:idx val="0"/>
              <c:dLblPos val="r"/>
              <c:showLegendKey val="0"/>
              <c:showVal val="1"/>
              <c:showCatName val="0"/>
              <c:showSerName val="0"/>
              <c:showPercent val="0"/>
              <c:showBubbleSize val="0"/>
              <c:separator>; </c:separator>
              <c:extLst>
                <c:ext xmlns:c15="http://schemas.microsoft.com/office/drawing/2012/chart" uri="{CE6537A1-D6FC-4f65-9D91-7224C49458BB}"/>
              </c:extLst>
            </c:dLbl>
            <c:dLbl>
              <c:idx val="1"/>
              <c:dLblPos val="t"/>
              <c:showLegendKey val="0"/>
              <c:showVal val="1"/>
              <c:showCatName val="0"/>
              <c:showSerName val="0"/>
              <c:showPercent val="0"/>
              <c:showBubbleSize val="0"/>
              <c:separator>; </c:separator>
              <c:extLst>
                <c:ext xmlns:c15="http://schemas.microsoft.com/office/drawing/2012/chart" uri="{CE6537A1-D6FC-4f65-9D91-7224C49458BB}"/>
              </c:extLst>
            </c:dLbl>
            <c:dLbl>
              <c:idx val="2"/>
              <c:dLblPos val="l"/>
              <c:showLegendKey val="0"/>
              <c:showVal val="1"/>
              <c:showCatName val="0"/>
              <c:showSerName val="0"/>
              <c:showPercent val="0"/>
              <c:showBubbleSize val="0"/>
              <c:separator>; </c:separator>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categories</c:f>
              <c:strCache>
                <c:ptCount val="3"/>
                <c:pt idx="0">
                  <c:v>05/2015 n=316</c:v>
                </c:pt>
                <c:pt idx="1">
                  <c:v>03/2015, n=344</c:v>
                </c:pt>
                <c:pt idx="2">
                  <c:v>10/2014, n=272</c:v>
                </c:pt>
              </c:strCache>
            </c:strRef>
          </c:cat>
          <c:val>
            <c:numRef>
              <c:f>4</c:f>
              <c:numCache>
                <c:formatCode>General</c:formatCode>
                <c:ptCount val="3"/>
                <c:pt idx="0">
                  <c:v>3.605277762597404</c:v>
                </c:pt>
                <c:pt idx="1">
                  <c:v>3.57589102999752</c:v>
                </c:pt>
                <c:pt idx="2">
                  <c:v>3.62</c:v>
                </c:pt>
              </c:numCache>
            </c:numRef>
          </c:val>
          <c:smooth val="0"/>
        </c:ser>
        <c:dLbls>
          <c:showLegendKey val="0"/>
          <c:showVal val="0"/>
          <c:showCatName val="0"/>
          <c:showSerName val="0"/>
          <c:showPercent val="0"/>
          <c:showBubbleSize val="0"/>
        </c:dLbls>
        <c:smooth val="0"/>
        <c:axId val="211241568"/>
        <c:axId val="211242128"/>
      </c:lineChart>
      <c:catAx>
        <c:axId val="211241568"/>
        <c:scaling>
          <c:orientation val="maxMin"/>
        </c:scaling>
        <c:delete val="0"/>
        <c:axPos val="b"/>
        <c:majorGridlines>
          <c:spPr>
            <a:ln w="9360">
              <a:solidFill>
                <a:srgbClr val="878B9C"/>
              </a:solidFill>
              <a:round/>
            </a:ln>
          </c:spPr>
        </c:majorGridlines>
        <c:numFmt formatCode="General" sourceLinked="0"/>
        <c:majorTickMark val="out"/>
        <c:minorTickMark val="none"/>
        <c:tickLblPos val="nextTo"/>
        <c:spPr>
          <a:ln w="9360">
            <a:solidFill>
              <a:srgbClr val="878B9C"/>
            </a:solidFill>
            <a:round/>
          </a:ln>
        </c:spPr>
        <c:crossAx val="211242128"/>
        <c:crosses val="autoZero"/>
        <c:auto val="1"/>
        <c:lblAlgn val="ctr"/>
        <c:lblOffset val="100"/>
        <c:noMultiLvlLbl val="0"/>
      </c:catAx>
      <c:valAx>
        <c:axId val="211242128"/>
        <c:scaling>
          <c:orientation val="minMax"/>
          <c:max val="4"/>
          <c:min val="2.5"/>
        </c:scaling>
        <c:delete val="0"/>
        <c:axPos val="l"/>
        <c:majorGridlines>
          <c:spPr>
            <a:ln w="9360">
              <a:solidFill>
                <a:srgbClr val="878B9C"/>
              </a:solidFill>
              <a:round/>
            </a:ln>
          </c:spPr>
        </c:majorGridlines>
        <c:numFmt formatCode="General" sourceLinked="1"/>
        <c:majorTickMark val="out"/>
        <c:minorTickMark val="none"/>
        <c:tickLblPos val="nextTo"/>
        <c:spPr>
          <a:ln w="9360">
            <a:solidFill>
              <a:srgbClr val="878B9C"/>
            </a:solidFill>
            <a:round/>
          </a:ln>
        </c:spPr>
        <c:crossAx val="211241568"/>
        <c:crossesAt val="1"/>
        <c:crossBetween val="between"/>
        <c:majorUnit val="0.5"/>
      </c:valAx>
      <c:spPr>
        <a:solidFill>
          <a:srgbClr val="FFFFFF"/>
        </a:solidFill>
        <a:ln>
          <a:noFill/>
        </a:ln>
      </c:spPr>
    </c:plotArea>
    <c:plotVisOnly val="1"/>
    <c:dispBlanksAs val="gap"/>
    <c:showDLblsOverMax val="0"/>
  </c:chart>
  <c:spPr>
    <a:noFill/>
    <a:ln>
      <a:noFill/>
    </a:ln>
  </c:spPr>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t-EE"/>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D6578B23-418D-4F1F-9E7B-9309B4045380}" type="datetimeFigureOut">
              <a:rPr lang="et-EE" smtClean="0"/>
              <a:pPr/>
              <a:t>23.03.2016</a:t>
            </a:fld>
            <a:endParaRPr lang="et-EE"/>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t-EE"/>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D34A3FCC-CAF4-40F3-AD15-31115B1874AA}" type="slidenum">
              <a:rPr lang="et-EE" smtClean="0"/>
              <a:pPr/>
              <a:t>‹#›</a:t>
            </a:fld>
            <a:endParaRPr lang="et-EE"/>
          </a:p>
        </p:txBody>
      </p:sp>
    </p:spTree>
    <p:extLst>
      <p:ext uri="{BB962C8B-B14F-4D97-AF65-F5344CB8AC3E}">
        <p14:creationId xmlns:p14="http://schemas.microsoft.com/office/powerpoint/2010/main" val="65430977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3" name="PlaceHolder 1"/>
          <p:cNvSpPr>
            <a:spLocks noGrp="1"/>
          </p:cNvSpPr>
          <p:nvPr>
            <p:ph type="body"/>
          </p:nvPr>
        </p:nvSpPr>
        <p:spPr>
          <a:xfrm>
            <a:off x="756000" y="5078520"/>
            <a:ext cx="6047640" cy="4811040"/>
          </a:xfrm>
          <a:prstGeom prst="rect">
            <a:avLst/>
          </a:prstGeom>
        </p:spPr>
        <p:txBody>
          <a:bodyPr lIns="0" tIns="0" rIns="0" bIns="0"/>
          <a:lstStyle/>
          <a:p>
            <a:r>
              <a:rPr lang="en-US" sz="2000">
                <a:latin typeface="Arial"/>
              </a:rPr>
              <a:t>Click to edit the notes format</a:t>
            </a:r>
            <a:endParaRPr/>
          </a:p>
        </p:txBody>
      </p:sp>
      <p:sp>
        <p:nvSpPr>
          <p:cNvPr id="124" name="PlaceHolder 2"/>
          <p:cNvSpPr>
            <a:spLocks noGrp="1"/>
          </p:cNvSpPr>
          <p:nvPr>
            <p:ph type="hdr"/>
          </p:nvPr>
        </p:nvSpPr>
        <p:spPr>
          <a:xfrm>
            <a:off x="0" y="0"/>
            <a:ext cx="3280680" cy="534240"/>
          </a:xfrm>
          <a:prstGeom prst="rect">
            <a:avLst/>
          </a:prstGeom>
        </p:spPr>
        <p:txBody>
          <a:bodyPr lIns="0" tIns="0" rIns="0" bIns="0"/>
          <a:lstStyle/>
          <a:p>
            <a:r>
              <a:rPr lang="en-US" sz="1400">
                <a:latin typeface="Times New Roman"/>
              </a:rPr>
              <a:t>&lt;header&gt;</a:t>
            </a:r>
            <a:endParaRPr/>
          </a:p>
        </p:txBody>
      </p:sp>
      <p:sp>
        <p:nvSpPr>
          <p:cNvPr id="125" name="PlaceHolder 3"/>
          <p:cNvSpPr>
            <a:spLocks noGrp="1"/>
          </p:cNvSpPr>
          <p:nvPr>
            <p:ph type="dt"/>
          </p:nvPr>
        </p:nvSpPr>
        <p:spPr>
          <a:xfrm>
            <a:off x="4278960" y="0"/>
            <a:ext cx="3280680" cy="534240"/>
          </a:xfrm>
          <a:prstGeom prst="rect">
            <a:avLst/>
          </a:prstGeom>
        </p:spPr>
        <p:txBody>
          <a:bodyPr lIns="0" tIns="0" rIns="0" bIns="0"/>
          <a:lstStyle/>
          <a:p>
            <a:pPr algn="r"/>
            <a:r>
              <a:rPr lang="en-US" sz="1400">
                <a:latin typeface="Times New Roman"/>
              </a:rPr>
              <a:t>&lt;date/time&gt;</a:t>
            </a:r>
            <a:endParaRPr/>
          </a:p>
        </p:txBody>
      </p:sp>
      <p:sp>
        <p:nvSpPr>
          <p:cNvPr id="126" name="PlaceHolder 4"/>
          <p:cNvSpPr>
            <a:spLocks noGrp="1"/>
          </p:cNvSpPr>
          <p:nvPr>
            <p:ph type="ftr"/>
          </p:nvPr>
        </p:nvSpPr>
        <p:spPr>
          <a:xfrm>
            <a:off x="0" y="10157400"/>
            <a:ext cx="3280680" cy="534240"/>
          </a:xfrm>
          <a:prstGeom prst="rect">
            <a:avLst/>
          </a:prstGeom>
        </p:spPr>
        <p:txBody>
          <a:bodyPr lIns="0" tIns="0" rIns="0" bIns="0" anchor="b"/>
          <a:lstStyle/>
          <a:p>
            <a:r>
              <a:rPr lang="en-US" sz="1400">
                <a:latin typeface="Times New Roman"/>
              </a:rPr>
              <a:t>&lt;footer&gt;</a:t>
            </a:r>
            <a:endParaRPr/>
          </a:p>
        </p:txBody>
      </p:sp>
      <p:sp>
        <p:nvSpPr>
          <p:cNvPr id="127" name="PlaceHolder 5"/>
          <p:cNvSpPr>
            <a:spLocks noGrp="1"/>
          </p:cNvSpPr>
          <p:nvPr>
            <p:ph type="sldNum"/>
          </p:nvPr>
        </p:nvSpPr>
        <p:spPr>
          <a:xfrm>
            <a:off x="4278960" y="10157400"/>
            <a:ext cx="3280680" cy="534240"/>
          </a:xfrm>
          <a:prstGeom prst="rect">
            <a:avLst/>
          </a:prstGeom>
        </p:spPr>
        <p:txBody>
          <a:bodyPr lIns="0" tIns="0" rIns="0" bIns="0" anchor="b"/>
          <a:lstStyle/>
          <a:p>
            <a:pPr algn="r"/>
            <a:fld id="{3EA2FEB2-5088-4BDA-988E-D963626729E7}" type="slidenum">
              <a:rPr lang="en-US" sz="1400">
                <a:latin typeface="Times New Roman"/>
              </a:rPr>
              <a:pPr algn="r"/>
              <a:t>‹#›</a:t>
            </a:fld>
            <a:endParaRPr/>
          </a:p>
        </p:txBody>
      </p:sp>
    </p:spTree>
    <p:extLst>
      <p:ext uri="{BB962C8B-B14F-4D97-AF65-F5344CB8AC3E}">
        <p14:creationId xmlns:p14="http://schemas.microsoft.com/office/powerpoint/2010/main" val="168451485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 name="CustomShape 1"/>
          <p:cNvSpPr/>
          <p:nvPr/>
        </p:nvSpPr>
        <p:spPr>
          <a:xfrm>
            <a:off x="3888000" y="9444240"/>
            <a:ext cx="2895840" cy="455760"/>
          </a:xfrm>
          <a:prstGeom prst="rect">
            <a:avLst/>
          </a:prstGeom>
          <a:noFill/>
          <a:ln>
            <a:noFill/>
          </a:ln>
        </p:spPr>
        <p:txBody>
          <a:bodyPr lIns="90000" tIns="45000" rIns="90000" bIns="45000" anchor="b"/>
          <a:lstStyle/>
          <a:p>
            <a:pPr algn="r">
              <a:lnSpc>
                <a:spcPct val="100000"/>
              </a:lnSpc>
            </a:pPr>
            <a:fld id="{F075BA9E-9B37-4BA4-80EF-3F43B9468679}" type="slidenum">
              <a:rPr lang="en-US" sz="1200">
                <a:latin typeface="Times New Roman"/>
              </a:rPr>
              <a:pPr algn="r">
                <a:lnSpc>
                  <a:spcPct val="100000"/>
                </a:lnSpc>
              </a:pPr>
              <a:t>1</a:t>
            </a:fld>
            <a:endParaRPr/>
          </a:p>
        </p:txBody>
      </p:sp>
      <p:sp>
        <p:nvSpPr>
          <p:cNvPr id="254" name="PlaceHolder 2"/>
          <p:cNvSpPr>
            <a:spLocks noGrp="1"/>
          </p:cNvSpPr>
          <p:nvPr>
            <p:ph type="body"/>
          </p:nvPr>
        </p:nvSpPr>
        <p:spPr>
          <a:xfrm>
            <a:off x="914760" y="4722120"/>
            <a:ext cx="4954320" cy="4492440"/>
          </a:xfrm>
          <a:prstGeom prst="rect">
            <a:avLst/>
          </a:prstGeom>
        </p:spPr>
        <p:txBody>
          <a:bodyPr lIns="0" tIns="0" rIns="0" bIns="0"/>
          <a:lstStyle/>
          <a:p>
            <a:endParaRPr/>
          </a:p>
        </p:txBody>
      </p:sp>
    </p:spTree>
    <p:extLst>
      <p:ext uri="{BB962C8B-B14F-4D97-AF65-F5344CB8AC3E}">
        <p14:creationId xmlns:p14="http://schemas.microsoft.com/office/powerpoint/2010/main" val="13642327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 name="PlaceHolder 1"/>
          <p:cNvSpPr>
            <a:spLocks noGrp="1"/>
          </p:cNvSpPr>
          <p:nvPr>
            <p:ph type="body"/>
          </p:nvPr>
        </p:nvSpPr>
        <p:spPr>
          <a:xfrm>
            <a:off x="914760" y="4722120"/>
            <a:ext cx="4954320" cy="4492440"/>
          </a:xfrm>
          <a:prstGeom prst="rect">
            <a:avLst/>
          </a:prstGeom>
        </p:spPr>
        <p:txBody>
          <a:bodyPr lIns="0" tIns="0" rIns="0" bIns="0"/>
          <a:lstStyle/>
          <a:p>
            <a:endParaRPr dirty="0"/>
          </a:p>
        </p:txBody>
      </p:sp>
      <p:sp>
        <p:nvSpPr>
          <p:cNvPr id="262" name="CustomShape 2"/>
          <p:cNvSpPr/>
          <p:nvPr/>
        </p:nvSpPr>
        <p:spPr>
          <a:xfrm>
            <a:off x="3888000" y="9444240"/>
            <a:ext cx="2895840" cy="455760"/>
          </a:xfrm>
          <a:prstGeom prst="rect">
            <a:avLst/>
          </a:prstGeom>
          <a:noFill/>
          <a:ln>
            <a:noFill/>
          </a:ln>
        </p:spPr>
        <p:txBody>
          <a:bodyPr lIns="90000" tIns="45000" rIns="90000" bIns="45000" anchor="b"/>
          <a:lstStyle/>
          <a:p>
            <a:pPr>
              <a:lnSpc>
                <a:spcPct val="100000"/>
              </a:lnSpc>
            </a:pPr>
            <a:fld id="{BEB2E52E-E21A-44AD-9248-84FDDD056F2C}" type="slidenum">
              <a:rPr lang="en-US" sz="1200">
                <a:solidFill>
                  <a:srgbClr val="000000"/>
                </a:solidFill>
                <a:latin typeface="Verdana"/>
                <a:ea typeface="+mn-ea"/>
              </a:rPr>
              <a:pPr>
                <a:lnSpc>
                  <a:spcPct val="100000"/>
                </a:lnSpc>
              </a:pPr>
              <a:t>26</a:t>
            </a:fld>
            <a:endParaRPr/>
          </a:p>
        </p:txBody>
      </p:sp>
    </p:spTree>
    <p:extLst>
      <p:ext uri="{BB962C8B-B14F-4D97-AF65-F5344CB8AC3E}">
        <p14:creationId xmlns:p14="http://schemas.microsoft.com/office/powerpoint/2010/main" val="1536036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 name="PlaceHolder 1"/>
          <p:cNvSpPr>
            <a:spLocks noGrp="1"/>
          </p:cNvSpPr>
          <p:nvPr>
            <p:ph type="body"/>
          </p:nvPr>
        </p:nvSpPr>
        <p:spPr>
          <a:xfrm>
            <a:off x="914760" y="4722120"/>
            <a:ext cx="4954320" cy="4492440"/>
          </a:xfrm>
          <a:prstGeom prst="rect">
            <a:avLst/>
          </a:prstGeom>
        </p:spPr>
        <p:txBody>
          <a:bodyPr lIns="0" tIns="0" rIns="0" bIns="0"/>
          <a:lstStyle/>
          <a:p>
            <a:endParaRPr/>
          </a:p>
        </p:txBody>
      </p:sp>
      <p:sp>
        <p:nvSpPr>
          <p:cNvPr id="264" name="CustomShape 2"/>
          <p:cNvSpPr/>
          <p:nvPr/>
        </p:nvSpPr>
        <p:spPr>
          <a:xfrm>
            <a:off x="3888000" y="9444240"/>
            <a:ext cx="2895840" cy="455760"/>
          </a:xfrm>
          <a:prstGeom prst="rect">
            <a:avLst/>
          </a:prstGeom>
          <a:noFill/>
          <a:ln>
            <a:noFill/>
          </a:ln>
        </p:spPr>
        <p:txBody>
          <a:bodyPr lIns="90000" tIns="45000" rIns="90000" bIns="45000" anchor="b"/>
          <a:lstStyle/>
          <a:p>
            <a:pPr>
              <a:lnSpc>
                <a:spcPct val="100000"/>
              </a:lnSpc>
            </a:pPr>
            <a:fld id="{6BEACC8B-71DF-4D76-BD58-461A6CB55A11}" type="slidenum">
              <a:rPr lang="en-US" sz="1200">
                <a:solidFill>
                  <a:srgbClr val="000000"/>
                </a:solidFill>
                <a:latin typeface="Verdana"/>
                <a:ea typeface="+mn-ea"/>
              </a:rPr>
              <a:pPr>
                <a:lnSpc>
                  <a:spcPct val="100000"/>
                </a:lnSpc>
              </a:pPr>
              <a:t>27</a:t>
            </a:fld>
            <a:endParaRPr/>
          </a:p>
        </p:txBody>
      </p:sp>
    </p:spTree>
    <p:extLst>
      <p:ext uri="{BB962C8B-B14F-4D97-AF65-F5344CB8AC3E}">
        <p14:creationId xmlns:p14="http://schemas.microsoft.com/office/powerpoint/2010/main" val="462478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 name="PlaceHolder 1"/>
          <p:cNvSpPr>
            <a:spLocks noGrp="1"/>
          </p:cNvSpPr>
          <p:nvPr>
            <p:ph type="body"/>
          </p:nvPr>
        </p:nvSpPr>
        <p:spPr>
          <a:xfrm>
            <a:off x="914760" y="4722120"/>
            <a:ext cx="4954320" cy="4492440"/>
          </a:xfrm>
          <a:prstGeom prst="rect">
            <a:avLst/>
          </a:prstGeom>
        </p:spPr>
        <p:txBody>
          <a:bodyPr lIns="0" tIns="0" rIns="0" bIns="0"/>
          <a:lstStyle/>
          <a:p>
            <a:endParaRPr/>
          </a:p>
        </p:txBody>
      </p:sp>
      <p:sp>
        <p:nvSpPr>
          <p:cNvPr id="266" name="CustomShape 2"/>
          <p:cNvSpPr/>
          <p:nvPr/>
        </p:nvSpPr>
        <p:spPr>
          <a:xfrm>
            <a:off x="3888000" y="9444240"/>
            <a:ext cx="2895840" cy="455760"/>
          </a:xfrm>
          <a:prstGeom prst="rect">
            <a:avLst/>
          </a:prstGeom>
          <a:noFill/>
          <a:ln>
            <a:noFill/>
          </a:ln>
        </p:spPr>
        <p:txBody>
          <a:bodyPr lIns="90000" tIns="45000" rIns="90000" bIns="45000" anchor="b"/>
          <a:lstStyle/>
          <a:p>
            <a:pPr>
              <a:lnSpc>
                <a:spcPct val="100000"/>
              </a:lnSpc>
            </a:pPr>
            <a:fld id="{53D2066E-201D-4472-BD7B-E3A5DBF93A04}" type="slidenum">
              <a:rPr lang="en-US" sz="1200">
                <a:solidFill>
                  <a:srgbClr val="000000"/>
                </a:solidFill>
                <a:latin typeface="Verdana"/>
                <a:ea typeface="+mn-ea"/>
              </a:rPr>
              <a:pPr>
                <a:lnSpc>
                  <a:spcPct val="100000"/>
                </a:lnSpc>
              </a:pPr>
              <a:t>30</a:t>
            </a:fld>
            <a:endParaRPr/>
          </a:p>
        </p:txBody>
      </p:sp>
    </p:spTree>
    <p:extLst>
      <p:ext uri="{BB962C8B-B14F-4D97-AF65-F5344CB8AC3E}">
        <p14:creationId xmlns:p14="http://schemas.microsoft.com/office/powerpoint/2010/main" val="20459007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a:prstGeom prst="rect">
            <a:avLst/>
          </a:prstGeom>
          <a:noFill/>
          <a:ln w="12700">
            <a:solidFill>
              <a:prstClr val="black"/>
            </a:solidFill>
          </a:ln>
        </p:spPr>
      </p:sp>
      <p:sp>
        <p:nvSpPr>
          <p:cNvPr id="3" name="Notes Placeholder 2"/>
          <p:cNvSpPr>
            <a:spLocks noGrp="1"/>
          </p:cNvSpPr>
          <p:nvPr>
            <p:ph type="body" idx="1"/>
          </p:nvPr>
        </p:nvSpPr>
        <p:spPr/>
        <p:txBody>
          <a:bodyPr>
            <a:normAutofit/>
          </a:bodyPr>
          <a:lstStyle/>
          <a:p>
            <a:endParaRPr lang="et-EE"/>
          </a:p>
        </p:txBody>
      </p:sp>
      <p:sp>
        <p:nvSpPr>
          <p:cNvPr id="4" name="Slide Number Placeholder 3"/>
          <p:cNvSpPr>
            <a:spLocks noGrp="1"/>
          </p:cNvSpPr>
          <p:nvPr>
            <p:ph type="sldNum" idx="10"/>
          </p:nvPr>
        </p:nvSpPr>
        <p:spPr/>
        <p:txBody>
          <a:bodyPr/>
          <a:lstStyle/>
          <a:p>
            <a:pPr algn="r"/>
            <a:fld id="{3EA2FEB2-5088-4BDA-988E-D963626729E7}" type="slidenum">
              <a:rPr lang="en-US" sz="1400" smtClean="0">
                <a:latin typeface="Times New Roman"/>
              </a:rPr>
              <a:pPr algn="r"/>
              <a:t>6</a:t>
            </a:fld>
            <a:endParaRPr lang="en-US"/>
          </a:p>
        </p:txBody>
      </p:sp>
    </p:spTree>
    <p:extLst>
      <p:ext uri="{BB962C8B-B14F-4D97-AF65-F5344CB8AC3E}">
        <p14:creationId xmlns:p14="http://schemas.microsoft.com/office/powerpoint/2010/main" val="21248676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a:prstGeom prst="rect">
            <a:avLst/>
          </a:prstGeom>
          <a:noFill/>
          <a:ln w="12700">
            <a:solidFill>
              <a:prstClr val="black"/>
            </a:solidFill>
          </a:ln>
        </p:spPr>
      </p:sp>
      <p:sp>
        <p:nvSpPr>
          <p:cNvPr id="3" name="Notes Placeholder 2"/>
          <p:cNvSpPr>
            <a:spLocks noGrp="1"/>
          </p:cNvSpPr>
          <p:nvPr>
            <p:ph type="body" idx="1"/>
          </p:nvPr>
        </p:nvSpPr>
        <p:spPr/>
        <p:txBody>
          <a:bodyPr>
            <a:normAutofit/>
          </a:bodyPr>
          <a:lstStyle/>
          <a:p>
            <a:endParaRPr lang="et-EE"/>
          </a:p>
        </p:txBody>
      </p:sp>
      <p:sp>
        <p:nvSpPr>
          <p:cNvPr id="4" name="Slide Number Placeholder 3"/>
          <p:cNvSpPr>
            <a:spLocks noGrp="1"/>
          </p:cNvSpPr>
          <p:nvPr>
            <p:ph type="sldNum" idx="10"/>
          </p:nvPr>
        </p:nvSpPr>
        <p:spPr/>
        <p:txBody>
          <a:bodyPr/>
          <a:lstStyle/>
          <a:p>
            <a:pPr algn="r"/>
            <a:fld id="{3EA2FEB2-5088-4BDA-988E-D963626729E7}" type="slidenum">
              <a:rPr lang="en-US" sz="1400" smtClean="0">
                <a:latin typeface="Times New Roman"/>
              </a:rPr>
              <a:pPr algn="r"/>
              <a:t>7</a:t>
            </a:fld>
            <a:endParaRPr lang="en-US"/>
          </a:p>
        </p:txBody>
      </p:sp>
    </p:spTree>
    <p:extLst>
      <p:ext uri="{BB962C8B-B14F-4D97-AF65-F5344CB8AC3E}">
        <p14:creationId xmlns:p14="http://schemas.microsoft.com/office/powerpoint/2010/main" val="21453133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a:prstGeom prst="rect">
            <a:avLst/>
          </a:prstGeom>
          <a:noFill/>
          <a:ln w="12700">
            <a:solidFill>
              <a:prstClr val="black"/>
            </a:solidFill>
          </a:ln>
        </p:spPr>
      </p:sp>
      <p:sp>
        <p:nvSpPr>
          <p:cNvPr id="3" name="Notes Placeholder 2"/>
          <p:cNvSpPr>
            <a:spLocks noGrp="1"/>
          </p:cNvSpPr>
          <p:nvPr>
            <p:ph type="body" idx="1"/>
          </p:nvPr>
        </p:nvSpPr>
        <p:spPr/>
        <p:txBody>
          <a:bodyPr>
            <a:normAutofit/>
          </a:bodyPr>
          <a:lstStyle/>
          <a:p>
            <a:endParaRPr lang="et-EE"/>
          </a:p>
        </p:txBody>
      </p:sp>
      <p:sp>
        <p:nvSpPr>
          <p:cNvPr id="4" name="Slide Number Placeholder 3"/>
          <p:cNvSpPr>
            <a:spLocks noGrp="1"/>
          </p:cNvSpPr>
          <p:nvPr>
            <p:ph type="sldNum" idx="10"/>
          </p:nvPr>
        </p:nvSpPr>
        <p:spPr/>
        <p:txBody>
          <a:bodyPr/>
          <a:lstStyle/>
          <a:p>
            <a:pPr algn="r"/>
            <a:fld id="{3EA2FEB2-5088-4BDA-988E-D963626729E7}" type="slidenum">
              <a:rPr lang="en-US" sz="1400" smtClean="0">
                <a:latin typeface="Times New Roman"/>
              </a:rPr>
              <a:pPr algn="r"/>
              <a:t>9</a:t>
            </a:fld>
            <a:endParaRPr lang="en-US"/>
          </a:p>
        </p:txBody>
      </p:sp>
    </p:spTree>
    <p:extLst>
      <p:ext uri="{BB962C8B-B14F-4D97-AF65-F5344CB8AC3E}">
        <p14:creationId xmlns:p14="http://schemas.microsoft.com/office/powerpoint/2010/main" val="3121229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a:prstGeom prst="rect">
            <a:avLst/>
          </a:prstGeom>
          <a:noFill/>
          <a:ln w="12700">
            <a:solidFill>
              <a:prstClr val="black"/>
            </a:solidFill>
          </a:ln>
        </p:spPr>
      </p:sp>
      <p:sp>
        <p:nvSpPr>
          <p:cNvPr id="3" name="Notes Placeholder 2"/>
          <p:cNvSpPr>
            <a:spLocks noGrp="1"/>
          </p:cNvSpPr>
          <p:nvPr>
            <p:ph type="body" idx="1"/>
          </p:nvPr>
        </p:nvSpPr>
        <p:spPr/>
        <p:txBody>
          <a:bodyPr>
            <a:normAutofit/>
          </a:bodyPr>
          <a:lstStyle/>
          <a:p>
            <a:endParaRPr lang="et-EE"/>
          </a:p>
        </p:txBody>
      </p:sp>
      <p:sp>
        <p:nvSpPr>
          <p:cNvPr id="4" name="Slide Number Placeholder 3"/>
          <p:cNvSpPr>
            <a:spLocks noGrp="1"/>
          </p:cNvSpPr>
          <p:nvPr>
            <p:ph type="sldNum" idx="10"/>
          </p:nvPr>
        </p:nvSpPr>
        <p:spPr/>
        <p:txBody>
          <a:bodyPr/>
          <a:lstStyle/>
          <a:p>
            <a:pPr algn="r"/>
            <a:fld id="{3EA2FEB2-5088-4BDA-988E-D963626729E7}" type="slidenum">
              <a:rPr lang="en-US" sz="1400" smtClean="0">
                <a:latin typeface="Times New Roman"/>
              </a:rPr>
              <a:pPr algn="r"/>
              <a:t>10</a:t>
            </a:fld>
            <a:endParaRPr lang="en-US"/>
          </a:p>
        </p:txBody>
      </p:sp>
    </p:spTree>
    <p:extLst>
      <p:ext uri="{BB962C8B-B14F-4D97-AF65-F5344CB8AC3E}">
        <p14:creationId xmlns:p14="http://schemas.microsoft.com/office/powerpoint/2010/main" val="16952706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5" name="PlaceHolder 1"/>
          <p:cNvSpPr>
            <a:spLocks noGrp="1"/>
          </p:cNvSpPr>
          <p:nvPr>
            <p:ph type="body"/>
          </p:nvPr>
        </p:nvSpPr>
        <p:spPr>
          <a:xfrm>
            <a:off x="914760" y="4722120"/>
            <a:ext cx="4954320" cy="4492440"/>
          </a:xfrm>
          <a:prstGeom prst="rect">
            <a:avLst/>
          </a:prstGeom>
        </p:spPr>
        <p:txBody>
          <a:bodyPr lIns="0" tIns="0" rIns="0" bIns="0"/>
          <a:lstStyle/>
          <a:p>
            <a:endParaRPr/>
          </a:p>
        </p:txBody>
      </p:sp>
      <p:sp>
        <p:nvSpPr>
          <p:cNvPr id="256" name="CustomShape 2"/>
          <p:cNvSpPr/>
          <p:nvPr/>
        </p:nvSpPr>
        <p:spPr>
          <a:xfrm>
            <a:off x="3888000" y="9444240"/>
            <a:ext cx="2895840" cy="455760"/>
          </a:xfrm>
          <a:prstGeom prst="rect">
            <a:avLst/>
          </a:prstGeom>
          <a:noFill/>
          <a:ln>
            <a:noFill/>
          </a:ln>
        </p:spPr>
        <p:txBody>
          <a:bodyPr lIns="90000" tIns="45000" rIns="90000" bIns="45000" anchor="b"/>
          <a:lstStyle/>
          <a:p>
            <a:pPr>
              <a:lnSpc>
                <a:spcPct val="100000"/>
              </a:lnSpc>
            </a:pPr>
            <a:fld id="{4D6B0CCF-DEC5-4782-AB63-984305942659}" type="slidenum">
              <a:rPr lang="en-US" sz="1200">
                <a:solidFill>
                  <a:srgbClr val="000000"/>
                </a:solidFill>
                <a:latin typeface="Verdana"/>
                <a:ea typeface="+mn-ea"/>
              </a:rPr>
              <a:pPr>
                <a:lnSpc>
                  <a:spcPct val="100000"/>
                </a:lnSpc>
              </a:pPr>
              <a:t>12</a:t>
            </a:fld>
            <a:endParaRPr/>
          </a:p>
        </p:txBody>
      </p:sp>
    </p:spTree>
    <p:extLst>
      <p:ext uri="{BB962C8B-B14F-4D97-AF65-F5344CB8AC3E}">
        <p14:creationId xmlns:p14="http://schemas.microsoft.com/office/powerpoint/2010/main" val="17481185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 name="PlaceHolder 1"/>
          <p:cNvSpPr>
            <a:spLocks noGrp="1"/>
          </p:cNvSpPr>
          <p:nvPr>
            <p:ph type="body"/>
          </p:nvPr>
        </p:nvSpPr>
        <p:spPr>
          <a:xfrm>
            <a:off x="914760" y="4722120"/>
            <a:ext cx="4954320" cy="4492440"/>
          </a:xfrm>
          <a:prstGeom prst="rect">
            <a:avLst/>
          </a:prstGeom>
        </p:spPr>
        <p:txBody>
          <a:bodyPr lIns="0" tIns="0" rIns="0" bIns="0"/>
          <a:lstStyle/>
          <a:p>
            <a:endParaRPr/>
          </a:p>
        </p:txBody>
      </p:sp>
      <p:sp>
        <p:nvSpPr>
          <p:cNvPr id="258" name="CustomShape 2"/>
          <p:cNvSpPr/>
          <p:nvPr/>
        </p:nvSpPr>
        <p:spPr>
          <a:xfrm>
            <a:off x="3888000" y="9444240"/>
            <a:ext cx="2895840" cy="455760"/>
          </a:xfrm>
          <a:prstGeom prst="rect">
            <a:avLst/>
          </a:prstGeom>
          <a:noFill/>
          <a:ln>
            <a:noFill/>
          </a:ln>
        </p:spPr>
        <p:txBody>
          <a:bodyPr lIns="90000" tIns="45000" rIns="90000" bIns="45000" anchor="b"/>
          <a:lstStyle/>
          <a:p>
            <a:pPr>
              <a:lnSpc>
                <a:spcPct val="100000"/>
              </a:lnSpc>
            </a:pPr>
            <a:fld id="{ADCA0E41-1132-4DDD-8DAA-1119E5D88A21}" type="slidenum">
              <a:rPr lang="en-US" sz="1200">
                <a:solidFill>
                  <a:srgbClr val="000000"/>
                </a:solidFill>
                <a:latin typeface="Verdana"/>
                <a:ea typeface="+mn-ea"/>
              </a:rPr>
              <a:pPr>
                <a:lnSpc>
                  <a:spcPct val="100000"/>
                </a:lnSpc>
              </a:pPr>
              <a:t>16</a:t>
            </a:fld>
            <a:endParaRPr/>
          </a:p>
        </p:txBody>
      </p:sp>
    </p:spTree>
    <p:extLst>
      <p:ext uri="{BB962C8B-B14F-4D97-AF65-F5344CB8AC3E}">
        <p14:creationId xmlns:p14="http://schemas.microsoft.com/office/powerpoint/2010/main" val="9044935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 name="PlaceHolder 1"/>
          <p:cNvSpPr>
            <a:spLocks noGrp="1"/>
          </p:cNvSpPr>
          <p:nvPr>
            <p:ph type="body"/>
          </p:nvPr>
        </p:nvSpPr>
        <p:spPr>
          <a:xfrm>
            <a:off x="914760" y="4722120"/>
            <a:ext cx="4954320" cy="4492440"/>
          </a:xfrm>
          <a:prstGeom prst="rect">
            <a:avLst/>
          </a:prstGeom>
        </p:spPr>
        <p:txBody>
          <a:bodyPr lIns="0" tIns="0" rIns="0" bIns="0"/>
          <a:lstStyle/>
          <a:p>
            <a:endParaRPr/>
          </a:p>
        </p:txBody>
      </p:sp>
      <p:sp>
        <p:nvSpPr>
          <p:cNvPr id="260" name="CustomShape 2"/>
          <p:cNvSpPr/>
          <p:nvPr/>
        </p:nvSpPr>
        <p:spPr>
          <a:xfrm>
            <a:off x="3888000" y="9444240"/>
            <a:ext cx="2895840" cy="455760"/>
          </a:xfrm>
          <a:prstGeom prst="rect">
            <a:avLst/>
          </a:prstGeom>
          <a:noFill/>
          <a:ln>
            <a:noFill/>
          </a:ln>
        </p:spPr>
        <p:txBody>
          <a:bodyPr lIns="90000" tIns="45000" rIns="90000" bIns="45000" anchor="b"/>
          <a:lstStyle/>
          <a:p>
            <a:pPr>
              <a:lnSpc>
                <a:spcPct val="100000"/>
              </a:lnSpc>
            </a:pPr>
            <a:fld id="{165D5270-BBE3-48FE-9682-DBBAAB4ECD11}" type="slidenum">
              <a:rPr lang="en-US" sz="1200">
                <a:solidFill>
                  <a:srgbClr val="000000"/>
                </a:solidFill>
                <a:latin typeface="Verdana"/>
                <a:ea typeface="+mn-ea"/>
              </a:rPr>
              <a:pPr>
                <a:lnSpc>
                  <a:spcPct val="100000"/>
                </a:lnSpc>
              </a:pPr>
              <a:t>17</a:t>
            </a:fld>
            <a:endParaRPr/>
          </a:p>
        </p:txBody>
      </p:sp>
    </p:spTree>
    <p:extLst>
      <p:ext uri="{BB962C8B-B14F-4D97-AF65-F5344CB8AC3E}">
        <p14:creationId xmlns:p14="http://schemas.microsoft.com/office/powerpoint/2010/main" val="19339926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a:prstGeom prst="rect">
            <a:avLst/>
          </a:prstGeom>
          <a:noFill/>
          <a:ln w="12700">
            <a:solidFill>
              <a:prstClr val="black"/>
            </a:solidFill>
          </a:ln>
        </p:spPr>
      </p:sp>
      <p:sp>
        <p:nvSpPr>
          <p:cNvPr id="3" name="Notes Placeholder 2"/>
          <p:cNvSpPr>
            <a:spLocks noGrp="1"/>
          </p:cNvSpPr>
          <p:nvPr>
            <p:ph type="body" idx="1"/>
          </p:nvPr>
        </p:nvSpPr>
        <p:spPr/>
        <p:txBody>
          <a:bodyPr>
            <a:normAutofit/>
          </a:bodyPr>
          <a:lstStyle/>
          <a:p>
            <a:endParaRPr lang="et-EE" dirty="0"/>
          </a:p>
        </p:txBody>
      </p:sp>
      <p:sp>
        <p:nvSpPr>
          <p:cNvPr id="4" name="Slide Number Placeholder 3"/>
          <p:cNvSpPr>
            <a:spLocks noGrp="1"/>
          </p:cNvSpPr>
          <p:nvPr>
            <p:ph type="sldNum" idx="10"/>
          </p:nvPr>
        </p:nvSpPr>
        <p:spPr/>
        <p:txBody>
          <a:bodyPr/>
          <a:lstStyle/>
          <a:p>
            <a:pPr algn="r"/>
            <a:fld id="{3EA2FEB2-5088-4BDA-988E-D963626729E7}" type="slidenum">
              <a:rPr lang="en-US" sz="1400" smtClean="0">
                <a:latin typeface="Times New Roman"/>
              </a:rPr>
              <a:pPr algn="r"/>
              <a:t>23</a:t>
            </a:fld>
            <a:endParaRPr lang="en-US"/>
          </a:p>
        </p:txBody>
      </p:sp>
    </p:spTree>
    <p:extLst>
      <p:ext uri="{BB962C8B-B14F-4D97-AF65-F5344CB8AC3E}">
        <p14:creationId xmlns:p14="http://schemas.microsoft.com/office/powerpoint/2010/main" val="3019371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457200" y="273600"/>
            <a:ext cx="8229240" cy="1145160"/>
          </a:xfrm>
          <a:prstGeom prst="rect">
            <a:avLst/>
          </a:prstGeom>
        </p:spPr>
        <p:txBody>
          <a:bodyPr lIns="0" tIns="0" rIns="0" bIns="0" anchor="ctr"/>
          <a:lstStyle/>
          <a:p>
            <a:pPr algn="ctr"/>
            <a:endParaRPr/>
          </a:p>
        </p:txBody>
      </p:sp>
      <p:sp>
        <p:nvSpPr>
          <p:cNvPr id="29" name="PlaceHolder 2"/>
          <p:cNvSpPr>
            <a:spLocks noGrp="1"/>
          </p:cNvSpPr>
          <p:nvPr>
            <p:ph type="body"/>
          </p:nvPr>
        </p:nvSpPr>
        <p:spPr>
          <a:xfrm>
            <a:off x="457200" y="1604520"/>
            <a:ext cx="8229240" cy="1896840"/>
          </a:xfrm>
          <a:prstGeom prst="rect">
            <a:avLst/>
          </a:prstGeom>
        </p:spPr>
        <p:txBody>
          <a:bodyPr lIns="0" tIns="0" rIns="0" bIns="0"/>
          <a:lstStyle/>
          <a:p>
            <a:endParaRPr/>
          </a:p>
        </p:txBody>
      </p:sp>
      <p:sp>
        <p:nvSpPr>
          <p:cNvPr id="30" name="PlaceHolder 3"/>
          <p:cNvSpPr>
            <a:spLocks noGrp="1"/>
          </p:cNvSpPr>
          <p:nvPr>
            <p:ph type="body"/>
          </p:nvPr>
        </p:nvSpPr>
        <p:spPr>
          <a:xfrm>
            <a:off x="457200" y="3682080"/>
            <a:ext cx="8229240" cy="1896840"/>
          </a:xfrm>
          <a:prstGeom prst="rect">
            <a:avLst/>
          </a:prstGeom>
        </p:spPr>
        <p:txBody>
          <a:bodyPr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5160"/>
          </a:xfrm>
          <a:prstGeom prst="rect">
            <a:avLst/>
          </a:prstGeom>
        </p:spPr>
        <p:txBody>
          <a:bodyPr lIns="0" tIns="0" rIns="0" bIns="0" anchor="ctr"/>
          <a:lstStyle/>
          <a:p>
            <a:pPr algn="ctr"/>
            <a:endParaRPr/>
          </a:p>
        </p:txBody>
      </p:sp>
      <p:sp>
        <p:nvSpPr>
          <p:cNvPr id="32"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33"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34" name="PlaceHolder 4"/>
          <p:cNvSpPr>
            <a:spLocks noGrp="1"/>
          </p:cNvSpPr>
          <p:nvPr>
            <p:ph type="body"/>
          </p:nvPr>
        </p:nvSpPr>
        <p:spPr>
          <a:xfrm>
            <a:off x="4674240" y="3682080"/>
            <a:ext cx="4015800" cy="1896840"/>
          </a:xfrm>
          <a:prstGeom prst="rect">
            <a:avLst/>
          </a:prstGeom>
        </p:spPr>
        <p:txBody>
          <a:bodyPr lIns="0" tIns="0" rIns="0" bIns="0"/>
          <a:lstStyle/>
          <a:p>
            <a:endParaRPr/>
          </a:p>
        </p:txBody>
      </p:sp>
      <p:sp>
        <p:nvSpPr>
          <p:cNvPr id="35" name="PlaceHolder 5"/>
          <p:cNvSpPr>
            <a:spLocks noGrp="1"/>
          </p:cNvSpPr>
          <p:nvPr>
            <p:ph type="body"/>
          </p:nvPr>
        </p:nvSpPr>
        <p:spPr>
          <a:xfrm>
            <a:off x="457200" y="3682080"/>
            <a:ext cx="4015800" cy="1896840"/>
          </a:xfrm>
          <a:prstGeom prst="rect">
            <a:avLst/>
          </a:prstGeom>
        </p:spPr>
        <p:txBody>
          <a:bodyPr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457200" y="273600"/>
            <a:ext cx="8229240" cy="1145160"/>
          </a:xfrm>
          <a:prstGeom prst="rect">
            <a:avLst/>
          </a:prstGeom>
        </p:spPr>
        <p:txBody>
          <a:bodyPr lIns="0" tIns="0" rIns="0" bIns="0" anchor="ctr"/>
          <a:lstStyle/>
          <a:p>
            <a:pPr algn="ctr"/>
            <a:endParaRPr/>
          </a:p>
        </p:txBody>
      </p:sp>
      <p:sp>
        <p:nvSpPr>
          <p:cNvPr id="37" name="PlaceHolder 2"/>
          <p:cNvSpPr>
            <a:spLocks noGrp="1"/>
          </p:cNvSpPr>
          <p:nvPr>
            <p:ph type="body"/>
          </p:nvPr>
        </p:nvSpPr>
        <p:spPr>
          <a:xfrm>
            <a:off x="457200" y="1604520"/>
            <a:ext cx="8229240" cy="3977280"/>
          </a:xfrm>
          <a:prstGeom prst="rect">
            <a:avLst/>
          </a:prstGeom>
        </p:spPr>
        <p:txBody>
          <a:bodyPr lIns="0" tIns="0" rIns="0" bIns="0"/>
          <a:lstStyle/>
          <a:p>
            <a:endParaRPr/>
          </a:p>
        </p:txBody>
      </p:sp>
      <p:sp>
        <p:nvSpPr>
          <p:cNvPr id="38" name="PlaceHolder 3"/>
          <p:cNvSpPr>
            <a:spLocks noGrp="1"/>
          </p:cNvSpPr>
          <p:nvPr>
            <p:ph type="body"/>
          </p:nvPr>
        </p:nvSpPr>
        <p:spPr>
          <a:xfrm>
            <a:off x="457200" y="1604520"/>
            <a:ext cx="8229240" cy="3977280"/>
          </a:xfrm>
          <a:prstGeom prst="rect">
            <a:avLst/>
          </a:prstGeom>
        </p:spPr>
        <p:txBody>
          <a:bodyPr lIns="0" tIns="0" rIns="0" bIns="0"/>
          <a:lstStyle/>
          <a:p>
            <a:endParaRPr/>
          </a:p>
        </p:txBody>
      </p:sp>
      <p:pic>
        <p:nvPicPr>
          <p:cNvPr id="39" name="Picture 38"/>
          <p:cNvPicPr/>
          <p:nvPr/>
        </p:nvPicPr>
        <p:blipFill>
          <a:blip r:embed="rId2" cstate="print"/>
          <a:stretch>
            <a:fillRect/>
          </a:stretch>
        </p:blipFill>
        <p:spPr>
          <a:xfrm>
            <a:off x="2079000" y="1604520"/>
            <a:ext cx="4984920" cy="3977280"/>
          </a:xfrm>
          <a:prstGeom prst="rect">
            <a:avLst/>
          </a:prstGeom>
          <a:ln>
            <a:noFill/>
          </a:ln>
        </p:spPr>
      </p:pic>
      <p:pic>
        <p:nvPicPr>
          <p:cNvPr id="40" name="Picture 39"/>
          <p:cNvPicPr/>
          <p:nvPr/>
        </p:nvPicPr>
        <p:blipFill>
          <a:blip r:embed="rId2" cstate="print"/>
          <a:stretch>
            <a:fillRect/>
          </a:stretch>
        </p:blipFill>
        <p:spPr>
          <a:xfrm>
            <a:off x="2079000" y="1604520"/>
            <a:ext cx="4984920" cy="3977280"/>
          </a:xfrm>
          <a:prstGeom prst="rect">
            <a:avLst/>
          </a:prstGeom>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89" name="PlaceHolder 1"/>
          <p:cNvSpPr>
            <a:spLocks noGrp="1"/>
          </p:cNvSpPr>
          <p:nvPr>
            <p:ph type="title"/>
          </p:nvPr>
        </p:nvSpPr>
        <p:spPr>
          <a:xfrm>
            <a:off x="457200" y="273600"/>
            <a:ext cx="8229240" cy="1145160"/>
          </a:xfrm>
          <a:prstGeom prst="rect">
            <a:avLst/>
          </a:prstGeom>
        </p:spPr>
        <p:txBody>
          <a:bodyPr lIns="0" tIns="0" rIns="0" bIns="0" anchor="ctr"/>
          <a:lstStyle/>
          <a:p>
            <a:pPr algn="ctr"/>
            <a:endParaRPr/>
          </a:p>
        </p:txBody>
      </p:sp>
      <p:sp>
        <p:nvSpPr>
          <p:cNvPr id="90" name="PlaceHolder 2"/>
          <p:cNvSpPr>
            <a:spLocks noGrp="1"/>
          </p:cNvSpPr>
          <p:nvPr>
            <p:ph type="subTitle"/>
          </p:nvPr>
        </p:nvSpPr>
        <p:spPr>
          <a:xfrm>
            <a:off x="457200" y="1604520"/>
            <a:ext cx="8229240" cy="3977640"/>
          </a:xfrm>
          <a:prstGeom prst="rect">
            <a:avLst/>
          </a:prstGeom>
        </p:spPr>
        <p:txBody>
          <a:bodyPr lIns="0" tIns="0" rIns="0" bIns="0" anchor="ctr"/>
          <a:lstStyle/>
          <a:p>
            <a:pPr algn="ct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457200" y="273600"/>
            <a:ext cx="8229240" cy="1145160"/>
          </a:xfrm>
          <a:prstGeom prst="rect">
            <a:avLst/>
          </a:prstGeom>
        </p:spPr>
        <p:txBody>
          <a:bodyPr lIns="0" tIns="0" rIns="0" bIns="0" anchor="ctr"/>
          <a:lstStyle/>
          <a:p>
            <a:pPr algn="ctr"/>
            <a:endParaRPr/>
          </a:p>
        </p:txBody>
      </p:sp>
      <p:sp>
        <p:nvSpPr>
          <p:cNvPr id="92" name="PlaceHolder 2"/>
          <p:cNvSpPr>
            <a:spLocks noGrp="1"/>
          </p:cNvSpPr>
          <p:nvPr>
            <p:ph type="body"/>
          </p:nvPr>
        </p:nvSpPr>
        <p:spPr>
          <a:xfrm>
            <a:off x="457200" y="1604520"/>
            <a:ext cx="8229240" cy="3977280"/>
          </a:xfrm>
          <a:prstGeom prst="rect">
            <a:avLst/>
          </a:prstGeom>
        </p:spPr>
        <p:txBody>
          <a:bodyPr lIns="0" tIns="0" rIns="0" bIns="0"/>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3" name="PlaceHolder 1"/>
          <p:cNvSpPr>
            <a:spLocks noGrp="1"/>
          </p:cNvSpPr>
          <p:nvPr>
            <p:ph type="title"/>
          </p:nvPr>
        </p:nvSpPr>
        <p:spPr>
          <a:xfrm>
            <a:off x="457200" y="273600"/>
            <a:ext cx="8229240" cy="1145160"/>
          </a:xfrm>
          <a:prstGeom prst="rect">
            <a:avLst/>
          </a:prstGeom>
        </p:spPr>
        <p:txBody>
          <a:bodyPr lIns="0" tIns="0" rIns="0" bIns="0" anchor="ctr"/>
          <a:lstStyle/>
          <a:p>
            <a:pPr algn="ctr"/>
            <a:endParaRPr/>
          </a:p>
        </p:txBody>
      </p:sp>
      <p:sp>
        <p:nvSpPr>
          <p:cNvPr id="94" name="PlaceHolder 2"/>
          <p:cNvSpPr>
            <a:spLocks noGrp="1"/>
          </p:cNvSpPr>
          <p:nvPr>
            <p:ph type="body"/>
          </p:nvPr>
        </p:nvSpPr>
        <p:spPr>
          <a:xfrm>
            <a:off x="457200" y="1604520"/>
            <a:ext cx="4015800" cy="3977280"/>
          </a:xfrm>
          <a:prstGeom prst="rect">
            <a:avLst/>
          </a:prstGeom>
        </p:spPr>
        <p:txBody>
          <a:bodyPr lIns="0" tIns="0" rIns="0" bIns="0"/>
          <a:lstStyle/>
          <a:p>
            <a:endParaRPr/>
          </a:p>
        </p:txBody>
      </p:sp>
      <p:sp>
        <p:nvSpPr>
          <p:cNvPr id="95" name="PlaceHolder 3"/>
          <p:cNvSpPr>
            <a:spLocks noGrp="1"/>
          </p:cNvSpPr>
          <p:nvPr>
            <p:ph type="body"/>
          </p:nvPr>
        </p:nvSpPr>
        <p:spPr>
          <a:xfrm>
            <a:off x="4674240" y="1604520"/>
            <a:ext cx="4015800" cy="3977280"/>
          </a:xfrm>
          <a:prstGeom prst="rect">
            <a:avLst/>
          </a:prstGeom>
        </p:spPr>
        <p:txBody>
          <a:bodyPr lIns="0" tIns="0" rIns="0" bIns="0"/>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6" name="PlaceHolder 1"/>
          <p:cNvSpPr>
            <a:spLocks noGrp="1"/>
          </p:cNvSpPr>
          <p:nvPr>
            <p:ph type="title"/>
          </p:nvPr>
        </p:nvSpPr>
        <p:spPr>
          <a:xfrm>
            <a:off x="457200" y="273600"/>
            <a:ext cx="8229240" cy="1145160"/>
          </a:xfrm>
          <a:prstGeom prst="rect">
            <a:avLst/>
          </a:prstGeom>
        </p:spPr>
        <p:txBody>
          <a:bodyPr lIns="0" tIns="0" rIns="0" bIns="0" anchor="ctr"/>
          <a:lstStyle/>
          <a:p>
            <a:pPr algn="ct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97" name="PlaceHolder 1"/>
          <p:cNvSpPr>
            <a:spLocks noGrp="1"/>
          </p:cNvSpPr>
          <p:nvPr>
            <p:ph type="subTitle"/>
          </p:nvPr>
        </p:nvSpPr>
        <p:spPr>
          <a:xfrm>
            <a:off x="457200" y="273600"/>
            <a:ext cx="8229240" cy="5308200"/>
          </a:xfrm>
          <a:prstGeom prst="rect">
            <a:avLst/>
          </a:prstGeom>
        </p:spPr>
        <p:txBody>
          <a:bodyPr lIns="0" tIns="0" rIns="0" bIns="0" anchor="ctr"/>
          <a:lstStyle/>
          <a:p>
            <a:pPr algn="ct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457200" y="273600"/>
            <a:ext cx="8229240" cy="1145160"/>
          </a:xfrm>
          <a:prstGeom prst="rect">
            <a:avLst/>
          </a:prstGeom>
        </p:spPr>
        <p:txBody>
          <a:bodyPr lIns="0" tIns="0" rIns="0" bIns="0" anchor="ctr"/>
          <a:lstStyle/>
          <a:p>
            <a:pPr algn="ctr"/>
            <a:endParaRPr/>
          </a:p>
        </p:txBody>
      </p:sp>
      <p:sp>
        <p:nvSpPr>
          <p:cNvPr id="99"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100" name="PlaceHolder 3"/>
          <p:cNvSpPr>
            <a:spLocks noGrp="1"/>
          </p:cNvSpPr>
          <p:nvPr>
            <p:ph type="body"/>
          </p:nvPr>
        </p:nvSpPr>
        <p:spPr>
          <a:xfrm>
            <a:off x="457200" y="3682080"/>
            <a:ext cx="4015800" cy="1896840"/>
          </a:xfrm>
          <a:prstGeom prst="rect">
            <a:avLst/>
          </a:prstGeom>
        </p:spPr>
        <p:txBody>
          <a:bodyPr lIns="0" tIns="0" rIns="0" bIns="0"/>
          <a:lstStyle/>
          <a:p>
            <a:endParaRPr/>
          </a:p>
        </p:txBody>
      </p:sp>
      <p:sp>
        <p:nvSpPr>
          <p:cNvPr id="101" name="PlaceHolder 4"/>
          <p:cNvSpPr>
            <a:spLocks noGrp="1"/>
          </p:cNvSpPr>
          <p:nvPr>
            <p:ph type="body"/>
          </p:nvPr>
        </p:nvSpPr>
        <p:spPr>
          <a:xfrm>
            <a:off x="4674240" y="1604520"/>
            <a:ext cx="4015800" cy="3977280"/>
          </a:xfrm>
          <a:prstGeom prst="rect">
            <a:avLst/>
          </a:prstGeom>
        </p:spPr>
        <p:txBody>
          <a:bodyPr lIns="0" tIns="0" rIns="0" bIns="0"/>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3600"/>
            <a:ext cx="8229240" cy="1145160"/>
          </a:xfrm>
          <a:prstGeom prst="rect">
            <a:avLst/>
          </a:prstGeom>
        </p:spPr>
        <p:txBody>
          <a:bodyPr lIns="0" tIns="0" rIns="0" bIns="0" anchor="ctr"/>
          <a:lstStyle/>
          <a:p>
            <a:pPr algn="ctr"/>
            <a:endParaRPr/>
          </a:p>
        </p:txBody>
      </p:sp>
      <p:sp>
        <p:nvSpPr>
          <p:cNvPr id="8" name="PlaceHolder 2"/>
          <p:cNvSpPr>
            <a:spLocks noGrp="1"/>
          </p:cNvSpPr>
          <p:nvPr>
            <p:ph type="subTitle"/>
          </p:nvPr>
        </p:nvSpPr>
        <p:spPr>
          <a:xfrm>
            <a:off x="457200" y="1604520"/>
            <a:ext cx="8229240" cy="3977640"/>
          </a:xfrm>
          <a:prstGeom prst="rect">
            <a:avLst/>
          </a:prstGeom>
        </p:spPr>
        <p:txBody>
          <a:bodyPr lIns="0" tIns="0" rIns="0" bIns="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5160"/>
          </a:xfrm>
          <a:prstGeom prst="rect">
            <a:avLst/>
          </a:prstGeom>
        </p:spPr>
        <p:txBody>
          <a:bodyPr lIns="0" tIns="0" rIns="0" bIns="0" anchor="ctr"/>
          <a:lstStyle/>
          <a:p>
            <a:pPr algn="ctr"/>
            <a:endParaRPr/>
          </a:p>
        </p:txBody>
      </p:sp>
      <p:sp>
        <p:nvSpPr>
          <p:cNvPr id="103" name="PlaceHolder 2"/>
          <p:cNvSpPr>
            <a:spLocks noGrp="1"/>
          </p:cNvSpPr>
          <p:nvPr>
            <p:ph type="body"/>
          </p:nvPr>
        </p:nvSpPr>
        <p:spPr>
          <a:xfrm>
            <a:off x="457200" y="1604520"/>
            <a:ext cx="4015800" cy="3977280"/>
          </a:xfrm>
          <a:prstGeom prst="rect">
            <a:avLst/>
          </a:prstGeom>
        </p:spPr>
        <p:txBody>
          <a:bodyPr lIns="0" tIns="0" rIns="0" bIns="0"/>
          <a:lstStyle/>
          <a:p>
            <a:endParaRPr/>
          </a:p>
        </p:txBody>
      </p:sp>
      <p:sp>
        <p:nvSpPr>
          <p:cNvPr id="104"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105" name="PlaceHolder 4"/>
          <p:cNvSpPr>
            <a:spLocks noGrp="1"/>
          </p:cNvSpPr>
          <p:nvPr>
            <p:ph type="body"/>
          </p:nvPr>
        </p:nvSpPr>
        <p:spPr>
          <a:xfrm>
            <a:off x="4674240" y="3682080"/>
            <a:ext cx="4015800" cy="1896840"/>
          </a:xfrm>
          <a:prstGeom prst="rect">
            <a:avLst/>
          </a:prstGeom>
        </p:spPr>
        <p:txBody>
          <a:bodyPr lIns="0" tIns="0" rIns="0" bIns="0"/>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5160"/>
          </a:xfrm>
          <a:prstGeom prst="rect">
            <a:avLst/>
          </a:prstGeom>
        </p:spPr>
        <p:txBody>
          <a:bodyPr lIns="0" tIns="0" rIns="0" bIns="0" anchor="ctr"/>
          <a:lstStyle/>
          <a:p>
            <a:pPr algn="ctr"/>
            <a:endParaRPr/>
          </a:p>
        </p:txBody>
      </p:sp>
      <p:sp>
        <p:nvSpPr>
          <p:cNvPr id="107"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108"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109" name="PlaceHolder 4"/>
          <p:cNvSpPr>
            <a:spLocks noGrp="1"/>
          </p:cNvSpPr>
          <p:nvPr>
            <p:ph type="body"/>
          </p:nvPr>
        </p:nvSpPr>
        <p:spPr>
          <a:xfrm>
            <a:off x="457200" y="3682080"/>
            <a:ext cx="8229240" cy="1896840"/>
          </a:xfrm>
          <a:prstGeom prst="rect">
            <a:avLst/>
          </a:prstGeom>
        </p:spPr>
        <p:txBody>
          <a:bodyPr lIns="0" tIns="0" rIns="0" bIns="0"/>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10" name="PlaceHolder 1"/>
          <p:cNvSpPr>
            <a:spLocks noGrp="1"/>
          </p:cNvSpPr>
          <p:nvPr>
            <p:ph type="title"/>
          </p:nvPr>
        </p:nvSpPr>
        <p:spPr>
          <a:xfrm>
            <a:off x="457200" y="273600"/>
            <a:ext cx="8229240" cy="1145160"/>
          </a:xfrm>
          <a:prstGeom prst="rect">
            <a:avLst/>
          </a:prstGeom>
        </p:spPr>
        <p:txBody>
          <a:bodyPr lIns="0" tIns="0" rIns="0" bIns="0" anchor="ctr"/>
          <a:lstStyle/>
          <a:p>
            <a:pPr algn="ctr"/>
            <a:endParaRPr/>
          </a:p>
        </p:txBody>
      </p:sp>
      <p:sp>
        <p:nvSpPr>
          <p:cNvPr id="111" name="PlaceHolder 2"/>
          <p:cNvSpPr>
            <a:spLocks noGrp="1"/>
          </p:cNvSpPr>
          <p:nvPr>
            <p:ph type="body"/>
          </p:nvPr>
        </p:nvSpPr>
        <p:spPr>
          <a:xfrm>
            <a:off x="457200" y="1604520"/>
            <a:ext cx="8229240" cy="1896840"/>
          </a:xfrm>
          <a:prstGeom prst="rect">
            <a:avLst/>
          </a:prstGeom>
        </p:spPr>
        <p:txBody>
          <a:bodyPr lIns="0" tIns="0" rIns="0" bIns="0"/>
          <a:lstStyle/>
          <a:p>
            <a:endParaRPr/>
          </a:p>
        </p:txBody>
      </p:sp>
      <p:sp>
        <p:nvSpPr>
          <p:cNvPr id="112" name="PlaceHolder 3"/>
          <p:cNvSpPr>
            <a:spLocks noGrp="1"/>
          </p:cNvSpPr>
          <p:nvPr>
            <p:ph type="body"/>
          </p:nvPr>
        </p:nvSpPr>
        <p:spPr>
          <a:xfrm>
            <a:off x="457200" y="3682080"/>
            <a:ext cx="8229240" cy="1896840"/>
          </a:xfrm>
          <a:prstGeom prst="rect">
            <a:avLst/>
          </a:prstGeom>
        </p:spPr>
        <p:txBody>
          <a:bodyPr lIns="0" tIns="0" rIns="0" bIns="0"/>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13" name="PlaceHolder 1"/>
          <p:cNvSpPr>
            <a:spLocks noGrp="1"/>
          </p:cNvSpPr>
          <p:nvPr>
            <p:ph type="title"/>
          </p:nvPr>
        </p:nvSpPr>
        <p:spPr>
          <a:xfrm>
            <a:off x="457200" y="273600"/>
            <a:ext cx="8229240" cy="1145160"/>
          </a:xfrm>
          <a:prstGeom prst="rect">
            <a:avLst/>
          </a:prstGeom>
        </p:spPr>
        <p:txBody>
          <a:bodyPr lIns="0" tIns="0" rIns="0" bIns="0" anchor="ctr"/>
          <a:lstStyle/>
          <a:p>
            <a:pPr algn="ctr"/>
            <a:endParaRPr/>
          </a:p>
        </p:txBody>
      </p:sp>
      <p:sp>
        <p:nvSpPr>
          <p:cNvPr id="114"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115"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116" name="PlaceHolder 4"/>
          <p:cNvSpPr>
            <a:spLocks noGrp="1"/>
          </p:cNvSpPr>
          <p:nvPr>
            <p:ph type="body"/>
          </p:nvPr>
        </p:nvSpPr>
        <p:spPr>
          <a:xfrm>
            <a:off x="4674240" y="3682080"/>
            <a:ext cx="4015800" cy="1896840"/>
          </a:xfrm>
          <a:prstGeom prst="rect">
            <a:avLst/>
          </a:prstGeom>
        </p:spPr>
        <p:txBody>
          <a:bodyPr lIns="0" tIns="0" rIns="0" bIns="0"/>
          <a:lstStyle/>
          <a:p>
            <a:endParaRPr/>
          </a:p>
        </p:txBody>
      </p:sp>
      <p:sp>
        <p:nvSpPr>
          <p:cNvPr id="117" name="PlaceHolder 5"/>
          <p:cNvSpPr>
            <a:spLocks noGrp="1"/>
          </p:cNvSpPr>
          <p:nvPr>
            <p:ph type="body"/>
          </p:nvPr>
        </p:nvSpPr>
        <p:spPr>
          <a:xfrm>
            <a:off x="457200" y="3682080"/>
            <a:ext cx="4015800" cy="1896840"/>
          </a:xfrm>
          <a:prstGeom prst="rect">
            <a:avLst/>
          </a:prstGeom>
        </p:spPr>
        <p:txBody>
          <a:bodyPr lIns="0" tIns="0" rIns="0" bIns="0"/>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18" name="PlaceHolder 1"/>
          <p:cNvSpPr>
            <a:spLocks noGrp="1"/>
          </p:cNvSpPr>
          <p:nvPr>
            <p:ph type="title"/>
          </p:nvPr>
        </p:nvSpPr>
        <p:spPr>
          <a:xfrm>
            <a:off x="457200" y="273600"/>
            <a:ext cx="8229240" cy="1145160"/>
          </a:xfrm>
          <a:prstGeom prst="rect">
            <a:avLst/>
          </a:prstGeom>
        </p:spPr>
        <p:txBody>
          <a:bodyPr lIns="0" tIns="0" rIns="0" bIns="0" anchor="ctr"/>
          <a:lstStyle/>
          <a:p>
            <a:pPr algn="ctr"/>
            <a:endParaRPr/>
          </a:p>
        </p:txBody>
      </p:sp>
      <p:sp>
        <p:nvSpPr>
          <p:cNvPr id="119" name="PlaceHolder 2"/>
          <p:cNvSpPr>
            <a:spLocks noGrp="1"/>
          </p:cNvSpPr>
          <p:nvPr>
            <p:ph type="body"/>
          </p:nvPr>
        </p:nvSpPr>
        <p:spPr>
          <a:xfrm>
            <a:off x="457200" y="1604520"/>
            <a:ext cx="8229240" cy="3977280"/>
          </a:xfrm>
          <a:prstGeom prst="rect">
            <a:avLst/>
          </a:prstGeom>
        </p:spPr>
        <p:txBody>
          <a:bodyPr lIns="0" tIns="0" rIns="0" bIns="0"/>
          <a:lstStyle/>
          <a:p>
            <a:endParaRPr/>
          </a:p>
        </p:txBody>
      </p:sp>
      <p:sp>
        <p:nvSpPr>
          <p:cNvPr id="120" name="PlaceHolder 3"/>
          <p:cNvSpPr>
            <a:spLocks noGrp="1"/>
          </p:cNvSpPr>
          <p:nvPr>
            <p:ph type="body"/>
          </p:nvPr>
        </p:nvSpPr>
        <p:spPr>
          <a:xfrm>
            <a:off x="457200" y="1604520"/>
            <a:ext cx="8229240" cy="3977280"/>
          </a:xfrm>
          <a:prstGeom prst="rect">
            <a:avLst/>
          </a:prstGeom>
        </p:spPr>
        <p:txBody>
          <a:bodyPr lIns="0" tIns="0" rIns="0" bIns="0"/>
          <a:lstStyle/>
          <a:p>
            <a:endParaRPr/>
          </a:p>
        </p:txBody>
      </p:sp>
      <p:pic>
        <p:nvPicPr>
          <p:cNvPr id="121" name="Picture 120"/>
          <p:cNvPicPr/>
          <p:nvPr/>
        </p:nvPicPr>
        <p:blipFill>
          <a:blip r:embed="rId2" cstate="print"/>
          <a:stretch>
            <a:fillRect/>
          </a:stretch>
        </p:blipFill>
        <p:spPr>
          <a:xfrm>
            <a:off x="2079000" y="1604520"/>
            <a:ext cx="4984920" cy="3977280"/>
          </a:xfrm>
          <a:prstGeom prst="rect">
            <a:avLst/>
          </a:prstGeom>
          <a:ln>
            <a:noFill/>
          </a:ln>
        </p:spPr>
      </p:pic>
      <p:pic>
        <p:nvPicPr>
          <p:cNvPr id="122" name="Picture 121"/>
          <p:cNvPicPr/>
          <p:nvPr/>
        </p:nvPicPr>
        <p:blipFill>
          <a:blip r:embed="rId2" cstate="print"/>
          <a:stretch>
            <a:fillRect/>
          </a:stretch>
        </p:blipFill>
        <p:spPr>
          <a:xfrm>
            <a:off x="2079000" y="1604520"/>
            <a:ext cx="4984920" cy="3977280"/>
          </a:xfrm>
          <a:prstGeom prst="rect">
            <a:avLst/>
          </a:prstGeom>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5160"/>
          </a:xfrm>
          <a:prstGeom prst="rect">
            <a:avLst/>
          </a:prstGeom>
        </p:spPr>
        <p:txBody>
          <a:bodyPr lIns="0" tIns="0" rIns="0" bIns="0" anchor="ctr"/>
          <a:lstStyle/>
          <a:p>
            <a:pPr algn="ctr"/>
            <a:endParaRPr/>
          </a:p>
        </p:txBody>
      </p:sp>
      <p:sp>
        <p:nvSpPr>
          <p:cNvPr id="10" name="PlaceHolder 2"/>
          <p:cNvSpPr>
            <a:spLocks noGrp="1"/>
          </p:cNvSpPr>
          <p:nvPr>
            <p:ph type="body"/>
          </p:nvPr>
        </p:nvSpPr>
        <p:spPr>
          <a:xfrm>
            <a:off x="457200" y="1604520"/>
            <a:ext cx="8229240" cy="3977280"/>
          </a:xfrm>
          <a:prstGeom prst="rect">
            <a:avLst/>
          </a:prstGeom>
        </p:spPr>
        <p:txBody>
          <a:bodyPr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5160"/>
          </a:xfrm>
          <a:prstGeom prst="rect">
            <a:avLst/>
          </a:prstGeom>
        </p:spPr>
        <p:txBody>
          <a:bodyPr lIns="0" tIns="0" rIns="0" bIns="0" anchor="ctr"/>
          <a:lstStyle/>
          <a:p>
            <a:pPr algn="ctr"/>
            <a:endParaRPr/>
          </a:p>
        </p:txBody>
      </p:sp>
      <p:sp>
        <p:nvSpPr>
          <p:cNvPr id="12" name="PlaceHolder 2"/>
          <p:cNvSpPr>
            <a:spLocks noGrp="1"/>
          </p:cNvSpPr>
          <p:nvPr>
            <p:ph type="body"/>
          </p:nvPr>
        </p:nvSpPr>
        <p:spPr>
          <a:xfrm>
            <a:off x="457200" y="1604520"/>
            <a:ext cx="4015800" cy="3977280"/>
          </a:xfrm>
          <a:prstGeom prst="rect">
            <a:avLst/>
          </a:prstGeom>
        </p:spPr>
        <p:txBody>
          <a:bodyPr lIns="0" tIns="0" rIns="0" bIns="0"/>
          <a:lstStyle/>
          <a:p>
            <a:endParaRPr/>
          </a:p>
        </p:txBody>
      </p:sp>
      <p:sp>
        <p:nvSpPr>
          <p:cNvPr id="13" name="PlaceHolder 3"/>
          <p:cNvSpPr>
            <a:spLocks noGrp="1"/>
          </p:cNvSpPr>
          <p:nvPr>
            <p:ph type="body"/>
          </p:nvPr>
        </p:nvSpPr>
        <p:spPr>
          <a:xfrm>
            <a:off x="4674240" y="1604520"/>
            <a:ext cx="4015800" cy="3977280"/>
          </a:xfrm>
          <a:prstGeom prst="rect">
            <a:avLst/>
          </a:prstGeom>
        </p:spPr>
        <p:txBody>
          <a:bodyPr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5160"/>
          </a:xfrm>
          <a:prstGeom prst="rect">
            <a:avLst/>
          </a:prstGeom>
        </p:spPr>
        <p:txBody>
          <a:bodyPr lIns="0" tIns="0" rIns="0" bIns="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5" name="PlaceHolder 1"/>
          <p:cNvSpPr>
            <a:spLocks noGrp="1"/>
          </p:cNvSpPr>
          <p:nvPr>
            <p:ph type="subTitle"/>
          </p:nvPr>
        </p:nvSpPr>
        <p:spPr>
          <a:xfrm>
            <a:off x="457200" y="273600"/>
            <a:ext cx="8229240" cy="5308200"/>
          </a:xfrm>
          <a:prstGeom prst="rect">
            <a:avLst/>
          </a:prstGeom>
        </p:spPr>
        <p:txBody>
          <a:bodyPr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457200" y="273600"/>
            <a:ext cx="8229240" cy="1145160"/>
          </a:xfrm>
          <a:prstGeom prst="rect">
            <a:avLst/>
          </a:prstGeom>
        </p:spPr>
        <p:txBody>
          <a:bodyPr lIns="0" tIns="0" rIns="0" bIns="0" anchor="ctr"/>
          <a:lstStyle/>
          <a:p>
            <a:pPr algn="ctr"/>
            <a:endParaRPr/>
          </a:p>
        </p:txBody>
      </p:sp>
      <p:sp>
        <p:nvSpPr>
          <p:cNvPr id="17"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18" name="PlaceHolder 3"/>
          <p:cNvSpPr>
            <a:spLocks noGrp="1"/>
          </p:cNvSpPr>
          <p:nvPr>
            <p:ph type="body"/>
          </p:nvPr>
        </p:nvSpPr>
        <p:spPr>
          <a:xfrm>
            <a:off x="457200" y="3682080"/>
            <a:ext cx="4015800" cy="1896840"/>
          </a:xfrm>
          <a:prstGeom prst="rect">
            <a:avLst/>
          </a:prstGeom>
        </p:spPr>
        <p:txBody>
          <a:bodyPr lIns="0" tIns="0" rIns="0" bIns="0"/>
          <a:lstStyle/>
          <a:p>
            <a:endParaRPr/>
          </a:p>
        </p:txBody>
      </p:sp>
      <p:sp>
        <p:nvSpPr>
          <p:cNvPr id="19" name="PlaceHolder 4"/>
          <p:cNvSpPr>
            <a:spLocks noGrp="1"/>
          </p:cNvSpPr>
          <p:nvPr>
            <p:ph type="body"/>
          </p:nvPr>
        </p:nvSpPr>
        <p:spPr>
          <a:xfrm>
            <a:off x="4674240" y="1604520"/>
            <a:ext cx="4015800" cy="3977280"/>
          </a:xfrm>
          <a:prstGeom prst="rect">
            <a:avLst/>
          </a:prstGeom>
        </p:spPr>
        <p:txBody>
          <a:bodyPr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457200" y="273600"/>
            <a:ext cx="8229240" cy="1145160"/>
          </a:xfrm>
          <a:prstGeom prst="rect">
            <a:avLst/>
          </a:prstGeom>
        </p:spPr>
        <p:txBody>
          <a:bodyPr lIns="0" tIns="0" rIns="0" bIns="0" anchor="ctr"/>
          <a:lstStyle/>
          <a:p>
            <a:pPr algn="ctr"/>
            <a:endParaRPr/>
          </a:p>
        </p:txBody>
      </p:sp>
      <p:sp>
        <p:nvSpPr>
          <p:cNvPr id="21" name="PlaceHolder 2"/>
          <p:cNvSpPr>
            <a:spLocks noGrp="1"/>
          </p:cNvSpPr>
          <p:nvPr>
            <p:ph type="body"/>
          </p:nvPr>
        </p:nvSpPr>
        <p:spPr>
          <a:xfrm>
            <a:off x="457200" y="1604520"/>
            <a:ext cx="4015800" cy="3977280"/>
          </a:xfrm>
          <a:prstGeom prst="rect">
            <a:avLst/>
          </a:prstGeom>
        </p:spPr>
        <p:txBody>
          <a:bodyPr lIns="0" tIns="0" rIns="0" bIns="0"/>
          <a:lstStyle/>
          <a:p>
            <a:endParaRPr/>
          </a:p>
        </p:txBody>
      </p:sp>
      <p:sp>
        <p:nvSpPr>
          <p:cNvPr id="22"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23" name="PlaceHolder 4"/>
          <p:cNvSpPr>
            <a:spLocks noGrp="1"/>
          </p:cNvSpPr>
          <p:nvPr>
            <p:ph type="body"/>
          </p:nvPr>
        </p:nvSpPr>
        <p:spPr>
          <a:xfrm>
            <a:off x="4674240" y="3682080"/>
            <a:ext cx="4015800" cy="1896840"/>
          </a:xfrm>
          <a:prstGeom prst="rect">
            <a:avLst/>
          </a:prstGeom>
        </p:spPr>
        <p:txBody>
          <a:bodyPr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457200" y="273600"/>
            <a:ext cx="8229240" cy="1145160"/>
          </a:xfrm>
          <a:prstGeom prst="rect">
            <a:avLst/>
          </a:prstGeom>
        </p:spPr>
        <p:txBody>
          <a:bodyPr lIns="0" tIns="0" rIns="0" bIns="0" anchor="ctr"/>
          <a:lstStyle/>
          <a:p>
            <a:pPr algn="ctr"/>
            <a:endParaRPr/>
          </a:p>
        </p:txBody>
      </p:sp>
      <p:sp>
        <p:nvSpPr>
          <p:cNvPr id="25"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26"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27" name="PlaceHolder 4"/>
          <p:cNvSpPr>
            <a:spLocks noGrp="1"/>
          </p:cNvSpPr>
          <p:nvPr>
            <p:ph type="body"/>
          </p:nvPr>
        </p:nvSpPr>
        <p:spPr>
          <a:xfrm>
            <a:off x="457200" y="3682080"/>
            <a:ext cx="8229240" cy="1896840"/>
          </a:xfrm>
          <a:prstGeom prst="rect">
            <a:avLst/>
          </a:prstGeom>
        </p:spPr>
        <p:txBody>
          <a:bodyPr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image" Target="../media/image3.pn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2.jpe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4" cstate="print"/>
          <a:stretch>
            <a:fillRect/>
          </a:stretch>
        </a:blipFill>
        <a:effectLst/>
      </p:bgPr>
    </p:bg>
    <p:spTree>
      <p:nvGrpSpPr>
        <p:cNvPr id="1" name=""/>
        <p:cNvGrpSpPr/>
        <p:nvPr/>
      </p:nvGrpSpPr>
      <p:grpSpPr>
        <a:xfrm>
          <a:off x="0" y="0"/>
          <a:ext cx="0" cy="0"/>
          <a:chOff x="0" y="0"/>
          <a:chExt cx="0" cy="0"/>
        </a:xfrm>
      </p:grpSpPr>
      <p:pic>
        <p:nvPicPr>
          <p:cNvPr id="7" name="Picture 7"/>
          <p:cNvPicPr/>
          <p:nvPr/>
        </p:nvPicPr>
        <p:blipFill>
          <a:blip r:embed="rId15" cstate="print">
            <a:lum contrast="12000"/>
          </a:blip>
          <a:stretch>
            <a:fillRect/>
          </a:stretch>
        </p:blipFill>
        <p:spPr>
          <a:xfrm>
            <a:off x="457200" y="6324480"/>
            <a:ext cx="1218240" cy="248040"/>
          </a:xfrm>
          <a:prstGeom prst="rect">
            <a:avLst/>
          </a:prstGeom>
          <a:ln w="9360">
            <a:noFill/>
          </a:ln>
        </p:spPr>
      </p:pic>
      <p:sp>
        <p:nvSpPr>
          <p:cNvPr id="8" name="Line 1"/>
          <p:cNvSpPr/>
          <p:nvPr/>
        </p:nvSpPr>
        <p:spPr>
          <a:xfrm>
            <a:off x="8510400" y="857160"/>
            <a:ext cx="1440" cy="152280"/>
          </a:xfrm>
          <a:prstGeom prst="line">
            <a:avLst/>
          </a:prstGeom>
          <a:ln w="19080">
            <a:solidFill>
              <a:srgbClr val="002D52"/>
            </a:solidFill>
            <a:round/>
          </a:ln>
        </p:spPr>
      </p:sp>
      <p:sp>
        <p:nvSpPr>
          <p:cNvPr id="2" name="Line 2"/>
          <p:cNvSpPr/>
          <p:nvPr/>
        </p:nvSpPr>
        <p:spPr>
          <a:xfrm>
            <a:off x="431640" y="1000080"/>
            <a:ext cx="8077320" cy="0"/>
          </a:xfrm>
          <a:prstGeom prst="line">
            <a:avLst/>
          </a:prstGeom>
          <a:ln w="19080">
            <a:solidFill>
              <a:srgbClr val="002D52"/>
            </a:solidFill>
            <a:round/>
          </a:ln>
        </p:spPr>
      </p:sp>
      <p:sp>
        <p:nvSpPr>
          <p:cNvPr id="3" name="CustomShape 3"/>
          <p:cNvSpPr/>
          <p:nvPr/>
        </p:nvSpPr>
        <p:spPr>
          <a:xfrm>
            <a:off x="385920" y="957240"/>
            <a:ext cx="73440" cy="79920"/>
          </a:xfrm>
          <a:prstGeom prst="ellipse">
            <a:avLst/>
          </a:prstGeom>
          <a:solidFill>
            <a:srgbClr val="002D52"/>
          </a:solidFill>
          <a:ln w="9360">
            <a:noFill/>
          </a:ln>
        </p:spPr>
      </p:sp>
      <p:pic>
        <p:nvPicPr>
          <p:cNvPr id="4" name="Picture 17"/>
          <p:cNvPicPr/>
          <p:nvPr/>
        </p:nvPicPr>
        <p:blipFill>
          <a:blip r:embed="rId16" cstate="print"/>
          <a:stretch>
            <a:fillRect/>
          </a:stretch>
        </p:blipFill>
        <p:spPr>
          <a:xfrm>
            <a:off x="8248680" y="228600"/>
            <a:ext cx="570600" cy="570600"/>
          </a:xfrm>
          <a:prstGeom prst="rect">
            <a:avLst/>
          </a:prstGeom>
          <a:ln w="9360">
            <a:noFill/>
          </a:ln>
        </p:spPr>
      </p:pic>
      <p:sp>
        <p:nvSpPr>
          <p:cNvPr id="5" name="PlaceHolder 4"/>
          <p:cNvSpPr>
            <a:spLocks noGrp="1"/>
          </p:cNvSpPr>
          <p:nvPr>
            <p:ph type="title"/>
          </p:nvPr>
        </p:nvSpPr>
        <p:spPr>
          <a:xfrm>
            <a:off x="457200" y="273600"/>
            <a:ext cx="8228880" cy="1144800"/>
          </a:xfrm>
          <a:prstGeom prst="rect">
            <a:avLst/>
          </a:prstGeom>
        </p:spPr>
        <p:txBody>
          <a:bodyPr lIns="0" tIns="0" rIns="0" bIns="0" anchor="ctr"/>
          <a:lstStyle/>
          <a:p>
            <a:r>
              <a:rPr lang="en-US">
                <a:latin typeface="Arial"/>
              </a:rPr>
              <a:t>Click to edit the title text format</a:t>
            </a:r>
            <a:endParaRPr/>
          </a:p>
        </p:txBody>
      </p:sp>
      <p:sp>
        <p:nvSpPr>
          <p:cNvPr id="6" name="PlaceHolder 5"/>
          <p:cNvSpPr>
            <a:spLocks noGrp="1"/>
          </p:cNvSpPr>
          <p:nvPr>
            <p:ph type="body"/>
          </p:nvPr>
        </p:nvSpPr>
        <p:spPr>
          <a:xfrm>
            <a:off x="457200" y="1604520"/>
            <a:ext cx="8228880" cy="3976920"/>
          </a:xfrm>
          <a:prstGeom prst="rect">
            <a:avLst/>
          </a:prstGeom>
        </p:spPr>
        <p:txBody>
          <a:bodyPr lIns="0" tIns="0" rIns="0" bIns="0"/>
          <a:lstStyle/>
          <a:p>
            <a:pPr>
              <a:buSzPct val="45000"/>
              <a:buFont typeface="StarSymbol"/>
              <a:buChar char=""/>
            </a:pPr>
            <a:r>
              <a:rPr lang="en-US">
                <a:latin typeface="Arial"/>
              </a:rPr>
              <a:t>Click to edit the outline text format</a:t>
            </a:r>
            <a:endParaRPr/>
          </a:p>
          <a:p>
            <a:pPr lvl="1">
              <a:buSzPct val="75000"/>
              <a:buFont typeface="StarSymbol"/>
              <a:buChar char=""/>
            </a:pPr>
            <a:r>
              <a:rPr lang="en-US">
                <a:latin typeface="Arial"/>
              </a:rPr>
              <a:t>Second Outline Level</a:t>
            </a:r>
            <a:endParaRPr/>
          </a:p>
          <a:p>
            <a:pPr lvl="2">
              <a:buSzPct val="45000"/>
              <a:buFont typeface="StarSymbol"/>
              <a:buChar char=""/>
            </a:pPr>
            <a:r>
              <a:rPr lang="en-US">
                <a:latin typeface="Arial"/>
              </a:rPr>
              <a:t>Third Outline Level</a:t>
            </a:r>
            <a:endParaRPr/>
          </a:p>
          <a:p>
            <a:pPr lvl="3">
              <a:buSzPct val="75000"/>
              <a:buFont typeface="StarSymbol"/>
              <a:buChar char=""/>
            </a:pPr>
            <a:r>
              <a:rPr lang="en-US">
                <a:latin typeface="Arial"/>
              </a:rPr>
              <a:t>Fourth Outline Level</a:t>
            </a:r>
            <a:endParaRPr/>
          </a:p>
          <a:p>
            <a:pPr lvl="4">
              <a:buSzPct val="45000"/>
              <a:buFont typeface="StarSymbol"/>
              <a:buChar char=""/>
            </a:pPr>
            <a:r>
              <a:rPr lang="en-US">
                <a:latin typeface="Arial"/>
              </a:rPr>
              <a:t>Fifth Outline Level</a:t>
            </a:r>
            <a:endParaRPr/>
          </a:p>
          <a:p>
            <a:pPr lvl="5">
              <a:buSzPct val="45000"/>
              <a:buFont typeface="StarSymbol"/>
              <a:buChar char=""/>
            </a:pPr>
            <a:r>
              <a:rPr lang="en-US">
                <a:latin typeface="Arial"/>
              </a:rPr>
              <a:t>Sixth Outline Level</a:t>
            </a:r>
            <a:endParaRPr/>
          </a:p>
          <a:p>
            <a:pPr lvl="6">
              <a:buSzPct val="45000"/>
              <a:buFont typeface="StarSymbol"/>
              <a:buChar char=""/>
            </a:pPr>
            <a:r>
              <a:rPr lang="en-US">
                <a:latin typeface="Arial"/>
              </a:rPr>
              <a:t>Seventh Outline Level</a:t>
            </a:r>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a:blip r:embed="rId14" cstate="print"/>
          <a:stretch>
            <a:fillRect/>
          </a:stretch>
        </a:blipFill>
        <a:effectLst/>
      </p:bgPr>
    </p:bg>
    <p:spTree>
      <p:nvGrpSpPr>
        <p:cNvPr id="1" name=""/>
        <p:cNvGrpSpPr/>
        <p:nvPr/>
      </p:nvGrpSpPr>
      <p:grpSpPr>
        <a:xfrm>
          <a:off x="0" y="0"/>
          <a:ext cx="0" cy="0"/>
          <a:chOff x="0" y="0"/>
          <a:chExt cx="0" cy="0"/>
        </a:xfrm>
      </p:grpSpPr>
      <p:pic>
        <p:nvPicPr>
          <p:cNvPr id="82" name="Picture 7"/>
          <p:cNvPicPr/>
          <p:nvPr/>
        </p:nvPicPr>
        <p:blipFill>
          <a:blip r:embed="rId15" cstate="print">
            <a:lum contrast="12000"/>
          </a:blip>
          <a:stretch>
            <a:fillRect/>
          </a:stretch>
        </p:blipFill>
        <p:spPr>
          <a:xfrm>
            <a:off x="457200" y="6324480"/>
            <a:ext cx="1218240" cy="248040"/>
          </a:xfrm>
          <a:prstGeom prst="rect">
            <a:avLst/>
          </a:prstGeom>
          <a:ln w="9360">
            <a:noFill/>
          </a:ln>
        </p:spPr>
      </p:pic>
      <p:sp>
        <p:nvSpPr>
          <p:cNvPr id="83" name="Line 1"/>
          <p:cNvSpPr/>
          <p:nvPr/>
        </p:nvSpPr>
        <p:spPr>
          <a:xfrm>
            <a:off x="8510400" y="857160"/>
            <a:ext cx="1440" cy="152280"/>
          </a:xfrm>
          <a:prstGeom prst="line">
            <a:avLst/>
          </a:prstGeom>
          <a:ln w="19080">
            <a:solidFill>
              <a:srgbClr val="002D52"/>
            </a:solidFill>
            <a:round/>
          </a:ln>
        </p:spPr>
      </p:sp>
      <p:sp>
        <p:nvSpPr>
          <p:cNvPr id="84" name="Line 2"/>
          <p:cNvSpPr/>
          <p:nvPr/>
        </p:nvSpPr>
        <p:spPr>
          <a:xfrm>
            <a:off x="431640" y="1000080"/>
            <a:ext cx="8077320" cy="0"/>
          </a:xfrm>
          <a:prstGeom prst="line">
            <a:avLst/>
          </a:prstGeom>
          <a:ln w="19080">
            <a:solidFill>
              <a:srgbClr val="002D52"/>
            </a:solidFill>
            <a:round/>
          </a:ln>
        </p:spPr>
      </p:sp>
      <p:sp>
        <p:nvSpPr>
          <p:cNvPr id="85" name="CustomShape 3"/>
          <p:cNvSpPr/>
          <p:nvPr/>
        </p:nvSpPr>
        <p:spPr>
          <a:xfrm>
            <a:off x="385920" y="957240"/>
            <a:ext cx="73440" cy="79920"/>
          </a:xfrm>
          <a:prstGeom prst="ellipse">
            <a:avLst/>
          </a:prstGeom>
          <a:solidFill>
            <a:srgbClr val="002D52"/>
          </a:solidFill>
          <a:ln w="9360">
            <a:noFill/>
          </a:ln>
        </p:spPr>
      </p:sp>
      <p:pic>
        <p:nvPicPr>
          <p:cNvPr id="86" name="Picture 17"/>
          <p:cNvPicPr/>
          <p:nvPr/>
        </p:nvPicPr>
        <p:blipFill>
          <a:blip r:embed="rId16" cstate="print"/>
          <a:stretch>
            <a:fillRect/>
          </a:stretch>
        </p:blipFill>
        <p:spPr>
          <a:xfrm>
            <a:off x="8248680" y="228600"/>
            <a:ext cx="570600" cy="570600"/>
          </a:xfrm>
          <a:prstGeom prst="rect">
            <a:avLst/>
          </a:prstGeom>
          <a:ln w="9360">
            <a:noFill/>
          </a:ln>
        </p:spPr>
      </p:pic>
      <p:sp>
        <p:nvSpPr>
          <p:cNvPr id="87" name="PlaceHolder 4"/>
          <p:cNvSpPr>
            <a:spLocks noGrp="1"/>
          </p:cNvSpPr>
          <p:nvPr>
            <p:ph type="title"/>
          </p:nvPr>
        </p:nvSpPr>
        <p:spPr>
          <a:xfrm>
            <a:off x="457200" y="273600"/>
            <a:ext cx="8229240" cy="1144800"/>
          </a:xfrm>
          <a:prstGeom prst="rect">
            <a:avLst/>
          </a:prstGeom>
        </p:spPr>
        <p:txBody>
          <a:bodyPr lIns="0" tIns="0" rIns="0" bIns="0" anchor="ctr"/>
          <a:lstStyle/>
          <a:p>
            <a:pPr algn="ctr"/>
            <a:r>
              <a:rPr lang="en-US" sz="4400">
                <a:latin typeface="Arial"/>
              </a:rPr>
              <a:t>Click to edit the title text format</a:t>
            </a:r>
            <a:endParaRPr/>
          </a:p>
        </p:txBody>
      </p:sp>
      <p:sp>
        <p:nvSpPr>
          <p:cNvPr id="88" name="PlaceHolder 5"/>
          <p:cNvSpPr>
            <a:spLocks noGrp="1"/>
          </p:cNvSpPr>
          <p:nvPr>
            <p:ph type="body"/>
          </p:nvPr>
        </p:nvSpPr>
        <p:spPr>
          <a:xfrm>
            <a:off x="457200" y="1604520"/>
            <a:ext cx="8229240" cy="3977280"/>
          </a:xfrm>
          <a:prstGeom prst="rect">
            <a:avLst/>
          </a:prstGeom>
        </p:spPr>
        <p:txBody>
          <a:bodyPr lIns="0" tIns="0" rIns="0" bIns="0"/>
          <a:lstStyle/>
          <a:p>
            <a:pPr>
              <a:buSzPct val="45000"/>
              <a:buFont typeface="StarSymbol"/>
              <a:buChar char=""/>
            </a:pPr>
            <a:r>
              <a:rPr lang="en-US" sz="3200">
                <a:latin typeface="Arial"/>
              </a:rPr>
              <a:t>Click to edit the outline text format</a:t>
            </a:r>
            <a:endParaRPr/>
          </a:p>
          <a:p>
            <a:pPr lvl="1">
              <a:buSzPct val="75000"/>
              <a:buFont typeface="StarSymbol"/>
              <a:buChar char=""/>
            </a:pPr>
            <a:r>
              <a:rPr lang="en-US" sz="2800">
                <a:latin typeface="Arial"/>
              </a:rPr>
              <a:t>Second Outline Level</a:t>
            </a:r>
            <a:endParaRPr/>
          </a:p>
          <a:p>
            <a:pPr lvl="2">
              <a:buSzPct val="45000"/>
              <a:buFont typeface="StarSymbol"/>
              <a:buChar char=""/>
            </a:pPr>
            <a:r>
              <a:rPr lang="en-US" sz="2400">
                <a:latin typeface="Arial"/>
              </a:rPr>
              <a:t>Third Outline Level</a:t>
            </a:r>
            <a:endParaRPr/>
          </a:p>
          <a:p>
            <a:pPr lvl="3">
              <a:buSzPct val="75000"/>
              <a:buFont typeface="StarSymbol"/>
              <a:buChar char=""/>
            </a:pPr>
            <a:r>
              <a:rPr lang="en-US" sz="2000">
                <a:latin typeface="Arial"/>
              </a:rPr>
              <a:t>Fourth Outline Level</a:t>
            </a:r>
            <a:endParaRPr/>
          </a:p>
          <a:p>
            <a:pPr lvl="4">
              <a:buSzPct val="45000"/>
              <a:buFont typeface="StarSymbol"/>
              <a:buChar char=""/>
            </a:pPr>
            <a:r>
              <a:rPr lang="en-US" sz="2000">
                <a:latin typeface="Arial"/>
              </a:rPr>
              <a:t>Fifth Outline Level</a:t>
            </a:r>
            <a:endParaRPr/>
          </a:p>
          <a:p>
            <a:pPr lvl="5">
              <a:buSzPct val="45000"/>
              <a:buFont typeface="StarSymbol"/>
              <a:buChar char=""/>
            </a:pPr>
            <a:r>
              <a:rPr lang="en-US" sz="2000">
                <a:latin typeface="Arial"/>
              </a:rPr>
              <a:t>Sixth Outline Level</a:t>
            </a:r>
            <a:endParaRPr/>
          </a:p>
          <a:p>
            <a:pPr lvl="6">
              <a:buSzPct val="45000"/>
              <a:buFont typeface="StarSymbol"/>
              <a:buChar char=""/>
            </a:pPr>
            <a:r>
              <a:rPr lang="en-US" sz="2000">
                <a:latin typeface="Arial"/>
              </a:rPr>
              <a:t>Seventh Outline Level</a:t>
            </a:r>
            <a:endParaRP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3.xml"/><Relationship Id="rId5" Type="http://schemas.openxmlformats.org/officeDocument/2006/relationships/image" Target="../media/image22.emf"/><Relationship Id="rId4" Type="http://schemas.openxmlformats.org/officeDocument/2006/relationships/chart" Target="../charts/chart3.xml"/></Relationships>
</file>

<file path=ppt/slides/_rels/slide2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13.xml"/><Relationship Id="rId6" Type="http://schemas.openxmlformats.org/officeDocument/2006/relationships/image" Target="../media/image24.emf"/><Relationship Id="rId5" Type="http://schemas.openxmlformats.org/officeDocument/2006/relationships/image" Target="../media/image23.emf"/><Relationship Id="rId4" Type="http://schemas.openxmlformats.org/officeDocument/2006/relationships/chart" Target="../charts/char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chart" Target="../charts/chart7.xml"/><Relationship Id="rId1" Type="http://schemas.openxmlformats.org/officeDocument/2006/relationships/slideLayout" Target="../slideLayouts/slideLayout13.xml"/><Relationship Id="rId4" Type="http://schemas.openxmlformats.org/officeDocument/2006/relationships/image" Target="../media/image26.emf"/></Relationships>
</file>

<file path=ppt/slides/_rels/slide32.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CustomShape 2"/>
          <p:cNvSpPr/>
          <p:nvPr/>
        </p:nvSpPr>
        <p:spPr>
          <a:xfrm>
            <a:off x="827640" y="2349000"/>
            <a:ext cx="7703640" cy="1006920"/>
          </a:xfrm>
          <a:prstGeom prst="rect">
            <a:avLst/>
          </a:prstGeom>
          <a:noFill/>
          <a:ln>
            <a:noFill/>
          </a:ln>
        </p:spPr>
        <p:txBody>
          <a:bodyPr lIns="90000" tIns="45000" rIns="90000" bIns="45000" anchor="ctr"/>
          <a:lstStyle/>
          <a:p>
            <a:endParaRPr dirty="0"/>
          </a:p>
          <a:p>
            <a:endParaRPr dirty="0"/>
          </a:p>
          <a:p>
            <a:r>
              <a:rPr lang="en-US" sz="3600" b="1" dirty="0">
                <a:solidFill>
                  <a:srgbClr val="C50505"/>
                </a:solidFill>
                <a:latin typeface="Verdana"/>
              </a:rPr>
              <a:t>HAIGEKASSA USALDUSVÄÄRSUS</a:t>
            </a:r>
            <a:endParaRPr dirty="0"/>
          </a:p>
          <a:p>
            <a:r>
              <a:rPr lang="en-US" sz="3600" b="1" dirty="0">
                <a:solidFill>
                  <a:srgbClr val="C50505"/>
                </a:solidFill>
                <a:latin typeface="Verdana"/>
              </a:rPr>
              <a:t>JA KUVAND</a:t>
            </a:r>
            <a:endParaRPr dirty="0"/>
          </a:p>
          <a:p>
            <a:r>
              <a:rPr lang="en-US" sz="3600" b="1" dirty="0">
                <a:solidFill>
                  <a:srgbClr val="C50505"/>
                </a:solidFill>
                <a:latin typeface="Verdana"/>
              </a:rPr>
              <a:t> </a:t>
            </a:r>
            <a:endParaRPr dirty="0"/>
          </a:p>
          <a:p>
            <a:r>
              <a:rPr lang="et-EE" sz="3600" b="1" dirty="0" smtClean="0">
                <a:solidFill>
                  <a:srgbClr val="C50505"/>
                </a:solidFill>
                <a:latin typeface="Verdana"/>
              </a:rPr>
              <a:t>02</a:t>
            </a:r>
            <a:r>
              <a:rPr lang="en-US" sz="3600" b="1" dirty="0" smtClean="0">
                <a:solidFill>
                  <a:srgbClr val="C50505"/>
                </a:solidFill>
                <a:latin typeface="Verdana"/>
              </a:rPr>
              <a:t>/2016</a:t>
            </a:r>
            <a:endParaRPr dirty="0"/>
          </a:p>
          <a:p>
            <a:endParaRPr dirty="0"/>
          </a:p>
          <a:p>
            <a:pPr algn="r">
              <a:lnSpc>
                <a:spcPct val="100000"/>
              </a:lnSpc>
            </a:pPr>
            <a:endParaRPr dirty="0"/>
          </a:p>
        </p:txBody>
      </p:sp>
      <p:sp>
        <p:nvSpPr>
          <p:cNvPr id="130" name="CustomShape 3"/>
          <p:cNvSpPr/>
          <p:nvPr/>
        </p:nvSpPr>
        <p:spPr>
          <a:xfrm>
            <a:off x="63360" y="-136440"/>
            <a:ext cx="303840" cy="303840"/>
          </a:xfrm>
          <a:prstGeom prst="rect">
            <a:avLst/>
          </a:prstGeom>
          <a:noFill/>
          <a:ln>
            <a:noFill/>
          </a:ln>
        </p:spPr>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CustomShape 1"/>
          <p:cNvSpPr/>
          <p:nvPr/>
        </p:nvSpPr>
        <p:spPr>
          <a:xfrm>
            <a:off x="467640" y="260640"/>
            <a:ext cx="7488720" cy="689040"/>
          </a:xfrm>
          <a:prstGeom prst="rect">
            <a:avLst/>
          </a:prstGeom>
          <a:noFill/>
          <a:ln>
            <a:noFill/>
          </a:ln>
        </p:spPr>
        <p:txBody>
          <a:bodyPr lIns="90000" tIns="45000" rIns="90000" bIns="45000" anchor="ctr"/>
          <a:lstStyle/>
          <a:p>
            <a:r>
              <a:rPr lang="en-US" sz="1600" b="1" dirty="0">
                <a:solidFill>
                  <a:srgbClr val="C50505"/>
                </a:solidFill>
                <a:latin typeface="Verdana"/>
              </a:rPr>
              <a:t>I HAIGEKASSA KUVAND</a:t>
            </a:r>
            <a:endParaRPr dirty="0"/>
          </a:p>
          <a:p>
            <a:pPr>
              <a:lnSpc>
                <a:spcPct val="100000"/>
              </a:lnSpc>
            </a:pPr>
            <a:r>
              <a:rPr lang="en-US" sz="1600" b="1" dirty="0" err="1">
                <a:solidFill>
                  <a:srgbClr val="003366"/>
                </a:solidFill>
                <a:latin typeface="Verdana"/>
              </a:rPr>
              <a:t>Haigekassa</a:t>
            </a:r>
            <a:r>
              <a:rPr lang="en-US" sz="1600" b="1" dirty="0">
                <a:solidFill>
                  <a:srgbClr val="003366"/>
                </a:solidFill>
                <a:latin typeface="Verdana"/>
              </a:rPr>
              <a:t> </a:t>
            </a:r>
            <a:r>
              <a:rPr lang="et-EE" sz="1600" b="1" dirty="0" smtClean="0">
                <a:solidFill>
                  <a:srgbClr val="003366"/>
                </a:solidFill>
                <a:latin typeface="Verdana"/>
              </a:rPr>
              <a:t>usaldussaldo</a:t>
            </a:r>
            <a:r>
              <a:rPr lang="en-US" sz="1600" dirty="0" smtClean="0">
                <a:solidFill>
                  <a:srgbClr val="003366"/>
                </a:solidFill>
                <a:latin typeface="Verdana"/>
              </a:rPr>
              <a:t>, </a:t>
            </a:r>
            <a:r>
              <a:rPr lang="et-EE" sz="1600" dirty="0" smtClean="0">
                <a:solidFill>
                  <a:srgbClr val="003366"/>
                </a:solidFill>
                <a:latin typeface="Verdana"/>
              </a:rPr>
              <a:t>muutus ajas, </a:t>
            </a:r>
            <a:r>
              <a:rPr lang="en-US" sz="1600" dirty="0" smtClean="0">
                <a:solidFill>
                  <a:srgbClr val="003366"/>
                </a:solidFill>
                <a:latin typeface="Verdana"/>
              </a:rPr>
              <a:t>%</a:t>
            </a:r>
            <a:endParaRPr dirty="0"/>
          </a:p>
        </p:txBody>
      </p:sp>
      <p:sp>
        <p:nvSpPr>
          <p:cNvPr id="144" name="CustomShape 3"/>
          <p:cNvSpPr/>
          <p:nvPr/>
        </p:nvSpPr>
        <p:spPr>
          <a:xfrm>
            <a:off x="1566720" y="-95400"/>
            <a:ext cx="9142920" cy="360"/>
          </a:xfrm>
          <a:prstGeom prst="rect">
            <a:avLst/>
          </a:prstGeom>
          <a:noFill/>
          <a:ln w="9360">
            <a:noFill/>
          </a:ln>
        </p:spPr>
      </p:sp>
      <p:pic>
        <p:nvPicPr>
          <p:cNvPr id="2" name="Picture 2"/>
          <p:cNvPicPr>
            <a:picLocks noChangeAspect="1" noChangeArrowheads="1"/>
          </p:cNvPicPr>
          <p:nvPr/>
        </p:nvPicPr>
        <p:blipFill>
          <a:blip r:embed="rId3" cstate="print"/>
          <a:srcRect/>
          <a:stretch>
            <a:fillRect/>
          </a:stretch>
        </p:blipFill>
        <p:spPr bwMode="auto">
          <a:xfrm>
            <a:off x="755576" y="1052736"/>
            <a:ext cx="7610475" cy="5257800"/>
          </a:xfrm>
          <a:prstGeom prst="rect">
            <a:avLst/>
          </a:prstGeom>
          <a:noFill/>
          <a:ln w="9525">
            <a:noFill/>
            <a:miter lim="800000"/>
            <a:headEnd/>
            <a:tailEnd/>
          </a:ln>
          <a:effectLst/>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CustomShape 1"/>
          <p:cNvSpPr/>
          <p:nvPr/>
        </p:nvSpPr>
        <p:spPr>
          <a:xfrm>
            <a:off x="611640" y="1845000"/>
            <a:ext cx="7682400" cy="761040"/>
          </a:xfrm>
          <a:prstGeom prst="rect">
            <a:avLst/>
          </a:prstGeom>
          <a:noFill/>
          <a:ln>
            <a:noFill/>
          </a:ln>
        </p:spPr>
        <p:txBody>
          <a:bodyPr lIns="90000" tIns="45000" rIns="90000" bIns="45000" anchor="ctr"/>
          <a:lstStyle/>
          <a:p>
            <a:r>
              <a:rPr lang="en-US" sz="2000" b="1" dirty="0">
                <a:solidFill>
                  <a:srgbClr val="C50505"/>
                </a:solidFill>
                <a:latin typeface="Verdana"/>
              </a:rPr>
              <a:t>II</a:t>
            </a:r>
            <a:endParaRPr dirty="0"/>
          </a:p>
          <a:p>
            <a:endParaRPr dirty="0"/>
          </a:p>
          <a:p>
            <a:r>
              <a:rPr lang="en-US" sz="2400" b="1" dirty="0" smtClean="0">
                <a:solidFill>
                  <a:srgbClr val="C50505"/>
                </a:solidFill>
                <a:latin typeface="Verdana"/>
              </a:rPr>
              <a:t>KOKKUPUUDE</a:t>
            </a:r>
            <a:endParaRPr dirty="0"/>
          </a:p>
          <a:p>
            <a:pPr>
              <a:lnSpc>
                <a:spcPct val="100000"/>
              </a:lnSpc>
            </a:pPr>
            <a:r>
              <a:rPr lang="en-US" sz="2400" dirty="0" err="1">
                <a:solidFill>
                  <a:srgbClr val="003366"/>
                </a:solidFill>
                <a:latin typeface="Verdana"/>
              </a:rPr>
              <a:t>Vastajad</a:t>
            </a:r>
            <a:r>
              <a:rPr lang="en-US" sz="2400" dirty="0">
                <a:solidFill>
                  <a:srgbClr val="003366"/>
                </a:solidFill>
                <a:latin typeface="Verdana"/>
              </a:rPr>
              <a:t>: </a:t>
            </a:r>
            <a:r>
              <a:rPr lang="en-US" sz="2400" dirty="0" err="1">
                <a:solidFill>
                  <a:srgbClr val="003366"/>
                </a:solidFill>
                <a:latin typeface="Verdana"/>
              </a:rPr>
              <a:t>üle</a:t>
            </a:r>
            <a:r>
              <a:rPr lang="en-US" sz="2400" dirty="0">
                <a:solidFill>
                  <a:srgbClr val="003366"/>
                </a:solidFill>
                <a:latin typeface="Verdana"/>
              </a:rPr>
              <a:t> 14-aastane Eesti </a:t>
            </a:r>
            <a:r>
              <a:rPr lang="en-US" sz="2400" dirty="0" err="1">
                <a:solidFill>
                  <a:srgbClr val="003366"/>
                </a:solidFill>
                <a:latin typeface="Verdana"/>
              </a:rPr>
              <a:t>elanikkond</a:t>
            </a:r>
            <a:endParaRPr dirty="0"/>
          </a:p>
        </p:txBody>
      </p:sp>
      <p:sp>
        <p:nvSpPr>
          <p:cNvPr id="152" name="CustomShape 2"/>
          <p:cNvSpPr/>
          <p:nvPr/>
        </p:nvSpPr>
        <p:spPr>
          <a:xfrm>
            <a:off x="6324480" y="6248520"/>
            <a:ext cx="2513520" cy="456120"/>
          </a:xfrm>
          <a:prstGeom prst="rect">
            <a:avLst/>
          </a:prstGeom>
          <a:noFill/>
          <a:ln>
            <a:noFill/>
          </a:ln>
        </p:spPr>
        <p:txBody>
          <a:bodyPr lIns="90000" tIns="45000" rIns="90000" bIns="45000"/>
          <a:lstStyle/>
          <a:p>
            <a:pPr>
              <a:lnSpc>
                <a:spcPct val="100000"/>
              </a:lnSpc>
            </a:pPr>
            <a:fld id="{AF3EA990-717E-4123-BFE9-F33EBCEFB80F}" type="slidenum">
              <a:rPr lang="en-US" sz="1200">
                <a:solidFill>
                  <a:srgbClr val="003366"/>
                </a:solidFill>
                <a:latin typeface="Verdana"/>
              </a:rPr>
              <a:pPr>
                <a:lnSpc>
                  <a:spcPct val="100000"/>
                </a:lnSpc>
              </a:pPr>
              <a:t>11</a:t>
            </a:fld>
            <a:r>
              <a:rPr lang="en-US" sz="1200">
                <a:solidFill>
                  <a:srgbClr val="003366"/>
                </a:solidFill>
                <a:latin typeface="Verdana"/>
              </a:rPr>
              <a:t> </a:t>
            </a:r>
            <a:endParaRPr/>
          </a:p>
        </p:txBody>
      </p:sp>
      <p:pic>
        <p:nvPicPr>
          <p:cNvPr id="153" name="Picture 2"/>
          <p:cNvPicPr/>
          <p:nvPr/>
        </p:nvPicPr>
        <p:blipFill>
          <a:blip r:embed="rId2" cstate="print"/>
          <a:stretch>
            <a:fillRect/>
          </a:stretch>
        </p:blipFill>
        <p:spPr>
          <a:xfrm>
            <a:off x="4422600" y="3717000"/>
            <a:ext cx="4472640" cy="290664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CustomShape 1"/>
          <p:cNvSpPr/>
          <p:nvPr/>
        </p:nvSpPr>
        <p:spPr>
          <a:xfrm>
            <a:off x="467640" y="260640"/>
            <a:ext cx="7488720" cy="689040"/>
          </a:xfrm>
          <a:prstGeom prst="rect">
            <a:avLst/>
          </a:prstGeom>
          <a:noFill/>
          <a:ln>
            <a:noFill/>
          </a:ln>
        </p:spPr>
        <p:txBody>
          <a:bodyPr lIns="90000" tIns="45000" rIns="90000" bIns="45000" anchor="ctr"/>
          <a:lstStyle/>
          <a:p>
            <a:r>
              <a:rPr lang="en-US" sz="1600" b="1">
                <a:solidFill>
                  <a:srgbClr val="C50505"/>
                </a:solidFill>
                <a:latin typeface="Verdana"/>
              </a:rPr>
              <a:t>II KOKKUPUUDE</a:t>
            </a:r>
            <a:endParaRPr/>
          </a:p>
          <a:p>
            <a:pPr>
              <a:lnSpc>
                <a:spcPct val="100000"/>
              </a:lnSpc>
            </a:pPr>
            <a:r>
              <a:rPr lang="en-US" sz="1600" b="1">
                <a:solidFill>
                  <a:srgbClr val="003366"/>
                </a:solidFill>
                <a:latin typeface="Verdana"/>
              </a:rPr>
              <a:t>Kokkupuude</a:t>
            </a:r>
            <a:endParaRPr/>
          </a:p>
        </p:txBody>
      </p:sp>
      <p:sp>
        <p:nvSpPr>
          <p:cNvPr id="156" name="CustomShape 3"/>
          <p:cNvSpPr/>
          <p:nvPr/>
        </p:nvSpPr>
        <p:spPr>
          <a:xfrm>
            <a:off x="1566720" y="-95400"/>
            <a:ext cx="9142920" cy="360"/>
          </a:xfrm>
          <a:prstGeom prst="rect">
            <a:avLst/>
          </a:prstGeom>
          <a:noFill/>
          <a:ln w="9360">
            <a:noFill/>
          </a:ln>
        </p:spPr>
      </p:sp>
      <p:sp>
        <p:nvSpPr>
          <p:cNvPr id="157" name="CustomShape 4"/>
          <p:cNvSpPr/>
          <p:nvPr/>
        </p:nvSpPr>
        <p:spPr>
          <a:xfrm>
            <a:off x="395536" y="1052736"/>
            <a:ext cx="8064896" cy="5256584"/>
          </a:xfrm>
          <a:prstGeom prst="rect">
            <a:avLst/>
          </a:prstGeom>
          <a:noFill/>
          <a:ln w="9360">
            <a:noFill/>
          </a:ln>
        </p:spPr>
        <p:txBody>
          <a:bodyPr lIns="90000" tIns="45000" rIns="90000" bIns="45000"/>
          <a:lstStyle/>
          <a:p>
            <a:pPr marL="268288" indent="-268288">
              <a:lnSpc>
                <a:spcPct val="100000"/>
              </a:lnSpc>
              <a:spcBef>
                <a:spcPts val="600"/>
              </a:spcBef>
              <a:buFont typeface="Wingdings" charset="2"/>
              <a:buChar char=""/>
            </a:pPr>
            <a:r>
              <a:rPr lang="et-EE" sz="1400" dirty="0" smtClean="0">
                <a:solidFill>
                  <a:srgbClr val="002060"/>
                </a:solidFill>
                <a:latin typeface="Verdana"/>
              </a:rPr>
              <a:t>Vastajatelt paluti määratleda, mil viisil nad on viimase 12 kuu jooksul Haigekassaga kokku puutunud (</a:t>
            </a:r>
            <a:r>
              <a:rPr lang="et-EE" sz="1400" u="sng" dirty="0" smtClean="0">
                <a:solidFill>
                  <a:srgbClr val="002060"/>
                </a:solidFill>
                <a:latin typeface="Verdana"/>
              </a:rPr>
              <a:t>Slaid 13</a:t>
            </a:r>
            <a:r>
              <a:rPr lang="et-EE" sz="1400" dirty="0" smtClean="0">
                <a:solidFill>
                  <a:srgbClr val="002060"/>
                </a:solidFill>
                <a:latin typeface="Verdana"/>
              </a:rPr>
              <a:t>). Keskmiselt on iga Haigekassaga kokkupuudet omav inimene sellega kokku puutunud 3 erineval moel. Mingit kokkupuudet pole viimase 12 kuu jooksul olnud 6%-l elanikkonnast.</a:t>
            </a:r>
            <a:endParaRPr lang="et-EE" dirty="0" smtClean="0"/>
          </a:p>
          <a:p>
            <a:pPr marL="268288" indent="-268288">
              <a:lnSpc>
                <a:spcPct val="100000"/>
              </a:lnSpc>
              <a:spcBef>
                <a:spcPts val="600"/>
              </a:spcBef>
              <a:buFont typeface="Wingdings" charset="2"/>
              <a:buChar char=""/>
            </a:pPr>
            <a:r>
              <a:rPr lang="et-EE" sz="1400" dirty="0" smtClean="0">
                <a:solidFill>
                  <a:srgbClr val="002060"/>
                </a:solidFill>
                <a:latin typeface="Verdana"/>
              </a:rPr>
              <a:t>Kõige suurem osa elanikkonnast on viimase 12 kuu jooksul külastanud </a:t>
            </a:r>
            <a:r>
              <a:rPr lang="et-EE" sz="1400" dirty="0" err="1" smtClean="0">
                <a:solidFill>
                  <a:srgbClr val="002060"/>
                </a:solidFill>
                <a:latin typeface="Verdana"/>
              </a:rPr>
              <a:t>perearsti/-õde</a:t>
            </a:r>
            <a:r>
              <a:rPr lang="et-EE" sz="1400" dirty="0" smtClean="0">
                <a:solidFill>
                  <a:srgbClr val="002060"/>
                </a:solidFill>
                <a:latin typeface="Verdana"/>
              </a:rPr>
              <a:t> – 78%. Üle poole elanikkonnast on ostnud soodusravimeid/ meditsiiniseadmeid (54%). Eriarsti on külastanud 50% või 49% hambaarsti. Haigus- või hoolduslehel viibinuid on 23%, 14% on viibinud haiglaravil ja 15% külastanud (ka) Haigekassa pakutavaid e-teenuseid riigiportaalis.</a:t>
            </a:r>
            <a:endParaRPr lang="et-EE" dirty="0" smtClean="0"/>
          </a:p>
          <a:p>
            <a:pPr marL="268288" indent="-268288">
              <a:lnSpc>
                <a:spcPct val="100000"/>
              </a:lnSpc>
              <a:spcBef>
                <a:spcPts val="600"/>
              </a:spcBef>
              <a:buFont typeface="Wingdings" charset="2"/>
              <a:buChar char=""/>
            </a:pPr>
            <a:r>
              <a:rPr lang="et-EE" sz="1400" dirty="0" smtClean="0">
                <a:solidFill>
                  <a:srgbClr val="002060"/>
                </a:solidFill>
                <a:latin typeface="Verdana"/>
              </a:rPr>
              <a:t>Naistest 22% on osalenud ka </a:t>
            </a:r>
            <a:r>
              <a:rPr lang="et-EE" sz="1400" dirty="0" err="1" smtClean="0">
                <a:solidFill>
                  <a:srgbClr val="002060"/>
                </a:solidFill>
                <a:latin typeface="Verdana"/>
              </a:rPr>
              <a:t>emakakaela-/rinnavähi</a:t>
            </a:r>
            <a:r>
              <a:rPr lang="et-EE" sz="1400" dirty="0" smtClean="0">
                <a:solidFill>
                  <a:srgbClr val="002060"/>
                </a:solidFill>
                <a:latin typeface="Verdana"/>
              </a:rPr>
              <a:t> uuringutel peale vastava kutse saamist. </a:t>
            </a:r>
            <a:endParaRPr lang="et-EE" dirty="0" smtClean="0"/>
          </a:p>
          <a:p>
            <a:pPr marL="268288" indent="-268288">
              <a:lnSpc>
                <a:spcPct val="100000"/>
              </a:lnSpc>
              <a:spcBef>
                <a:spcPts val="600"/>
              </a:spcBef>
            </a:pPr>
            <a:endParaRPr lang="et-EE" dirty="0" smtClean="0"/>
          </a:p>
          <a:p>
            <a:pPr marL="268288" indent="-268288">
              <a:lnSpc>
                <a:spcPct val="100000"/>
              </a:lnSpc>
              <a:spcBef>
                <a:spcPts val="600"/>
              </a:spcBef>
              <a:buFont typeface="Wingdings" charset="2"/>
              <a:buChar char=""/>
            </a:pPr>
            <a:r>
              <a:rPr lang="et-EE" sz="1400" dirty="0" smtClean="0">
                <a:solidFill>
                  <a:srgbClr val="002060"/>
                </a:solidFill>
                <a:latin typeface="Verdana"/>
              </a:rPr>
              <a:t>Muutused võrreldes eelmise kvartali tulemustega (</a:t>
            </a:r>
            <a:r>
              <a:rPr lang="et-EE" sz="1400" u="sng" dirty="0" smtClean="0">
                <a:solidFill>
                  <a:srgbClr val="002060"/>
                </a:solidFill>
                <a:latin typeface="Verdana"/>
              </a:rPr>
              <a:t>Slaid 14</a:t>
            </a:r>
            <a:r>
              <a:rPr lang="et-EE" sz="1400" dirty="0" smtClean="0">
                <a:solidFill>
                  <a:srgbClr val="002060"/>
                </a:solidFill>
                <a:latin typeface="Verdana"/>
              </a:rPr>
              <a:t>) on minimaalsed, erinevused mahuvad 1-3% piiridesse, mida võib tõlgendada kui lubatud statistilist viga. Vaid 50-100%-lise soodustusega retseptiravimite või meditsiiniseadmete ostmine on kasvanud 4% võrra.</a:t>
            </a:r>
          </a:p>
          <a:p>
            <a:pPr marL="268288" indent="-268288">
              <a:spcBef>
                <a:spcPts val="600"/>
              </a:spcBef>
              <a:buFont typeface="Wingdings" charset="2"/>
              <a:buChar char=""/>
            </a:pPr>
            <a:r>
              <a:rPr lang="et-EE" sz="1400" dirty="0" smtClean="0">
                <a:solidFill>
                  <a:srgbClr val="002060"/>
                </a:solidFill>
                <a:latin typeface="Verdana"/>
              </a:rPr>
              <a:t>Kõikide teenuste kasutamisel paistavad silma naised, enamuse puhul ka vanemad inimesed. Keskmisest enam on käidud/kasutatud: hambaarsti juures õpilased (67%) ja kõrgharidusega vastajad (58%); eriarsti juures Lõuna-Eesti vastajad (57%); sõeluuringutel 50-64-aastased naised (53%); ostnud soodustusega retseptiravimeid Ida-Viru ja Kesk-Eesti vastajad (66%-65%); külastanud riigiportaali e-teenuseid kõrgharidusega (23%) ja keskealised (25-49 a.) vastajad (20-21%).</a:t>
            </a:r>
            <a:endParaRPr lang="et-EE" sz="1400" dirty="0" smtClean="0"/>
          </a:p>
          <a:p>
            <a:pPr marL="268288" indent="-268288">
              <a:lnSpc>
                <a:spcPct val="100000"/>
              </a:lnSpc>
              <a:spcBef>
                <a:spcPts val="600"/>
              </a:spcBef>
              <a:buFont typeface="Wingdings" charset="2"/>
              <a:buChar char=""/>
            </a:pPr>
            <a:endParaRPr lang="et-EE" sz="1400" dirty="0" smtClean="0">
              <a:solidFill>
                <a:srgbClr val="002060"/>
              </a:solidFill>
              <a:latin typeface="Verdana"/>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CustomShape 1"/>
          <p:cNvSpPr/>
          <p:nvPr/>
        </p:nvSpPr>
        <p:spPr>
          <a:xfrm>
            <a:off x="467640" y="260640"/>
            <a:ext cx="7488720" cy="689040"/>
          </a:xfrm>
          <a:prstGeom prst="rect">
            <a:avLst/>
          </a:prstGeom>
          <a:noFill/>
          <a:ln>
            <a:noFill/>
          </a:ln>
        </p:spPr>
        <p:txBody>
          <a:bodyPr lIns="90000" tIns="45000" rIns="90000" bIns="45000" anchor="ctr"/>
          <a:lstStyle/>
          <a:p>
            <a:r>
              <a:rPr lang="en-US" sz="1600" b="1">
                <a:solidFill>
                  <a:srgbClr val="C50505"/>
                </a:solidFill>
                <a:latin typeface="Verdana"/>
              </a:rPr>
              <a:t>II KOKKUPUUDE</a:t>
            </a:r>
            <a:endParaRPr/>
          </a:p>
          <a:p>
            <a:pPr>
              <a:lnSpc>
                <a:spcPct val="100000"/>
              </a:lnSpc>
            </a:pPr>
            <a:r>
              <a:rPr lang="en-US" sz="1600" b="1">
                <a:solidFill>
                  <a:srgbClr val="003366"/>
                </a:solidFill>
                <a:latin typeface="Verdana"/>
              </a:rPr>
              <a:t>Kokkupuude</a:t>
            </a:r>
            <a:r>
              <a:rPr lang="en-US" sz="1600">
                <a:solidFill>
                  <a:srgbClr val="003366"/>
                </a:solidFill>
                <a:latin typeface="Verdana"/>
              </a:rPr>
              <a:t>, %</a:t>
            </a:r>
            <a:endParaRPr/>
          </a:p>
        </p:txBody>
      </p:sp>
      <p:sp>
        <p:nvSpPr>
          <p:cNvPr id="160" name="CustomShape 3"/>
          <p:cNvSpPr/>
          <p:nvPr/>
        </p:nvSpPr>
        <p:spPr>
          <a:xfrm>
            <a:off x="1566720" y="-95400"/>
            <a:ext cx="9142920" cy="360"/>
          </a:xfrm>
          <a:prstGeom prst="rect">
            <a:avLst/>
          </a:prstGeom>
          <a:noFill/>
          <a:ln w="9360">
            <a:noFill/>
          </a:ln>
        </p:spPr>
      </p:sp>
      <p:pic>
        <p:nvPicPr>
          <p:cNvPr id="5124" name="Picture 4"/>
          <p:cNvPicPr>
            <a:picLocks noChangeAspect="1" noChangeArrowheads="1"/>
          </p:cNvPicPr>
          <p:nvPr/>
        </p:nvPicPr>
        <p:blipFill>
          <a:blip r:embed="rId2" cstate="print"/>
          <a:srcRect/>
          <a:stretch>
            <a:fillRect/>
          </a:stretch>
        </p:blipFill>
        <p:spPr bwMode="auto">
          <a:xfrm>
            <a:off x="766763" y="1124744"/>
            <a:ext cx="7610475" cy="5040560"/>
          </a:xfrm>
          <a:prstGeom prst="rect">
            <a:avLst/>
          </a:prstGeom>
          <a:noFill/>
          <a:ln w="9525">
            <a:noFill/>
            <a:miter lim="800000"/>
            <a:headEnd/>
            <a:tailEnd/>
          </a:ln>
          <a:effectLst/>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CustomShape 1"/>
          <p:cNvSpPr/>
          <p:nvPr/>
        </p:nvSpPr>
        <p:spPr>
          <a:xfrm>
            <a:off x="467640" y="260640"/>
            <a:ext cx="7488720" cy="689040"/>
          </a:xfrm>
          <a:prstGeom prst="rect">
            <a:avLst/>
          </a:prstGeom>
          <a:noFill/>
          <a:ln>
            <a:noFill/>
          </a:ln>
        </p:spPr>
        <p:txBody>
          <a:bodyPr lIns="90000" tIns="45000" rIns="90000" bIns="45000" anchor="ctr"/>
          <a:lstStyle/>
          <a:p>
            <a:r>
              <a:rPr lang="en-US" sz="1600" b="1" dirty="0">
                <a:solidFill>
                  <a:srgbClr val="C50505"/>
                </a:solidFill>
                <a:latin typeface="Verdana"/>
              </a:rPr>
              <a:t>II KOKKUPUUDE</a:t>
            </a:r>
            <a:endParaRPr dirty="0"/>
          </a:p>
          <a:p>
            <a:pPr>
              <a:lnSpc>
                <a:spcPct val="100000"/>
              </a:lnSpc>
            </a:pPr>
            <a:r>
              <a:rPr lang="en-US" sz="1600" b="1" dirty="0" err="1">
                <a:solidFill>
                  <a:srgbClr val="003366"/>
                </a:solidFill>
                <a:latin typeface="Verdana"/>
              </a:rPr>
              <a:t>Kokkupuude</a:t>
            </a:r>
            <a:r>
              <a:rPr lang="en-US" sz="1600" dirty="0">
                <a:solidFill>
                  <a:srgbClr val="003366"/>
                </a:solidFill>
                <a:latin typeface="Verdana"/>
              </a:rPr>
              <a:t>, </a:t>
            </a:r>
            <a:r>
              <a:rPr lang="et-EE" sz="1600" dirty="0" smtClean="0">
                <a:solidFill>
                  <a:srgbClr val="003366"/>
                </a:solidFill>
                <a:latin typeface="Verdana"/>
              </a:rPr>
              <a:t>muutus ajas, </a:t>
            </a:r>
            <a:r>
              <a:rPr lang="en-US" sz="1600" dirty="0" smtClean="0">
                <a:solidFill>
                  <a:srgbClr val="003366"/>
                </a:solidFill>
                <a:latin typeface="Verdana"/>
              </a:rPr>
              <a:t>%</a:t>
            </a:r>
            <a:endParaRPr dirty="0"/>
          </a:p>
        </p:txBody>
      </p:sp>
      <p:sp>
        <p:nvSpPr>
          <p:cNvPr id="160" name="CustomShape 3"/>
          <p:cNvSpPr/>
          <p:nvPr/>
        </p:nvSpPr>
        <p:spPr>
          <a:xfrm>
            <a:off x="1566720" y="-95400"/>
            <a:ext cx="9142920" cy="360"/>
          </a:xfrm>
          <a:prstGeom prst="rect">
            <a:avLst/>
          </a:prstGeom>
          <a:noFill/>
          <a:ln w="9360">
            <a:noFill/>
          </a:ln>
        </p:spPr>
      </p:sp>
      <p:pic>
        <p:nvPicPr>
          <p:cNvPr id="5122" name="Picture 2"/>
          <p:cNvPicPr>
            <a:picLocks noChangeAspect="1" noChangeArrowheads="1"/>
          </p:cNvPicPr>
          <p:nvPr/>
        </p:nvPicPr>
        <p:blipFill>
          <a:blip r:embed="rId2" cstate="print"/>
          <a:srcRect/>
          <a:stretch>
            <a:fillRect/>
          </a:stretch>
        </p:blipFill>
        <p:spPr bwMode="auto">
          <a:xfrm>
            <a:off x="611560" y="1124745"/>
            <a:ext cx="7610475" cy="5112568"/>
          </a:xfrm>
          <a:prstGeom prst="rect">
            <a:avLst/>
          </a:prstGeom>
          <a:noFill/>
          <a:ln w="9525">
            <a:noFill/>
            <a:miter lim="800000"/>
            <a:headEnd/>
            <a:tailEnd/>
          </a:ln>
          <a:effectLst/>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CustomShape 1"/>
          <p:cNvSpPr/>
          <p:nvPr/>
        </p:nvSpPr>
        <p:spPr>
          <a:xfrm>
            <a:off x="467640" y="260640"/>
            <a:ext cx="7488720" cy="689040"/>
          </a:xfrm>
          <a:prstGeom prst="rect">
            <a:avLst/>
          </a:prstGeom>
          <a:noFill/>
          <a:ln>
            <a:noFill/>
          </a:ln>
        </p:spPr>
        <p:txBody>
          <a:bodyPr lIns="90000" tIns="45000" rIns="90000" bIns="45000" anchor="ctr"/>
          <a:lstStyle/>
          <a:p>
            <a:r>
              <a:rPr lang="en-US" sz="1600" b="1" dirty="0">
                <a:solidFill>
                  <a:srgbClr val="C50505"/>
                </a:solidFill>
                <a:latin typeface="Verdana"/>
              </a:rPr>
              <a:t>II KOKKUPUUDE</a:t>
            </a:r>
            <a:endParaRPr dirty="0"/>
          </a:p>
          <a:p>
            <a:pPr>
              <a:lnSpc>
                <a:spcPct val="100000"/>
              </a:lnSpc>
            </a:pPr>
            <a:r>
              <a:rPr lang="en-US" sz="1600" b="1" dirty="0">
                <a:solidFill>
                  <a:srgbClr val="003366"/>
                </a:solidFill>
                <a:latin typeface="Verdana"/>
              </a:rPr>
              <a:t>On </a:t>
            </a:r>
            <a:r>
              <a:rPr lang="en-US" sz="1600" b="1" dirty="0" err="1">
                <a:solidFill>
                  <a:srgbClr val="003366"/>
                </a:solidFill>
                <a:latin typeface="Verdana"/>
              </a:rPr>
              <a:t>külastanud</a:t>
            </a:r>
            <a:r>
              <a:rPr lang="en-US" sz="1600" b="1" dirty="0">
                <a:solidFill>
                  <a:srgbClr val="003366"/>
                </a:solidFill>
                <a:latin typeface="Verdana"/>
              </a:rPr>
              <a:t> </a:t>
            </a:r>
            <a:r>
              <a:rPr lang="en-US" sz="1600" b="1" dirty="0" err="1">
                <a:solidFill>
                  <a:srgbClr val="003366"/>
                </a:solidFill>
                <a:latin typeface="Verdana"/>
              </a:rPr>
              <a:t>perearsti</a:t>
            </a:r>
            <a:r>
              <a:rPr lang="en-US" sz="1600" b="1" dirty="0">
                <a:solidFill>
                  <a:srgbClr val="003366"/>
                </a:solidFill>
                <a:latin typeface="Verdana"/>
              </a:rPr>
              <a:t>/-</a:t>
            </a:r>
            <a:r>
              <a:rPr lang="en-US" sz="1600" b="1" dirty="0" err="1">
                <a:solidFill>
                  <a:srgbClr val="003366"/>
                </a:solidFill>
                <a:latin typeface="Verdana"/>
              </a:rPr>
              <a:t>õega</a:t>
            </a:r>
            <a:r>
              <a:rPr lang="en-US" sz="1600" b="1" dirty="0">
                <a:solidFill>
                  <a:srgbClr val="003366"/>
                </a:solidFill>
                <a:latin typeface="Verdana"/>
              </a:rPr>
              <a:t> ja </a:t>
            </a:r>
            <a:r>
              <a:rPr lang="en-US" sz="1600" b="1" dirty="0" err="1">
                <a:solidFill>
                  <a:srgbClr val="003366"/>
                </a:solidFill>
                <a:latin typeface="Verdana"/>
              </a:rPr>
              <a:t>kokku</a:t>
            </a:r>
            <a:r>
              <a:rPr lang="en-US" sz="1600" b="1" dirty="0">
                <a:solidFill>
                  <a:srgbClr val="003366"/>
                </a:solidFill>
                <a:latin typeface="Verdana"/>
              </a:rPr>
              <a:t> </a:t>
            </a:r>
            <a:r>
              <a:rPr lang="en-US" sz="1600" b="1" dirty="0" err="1">
                <a:solidFill>
                  <a:srgbClr val="003366"/>
                </a:solidFill>
                <a:latin typeface="Verdana"/>
              </a:rPr>
              <a:t>puutunud</a:t>
            </a:r>
            <a:r>
              <a:rPr lang="en-US" sz="1600" b="1" dirty="0">
                <a:solidFill>
                  <a:srgbClr val="003366"/>
                </a:solidFill>
                <a:latin typeface="Verdana"/>
              </a:rPr>
              <a:t> </a:t>
            </a:r>
            <a:r>
              <a:rPr lang="en-US" sz="1600" b="1" dirty="0" err="1">
                <a:solidFill>
                  <a:srgbClr val="003366"/>
                </a:solidFill>
                <a:latin typeface="Verdana"/>
              </a:rPr>
              <a:t>eriarstiabiga</a:t>
            </a:r>
            <a:r>
              <a:rPr lang="en-US" sz="1600" dirty="0">
                <a:solidFill>
                  <a:srgbClr val="003366"/>
                </a:solidFill>
                <a:latin typeface="Verdana"/>
              </a:rPr>
              <a:t>, </a:t>
            </a:r>
            <a:r>
              <a:rPr lang="en-US" sz="1600" dirty="0" smtClean="0">
                <a:solidFill>
                  <a:srgbClr val="003366"/>
                </a:solidFill>
                <a:latin typeface="Verdana"/>
              </a:rPr>
              <a:t>n=10</a:t>
            </a:r>
            <a:r>
              <a:rPr lang="et-EE" sz="1600" dirty="0" smtClean="0">
                <a:solidFill>
                  <a:srgbClr val="003366"/>
                </a:solidFill>
                <a:latin typeface="Verdana"/>
              </a:rPr>
              <a:t>55</a:t>
            </a:r>
            <a:r>
              <a:rPr lang="en-US" sz="1600" dirty="0" smtClean="0">
                <a:solidFill>
                  <a:srgbClr val="003366"/>
                </a:solidFill>
                <a:latin typeface="Verdana"/>
              </a:rPr>
              <a:t> </a:t>
            </a:r>
            <a:r>
              <a:rPr lang="en-US" sz="1600" dirty="0">
                <a:solidFill>
                  <a:srgbClr val="003366"/>
                </a:solidFill>
                <a:latin typeface="Verdana"/>
              </a:rPr>
              <a:t>(</a:t>
            </a:r>
            <a:r>
              <a:rPr lang="en-US" sz="1600" dirty="0" err="1">
                <a:solidFill>
                  <a:srgbClr val="003366"/>
                </a:solidFill>
                <a:latin typeface="Verdana"/>
              </a:rPr>
              <a:t>kõik</a:t>
            </a:r>
            <a:r>
              <a:rPr lang="en-US" sz="1600" dirty="0">
                <a:solidFill>
                  <a:srgbClr val="003366"/>
                </a:solidFill>
                <a:latin typeface="Verdana"/>
              </a:rPr>
              <a:t>), %</a:t>
            </a:r>
            <a:endParaRPr dirty="0"/>
          </a:p>
        </p:txBody>
      </p:sp>
      <p:sp>
        <p:nvSpPr>
          <p:cNvPr id="168" name="CustomShape 3"/>
          <p:cNvSpPr/>
          <p:nvPr/>
        </p:nvSpPr>
        <p:spPr>
          <a:xfrm>
            <a:off x="1566720" y="-95400"/>
            <a:ext cx="9142920" cy="360"/>
          </a:xfrm>
          <a:prstGeom prst="rect">
            <a:avLst/>
          </a:prstGeom>
          <a:noFill/>
          <a:ln w="9360">
            <a:noFill/>
          </a:ln>
        </p:spPr>
      </p:sp>
      <p:pic>
        <p:nvPicPr>
          <p:cNvPr id="2" name="Picture 1"/>
          <p:cNvPicPr>
            <a:picLocks noChangeAspect="1"/>
          </p:cNvPicPr>
          <p:nvPr/>
        </p:nvPicPr>
        <p:blipFill>
          <a:blip r:embed="rId2"/>
          <a:stretch>
            <a:fillRect/>
          </a:stretch>
        </p:blipFill>
        <p:spPr>
          <a:xfrm>
            <a:off x="470273" y="1124744"/>
            <a:ext cx="7924800" cy="5308600"/>
          </a:xfrm>
          <a:prstGeom prst="rect">
            <a:avLst/>
          </a:prstGeom>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CustomShape 1"/>
          <p:cNvSpPr/>
          <p:nvPr/>
        </p:nvSpPr>
        <p:spPr>
          <a:xfrm>
            <a:off x="467640" y="260640"/>
            <a:ext cx="7488720" cy="689040"/>
          </a:xfrm>
          <a:prstGeom prst="rect">
            <a:avLst/>
          </a:prstGeom>
          <a:noFill/>
          <a:ln>
            <a:noFill/>
          </a:ln>
        </p:spPr>
        <p:txBody>
          <a:bodyPr lIns="90000" tIns="45000" rIns="90000" bIns="45000" anchor="ctr"/>
          <a:lstStyle/>
          <a:p>
            <a:r>
              <a:rPr lang="en-US" sz="1600" b="1" dirty="0">
                <a:solidFill>
                  <a:srgbClr val="C50505"/>
                </a:solidFill>
                <a:latin typeface="Verdana"/>
              </a:rPr>
              <a:t>II KOKKUPUUDE</a:t>
            </a:r>
            <a:endParaRPr dirty="0"/>
          </a:p>
          <a:p>
            <a:pPr>
              <a:lnSpc>
                <a:spcPct val="100000"/>
              </a:lnSpc>
            </a:pPr>
            <a:r>
              <a:rPr lang="en-US" sz="1600" b="1" dirty="0" err="1">
                <a:solidFill>
                  <a:srgbClr val="003366"/>
                </a:solidFill>
                <a:latin typeface="Verdana"/>
              </a:rPr>
              <a:t>Kokkupuude</a:t>
            </a:r>
            <a:r>
              <a:rPr lang="en-US" sz="1600" b="1" dirty="0">
                <a:solidFill>
                  <a:srgbClr val="003366"/>
                </a:solidFill>
                <a:latin typeface="Verdana"/>
              </a:rPr>
              <a:t> </a:t>
            </a:r>
            <a:r>
              <a:rPr lang="en-US" sz="1600" b="1" dirty="0" err="1">
                <a:solidFill>
                  <a:srgbClr val="003366"/>
                </a:solidFill>
                <a:latin typeface="Verdana"/>
              </a:rPr>
              <a:t>tasuta</a:t>
            </a:r>
            <a:r>
              <a:rPr lang="en-US" sz="1600" b="1" dirty="0">
                <a:solidFill>
                  <a:srgbClr val="003366"/>
                </a:solidFill>
                <a:latin typeface="Verdana"/>
              </a:rPr>
              <a:t> </a:t>
            </a:r>
            <a:r>
              <a:rPr lang="en-US" sz="1600" b="1" dirty="0" err="1" smtClean="0">
                <a:solidFill>
                  <a:srgbClr val="003366"/>
                </a:solidFill>
                <a:latin typeface="Verdana"/>
              </a:rPr>
              <a:t>eriarsti</a:t>
            </a:r>
            <a:r>
              <a:rPr lang="et-EE" sz="1600" b="1" dirty="0" smtClean="0">
                <a:solidFill>
                  <a:srgbClr val="003366"/>
                </a:solidFill>
                <a:latin typeface="Verdana"/>
              </a:rPr>
              <a:t> ja haiglaraviga</a:t>
            </a:r>
            <a:r>
              <a:rPr lang="en-US" sz="1600" b="1" dirty="0" smtClean="0">
                <a:solidFill>
                  <a:srgbClr val="003366"/>
                </a:solidFill>
                <a:latin typeface="Verdana"/>
              </a:rPr>
              <a:t>, </a:t>
            </a:r>
            <a:r>
              <a:rPr lang="en-US" sz="1600" b="1" dirty="0">
                <a:solidFill>
                  <a:srgbClr val="003366"/>
                </a:solidFill>
                <a:latin typeface="Verdana"/>
              </a:rPr>
              <a:t>%</a:t>
            </a:r>
            <a:endParaRPr dirty="0"/>
          </a:p>
        </p:txBody>
      </p:sp>
      <p:sp>
        <p:nvSpPr>
          <p:cNvPr id="173" name="CustomShape 3"/>
          <p:cNvSpPr/>
          <p:nvPr/>
        </p:nvSpPr>
        <p:spPr>
          <a:xfrm>
            <a:off x="1566720" y="-95400"/>
            <a:ext cx="9142920" cy="360"/>
          </a:xfrm>
          <a:prstGeom prst="rect">
            <a:avLst/>
          </a:prstGeom>
          <a:noFill/>
          <a:ln w="9360">
            <a:noFill/>
          </a:ln>
        </p:spPr>
      </p:sp>
      <p:sp>
        <p:nvSpPr>
          <p:cNvPr id="174" name="CustomShape 4"/>
          <p:cNvSpPr/>
          <p:nvPr/>
        </p:nvSpPr>
        <p:spPr>
          <a:xfrm>
            <a:off x="395640" y="1052640"/>
            <a:ext cx="8136000" cy="4246200"/>
          </a:xfrm>
          <a:prstGeom prst="rect">
            <a:avLst/>
          </a:prstGeom>
          <a:noFill/>
          <a:ln w="9360">
            <a:noFill/>
          </a:ln>
        </p:spPr>
        <p:txBody>
          <a:bodyPr lIns="90000" tIns="45000" rIns="90000" bIns="45000"/>
          <a:lstStyle/>
          <a:p>
            <a:pPr marL="268288" indent="-268288">
              <a:lnSpc>
                <a:spcPct val="100000"/>
              </a:lnSpc>
              <a:spcBef>
                <a:spcPts val="600"/>
              </a:spcBef>
              <a:buFont typeface="Wingdings" charset="2"/>
              <a:buChar char=""/>
            </a:pPr>
            <a:r>
              <a:rPr lang="et-EE" sz="1400" dirty="0" smtClean="0">
                <a:solidFill>
                  <a:schemeClr val="tx2"/>
                </a:solidFill>
                <a:latin typeface="Verdana"/>
              </a:rPr>
              <a:t>Viimane kokkupuude eriarsti või haiglaraviga on 83%-l olnud tasuta ja 15%-l tasuline, 1% ei osanud vastata.</a:t>
            </a:r>
            <a:endParaRPr lang="et-EE" sz="1400" dirty="0" smtClean="0">
              <a:solidFill>
                <a:schemeClr val="tx2"/>
              </a:solidFill>
            </a:endParaRPr>
          </a:p>
          <a:p>
            <a:pPr marL="268288" indent="-268288">
              <a:lnSpc>
                <a:spcPct val="100000"/>
              </a:lnSpc>
              <a:spcBef>
                <a:spcPts val="600"/>
              </a:spcBef>
              <a:buFont typeface="Wingdings" charset="2"/>
              <a:buChar char=""/>
            </a:pPr>
            <a:r>
              <a:rPr lang="et-EE" sz="1400" dirty="0" smtClean="0">
                <a:solidFill>
                  <a:schemeClr val="tx2"/>
                </a:solidFill>
                <a:latin typeface="Verdana"/>
              </a:rPr>
              <a:t>Tasuks ei peetud 5-eurost visiiditasu ja ka voodikohatasu, mida tuleb Haigekassa lepingu raames arsti vastuvõtu eest tasuda.</a:t>
            </a:r>
            <a:endParaRPr lang="et-EE" sz="1400" dirty="0" smtClean="0">
              <a:solidFill>
                <a:schemeClr val="tx2"/>
              </a:solidFill>
            </a:endParaRPr>
          </a:p>
          <a:p>
            <a:pPr marL="268288" indent="-268288">
              <a:lnSpc>
                <a:spcPct val="100000"/>
              </a:lnSpc>
              <a:spcBef>
                <a:spcPts val="600"/>
              </a:spcBef>
            </a:pPr>
            <a:endParaRPr lang="et-EE" sz="1400" dirty="0" smtClean="0">
              <a:solidFill>
                <a:schemeClr val="tx2"/>
              </a:solidFill>
            </a:endParaRPr>
          </a:p>
          <a:p>
            <a:pPr marL="268288" indent="-268288">
              <a:lnSpc>
                <a:spcPct val="100000"/>
              </a:lnSpc>
              <a:spcBef>
                <a:spcPts val="600"/>
              </a:spcBef>
              <a:buFont typeface="Wingdings" charset="2"/>
              <a:buChar char=""/>
            </a:pPr>
            <a:r>
              <a:rPr lang="et-EE" sz="1400" u="sng" dirty="0" smtClean="0">
                <a:solidFill>
                  <a:schemeClr val="tx2"/>
                </a:solidFill>
                <a:latin typeface="Verdana"/>
              </a:rPr>
              <a:t>Tasuta</a:t>
            </a:r>
            <a:r>
              <a:rPr lang="et-EE" sz="1400" dirty="0" smtClean="0">
                <a:solidFill>
                  <a:schemeClr val="tx2"/>
                </a:solidFill>
                <a:latin typeface="Verdana"/>
              </a:rPr>
              <a:t> eriarstiabiga on sagedamini kokku puutunud väikelinnade elanikud (91%) ja pensionärid (93%). Keskmisest madalam on tulemus 25-34-aastaste seas (69%) ja Tallinnas (77%).</a:t>
            </a:r>
            <a:endParaRPr lang="et-EE" sz="1400" dirty="0" smtClean="0">
              <a:solidFill>
                <a:schemeClr val="tx2"/>
              </a:solidFill>
            </a:endParaRPr>
          </a:p>
          <a:p>
            <a:pPr marL="268288" indent="-268288">
              <a:lnSpc>
                <a:spcPct val="100000"/>
              </a:lnSpc>
              <a:spcBef>
                <a:spcPts val="600"/>
              </a:spcBef>
              <a:buFont typeface="Wingdings" charset="2"/>
              <a:buChar char=""/>
            </a:pPr>
            <a:r>
              <a:rPr lang="et-EE" sz="1400" u="sng" dirty="0" smtClean="0">
                <a:solidFill>
                  <a:schemeClr val="tx2"/>
                </a:solidFill>
                <a:latin typeface="Verdana"/>
              </a:rPr>
              <a:t>Tasulise</a:t>
            </a:r>
            <a:r>
              <a:rPr lang="et-EE" sz="1400" dirty="0" smtClean="0">
                <a:solidFill>
                  <a:schemeClr val="tx2"/>
                </a:solidFill>
                <a:latin typeface="Verdana"/>
              </a:rPr>
              <a:t> eriarstiabiga kokkupuuted on sagedasemad jõukamate inimeste puhul (üle 400 euro pereliikme kohta – 26%).</a:t>
            </a:r>
            <a:endParaRPr lang="et-EE" sz="1400" dirty="0" smtClean="0">
              <a:solidFill>
                <a:schemeClr val="tx2"/>
              </a:solidFill>
            </a:endParaRPr>
          </a:p>
          <a:p>
            <a:pPr marL="268288" indent="-268288">
              <a:lnSpc>
                <a:spcPct val="100000"/>
              </a:lnSpc>
              <a:spcBef>
                <a:spcPts val="600"/>
              </a:spcBef>
            </a:pPr>
            <a:endParaRPr lang="et-EE" sz="1400" dirty="0" smtClean="0">
              <a:solidFill>
                <a:schemeClr val="tx2"/>
              </a:solidFill>
            </a:endParaRPr>
          </a:p>
          <a:p>
            <a:pPr marL="268288" indent="-268288">
              <a:lnSpc>
                <a:spcPct val="100000"/>
              </a:lnSpc>
              <a:spcBef>
                <a:spcPts val="600"/>
              </a:spcBef>
              <a:buFont typeface="Wingdings" charset="2"/>
              <a:buChar char=""/>
            </a:pPr>
            <a:r>
              <a:rPr lang="et-EE" sz="1400" dirty="0" smtClean="0">
                <a:solidFill>
                  <a:schemeClr val="tx2"/>
                </a:solidFill>
                <a:latin typeface="Verdana"/>
              </a:rPr>
              <a:t>Võrreldes (</a:t>
            </a:r>
            <a:r>
              <a:rPr lang="et-EE" sz="1400" u="sng" dirty="0" smtClean="0">
                <a:solidFill>
                  <a:schemeClr val="tx2"/>
                </a:solidFill>
                <a:latin typeface="Verdana"/>
              </a:rPr>
              <a:t>Slaid 17</a:t>
            </a:r>
            <a:r>
              <a:rPr lang="et-EE" sz="1400" dirty="0" smtClean="0">
                <a:solidFill>
                  <a:schemeClr val="tx2"/>
                </a:solidFill>
                <a:latin typeface="Verdana"/>
              </a:rPr>
              <a:t>) eelmise uuringu tulemustega on tasuta eriarstiabiga kokku puutunuid pisut vähem kui eelmises kvartalis, samas on seekord keskmisest rohkem neid, kes on viibinud tasuta haiglaravil.  </a:t>
            </a:r>
            <a:endParaRPr lang="et-EE" sz="1400" dirty="0">
              <a:solidFill>
                <a:schemeClr val="tx2"/>
              </a:solidFil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CustomShape 1"/>
          <p:cNvSpPr/>
          <p:nvPr/>
        </p:nvSpPr>
        <p:spPr>
          <a:xfrm>
            <a:off x="467640" y="260640"/>
            <a:ext cx="7488720" cy="689040"/>
          </a:xfrm>
          <a:prstGeom prst="rect">
            <a:avLst/>
          </a:prstGeom>
          <a:noFill/>
          <a:ln>
            <a:noFill/>
          </a:ln>
        </p:spPr>
        <p:txBody>
          <a:bodyPr lIns="90000" tIns="45000" rIns="90000" bIns="45000" anchor="ctr"/>
          <a:lstStyle/>
          <a:p>
            <a:r>
              <a:rPr lang="en-US" sz="1600" b="1">
                <a:solidFill>
                  <a:srgbClr val="C50505"/>
                </a:solidFill>
                <a:latin typeface="Verdana"/>
              </a:rPr>
              <a:t>II KOKKUPUUDE</a:t>
            </a:r>
            <a:endParaRPr/>
          </a:p>
          <a:p>
            <a:pPr>
              <a:lnSpc>
                <a:spcPct val="100000"/>
              </a:lnSpc>
            </a:pPr>
            <a:r>
              <a:rPr lang="en-US" sz="1600" b="1">
                <a:solidFill>
                  <a:srgbClr val="003366"/>
                </a:solidFill>
                <a:latin typeface="Verdana"/>
              </a:rPr>
              <a:t>Kokkupuude tasuta eriarstiabiga (viimasel korral), %</a:t>
            </a:r>
            <a:endParaRPr/>
          </a:p>
        </p:txBody>
      </p:sp>
      <p:sp>
        <p:nvSpPr>
          <p:cNvPr id="177" name="CustomShape 3"/>
          <p:cNvSpPr/>
          <p:nvPr/>
        </p:nvSpPr>
        <p:spPr>
          <a:xfrm>
            <a:off x="1566720" y="-95400"/>
            <a:ext cx="9142920" cy="360"/>
          </a:xfrm>
          <a:prstGeom prst="rect">
            <a:avLst/>
          </a:prstGeom>
          <a:noFill/>
          <a:ln w="9360">
            <a:noFill/>
          </a:ln>
        </p:spPr>
      </p:sp>
      <p:pic>
        <p:nvPicPr>
          <p:cNvPr id="6146" name="Picture 2"/>
          <p:cNvPicPr>
            <a:picLocks noChangeAspect="1" noChangeArrowheads="1"/>
          </p:cNvPicPr>
          <p:nvPr/>
        </p:nvPicPr>
        <p:blipFill>
          <a:blip r:embed="rId3" cstate="print"/>
          <a:srcRect/>
          <a:stretch>
            <a:fillRect/>
          </a:stretch>
        </p:blipFill>
        <p:spPr bwMode="auto">
          <a:xfrm>
            <a:off x="755576" y="1124744"/>
            <a:ext cx="7610475" cy="5162550"/>
          </a:xfrm>
          <a:prstGeom prst="rect">
            <a:avLst/>
          </a:prstGeom>
          <a:noFill/>
          <a:ln w="9525">
            <a:noFill/>
            <a:miter lim="800000"/>
            <a:headEnd/>
            <a:tailEnd/>
          </a:ln>
          <a:effectLst/>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CustomShape 1"/>
          <p:cNvSpPr/>
          <p:nvPr/>
        </p:nvSpPr>
        <p:spPr>
          <a:xfrm>
            <a:off x="611640" y="1845000"/>
            <a:ext cx="7682400" cy="761040"/>
          </a:xfrm>
          <a:prstGeom prst="rect">
            <a:avLst/>
          </a:prstGeom>
          <a:noFill/>
          <a:ln>
            <a:noFill/>
          </a:ln>
        </p:spPr>
        <p:txBody>
          <a:bodyPr lIns="90000" tIns="45000" rIns="90000" bIns="45000" anchor="ctr"/>
          <a:lstStyle/>
          <a:p>
            <a:r>
              <a:rPr lang="en-US" sz="2000" b="1" dirty="0">
                <a:solidFill>
                  <a:srgbClr val="C50505"/>
                </a:solidFill>
                <a:latin typeface="Verdana"/>
              </a:rPr>
              <a:t>III</a:t>
            </a:r>
            <a:endParaRPr dirty="0"/>
          </a:p>
          <a:p>
            <a:endParaRPr dirty="0"/>
          </a:p>
          <a:p>
            <a:r>
              <a:rPr lang="en-US" sz="2400" b="1" dirty="0">
                <a:solidFill>
                  <a:srgbClr val="C50505"/>
                </a:solidFill>
                <a:latin typeface="Verdana"/>
              </a:rPr>
              <a:t>RAHULOLU PEREARSTI/-</a:t>
            </a:r>
            <a:r>
              <a:rPr lang="en-US" sz="2400" b="1" dirty="0" smtClean="0">
                <a:solidFill>
                  <a:srgbClr val="C50505"/>
                </a:solidFill>
                <a:latin typeface="Verdana"/>
              </a:rPr>
              <a:t>ÕEGA</a:t>
            </a:r>
            <a:endParaRPr dirty="0"/>
          </a:p>
          <a:p>
            <a:pPr>
              <a:lnSpc>
                <a:spcPct val="100000"/>
              </a:lnSpc>
            </a:pPr>
            <a:r>
              <a:rPr lang="en-US" sz="2400" dirty="0" err="1">
                <a:solidFill>
                  <a:srgbClr val="003366"/>
                </a:solidFill>
                <a:latin typeface="Verdana"/>
              </a:rPr>
              <a:t>Vastajad</a:t>
            </a:r>
            <a:r>
              <a:rPr lang="en-US" sz="2400" dirty="0">
                <a:solidFill>
                  <a:srgbClr val="003366"/>
                </a:solidFill>
                <a:latin typeface="Verdana"/>
              </a:rPr>
              <a:t>: </a:t>
            </a:r>
            <a:r>
              <a:rPr lang="en-US" sz="2400" dirty="0" err="1">
                <a:solidFill>
                  <a:srgbClr val="003366"/>
                </a:solidFill>
                <a:latin typeface="Verdana"/>
              </a:rPr>
              <a:t>üle</a:t>
            </a:r>
            <a:r>
              <a:rPr lang="en-US" sz="2400" dirty="0">
                <a:solidFill>
                  <a:srgbClr val="003366"/>
                </a:solidFill>
                <a:latin typeface="Verdana"/>
              </a:rPr>
              <a:t> 14-aastased, </a:t>
            </a:r>
            <a:r>
              <a:rPr lang="en-US" sz="2400" dirty="0" err="1">
                <a:solidFill>
                  <a:srgbClr val="003366"/>
                </a:solidFill>
                <a:latin typeface="Verdana"/>
              </a:rPr>
              <a:t>kes</a:t>
            </a:r>
            <a:r>
              <a:rPr lang="en-US" sz="2400" dirty="0">
                <a:solidFill>
                  <a:srgbClr val="003366"/>
                </a:solidFill>
                <a:latin typeface="Verdana"/>
              </a:rPr>
              <a:t> on </a:t>
            </a:r>
            <a:r>
              <a:rPr lang="en-US" sz="2400" dirty="0" err="1">
                <a:solidFill>
                  <a:srgbClr val="003366"/>
                </a:solidFill>
                <a:latin typeface="Verdana"/>
              </a:rPr>
              <a:t>viimase</a:t>
            </a:r>
            <a:r>
              <a:rPr lang="en-US" sz="2400" dirty="0">
                <a:solidFill>
                  <a:srgbClr val="003366"/>
                </a:solidFill>
                <a:latin typeface="Verdana"/>
              </a:rPr>
              <a:t> 12 </a:t>
            </a:r>
            <a:r>
              <a:rPr lang="en-US" sz="2400" dirty="0" err="1">
                <a:solidFill>
                  <a:srgbClr val="003366"/>
                </a:solidFill>
                <a:latin typeface="Verdana"/>
              </a:rPr>
              <a:t>kuu</a:t>
            </a:r>
            <a:r>
              <a:rPr lang="en-US" sz="2400" dirty="0">
                <a:solidFill>
                  <a:srgbClr val="003366"/>
                </a:solidFill>
                <a:latin typeface="Verdana"/>
              </a:rPr>
              <a:t> </a:t>
            </a:r>
            <a:r>
              <a:rPr lang="en-US" sz="2400" dirty="0" err="1">
                <a:solidFill>
                  <a:srgbClr val="003366"/>
                </a:solidFill>
                <a:latin typeface="Verdana"/>
              </a:rPr>
              <a:t>jooksul</a:t>
            </a:r>
            <a:r>
              <a:rPr lang="en-US" sz="2400" dirty="0">
                <a:solidFill>
                  <a:srgbClr val="003366"/>
                </a:solidFill>
                <a:latin typeface="Verdana"/>
              </a:rPr>
              <a:t> </a:t>
            </a:r>
            <a:r>
              <a:rPr lang="en-US" sz="2400" dirty="0" err="1">
                <a:solidFill>
                  <a:srgbClr val="003366"/>
                </a:solidFill>
                <a:latin typeface="Verdana"/>
              </a:rPr>
              <a:t>külastanud</a:t>
            </a:r>
            <a:r>
              <a:rPr lang="en-US" sz="2400" dirty="0">
                <a:solidFill>
                  <a:srgbClr val="003366"/>
                </a:solidFill>
                <a:latin typeface="Verdana"/>
              </a:rPr>
              <a:t> </a:t>
            </a:r>
            <a:r>
              <a:rPr lang="en-US" sz="2400" dirty="0" err="1">
                <a:solidFill>
                  <a:srgbClr val="003366"/>
                </a:solidFill>
                <a:latin typeface="Verdana"/>
              </a:rPr>
              <a:t>perearsti</a:t>
            </a:r>
            <a:r>
              <a:rPr lang="en-US" sz="2400" dirty="0">
                <a:solidFill>
                  <a:srgbClr val="003366"/>
                </a:solidFill>
                <a:latin typeface="Verdana"/>
              </a:rPr>
              <a:t>/-</a:t>
            </a:r>
            <a:r>
              <a:rPr lang="en-US" sz="2400" dirty="0" err="1">
                <a:solidFill>
                  <a:srgbClr val="003366"/>
                </a:solidFill>
                <a:latin typeface="Verdana"/>
              </a:rPr>
              <a:t>õde</a:t>
            </a:r>
            <a:endParaRPr dirty="0"/>
          </a:p>
        </p:txBody>
      </p:sp>
      <p:sp>
        <p:nvSpPr>
          <p:cNvPr id="180" name="CustomShape 2"/>
          <p:cNvSpPr/>
          <p:nvPr/>
        </p:nvSpPr>
        <p:spPr>
          <a:xfrm>
            <a:off x="6324480" y="6248520"/>
            <a:ext cx="2513520" cy="456120"/>
          </a:xfrm>
          <a:prstGeom prst="rect">
            <a:avLst/>
          </a:prstGeom>
          <a:noFill/>
          <a:ln>
            <a:noFill/>
          </a:ln>
        </p:spPr>
        <p:txBody>
          <a:bodyPr lIns="90000" tIns="45000" rIns="90000" bIns="45000"/>
          <a:lstStyle/>
          <a:p>
            <a:pPr>
              <a:lnSpc>
                <a:spcPct val="100000"/>
              </a:lnSpc>
            </a:pPr>
            <a:fld id="{F070E124-436E-4963-8E78-2024A1233D4B}" type="slidenum">
              <a:rPr lang="en-US" sz="1200">
                <a:solidFill>
                  <a:srgbClr val="003366"/>
                </a:solidFill>
                <a:latin typeface="Verdana"/>
              </a:rPr>
              <a:pPr>
                <a:lnSpc>
                  <a:spcPct val="100000"/>
                </a:lnSpc>
              </a:pPr>
              <a:t>18</a:t>
            </a:fld>
            <a:r>
              <a:rPr lang="en-US" sz="1200">
                <a:solidFill>
                  <a:srgbClr val="003366"/>
                </a:solidFill>
                <a:latin typeface="Verdana"/>
              </a:rPr>
              <a:t> </a:t>
            </a:r>
            <a:endParaRPr/>
          </a:p>
        </p:txBody>
      </p:sp>
      <p:pic>
        <p:nvPicPr>
          <p:cNvPr id="181" name="Picture 2"/>
          <p:cNvPicPr/>
          <p:nvPr/>
        </p:nvPicPr>
        <p:blipFill>
          <a:blip r:embed="rId2" cstate="print"/>
          <a:stretch>
            <a:fillRect/>
          </a:stretch>
        </p:blipFill>
        <p:spPr>
          <a:xfrm>
            <a:off x="4572000" y="3864600"/>
            <a:ext cx="4348440" cy="282600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CustomShape 1"/>
          <p:cNvSpPr/>
          <p:nvPr/>
        </p:nvSpPr>
        <p:spPr>
          <a:xfrm>
            <a:off x="467640" y="260640"/>
            <a:ext cx="7488720" cy="689040"/>
          </a:xfrm>
          <a:prstGeom prst="rect">
            <a:avLst/>
          </a:prstGeom>
          <a:noFill/>
          <a:ln>
            <a:noFill/>
          </a:ln>
        </p:spPr>
        <p:txBody>
          <a:bodyPr lIns="90000" tIns="45000" rIns="90000" bIns="45000" anchor="ctr"/>
          <a:lstStyle/>
          <a:p>
            <a:r>
              <a:rPr lang="en-US" sz="1600" b="1">
                <a:solidFill>
                  <a:srgbClr val="C50505"/>
                </a:solidFill>
                <a:latin typeface="Verdana"/>
              </a:rPr>
              <a:t>III RAHULOLU PEREARSTI/-ÕEGA</a:t>
            </a:r>
            <a:endParaRPr/>
          </a:p>
          <a:p>
            <a:pPr>
              <a:lnSpc>
                <a:spcPct val="100000"/>
              </a:lnSpc>
            </a:pPr>
            <a:r>
              <a:rPr lang="en-US" sz="1600" b="1">
                <a:solidFill>
                  <a:srgbClr val="003366"/>
                </a:solidFill>
                <a:latin typeface="Verdana"/>
              </a:rPr>
              <a:t>Rahulolu perearsti/-õega</a:t>
            </a:r>
            <a:endParaRPr/>
          </a:p>
        </p:txBody>
      </p:sp>
      <p:sp>
        <p:nvSpPr>
          <p:cNvPr id="184" name="CustomShape 3"/>
          <p:cNvSpPr/>
          <p:nvPr/>
        </p:nvSpPr>
        <p:spPr>
          <a:xfrm>
            <a:off x="1566720" y="-95400"/>
            <a:ext cx="9142920" cy="360"/>
          </a:xfrm>
          <a:prstGeom prst="rect">
            <a:avLst/>
          </a:prstGeom>
          <a:noFill/>
          <a:ln w="9360">
            <a:noFill/>
          </a:ln>
        </p:spPr>
      </p:sp>
      <p:sp>
        <p:nvSpPr>
          <p:cNvPr id="185" name="CustomShape 4"/>
          <p:cNvSpPr/>
          <p:nvPr/>
        </p:nvSpPr>
        <p:spPr>
          <a:xfrm>
            <a:off x="395536" y="1052736"/>
            <a:ext cx="8136000" cy="4583520"/>
          </a:xfrm>
          <a:prstGeom prst="rect">
            <a:avLst/>
          </a:prstGeom>
          <a:noFill/>
          <a:ln w="9360">
            <a:noFill/>
          </a:ln>
        </p:spPr>
        <p:txBody>
          <a:bodyPr lIns="90000" tIns="45000" rIns="90000" bIns="45000"/>
          <a:lstStyle/>
          <a:p>
            <a:pPr marL="268288" indent="-268288">
              <a:lnSpc>
                <a:spcPct val="100000"/>
              </a:lnSpc>
              <a:spcBef>
                <a:spcPts val="600"/>
              </a:spcBef>
              <a:buFont typeface="Wingdings" charset="2"/>
              <a:buChar char=""/>
            </a:pPr>
            <a:r>
              <a:rPr lang="et-EE" sz="1400" dirty="0" smtClean="0">
                <a:solidFill>
                  <a:schemeClr val="tx2"/>
                </a:solidFill>
                <a:latin typeface="Verdana"/>
              </a:rPr>
              <a:t>Neil, kes on viimase 12 kuu jooksul külastanud </a:t>
            </a:r>
            <a:r>
              <a:rPr lang="et-EE" sz="1400" dirty="0" err="1" smtClean="0">
                <a:solidFill>
                  <a:schemeClr val="tx2"/>
                </a:solidFill>
                <a:latin typeface="Verdana"/>
              </a:rPr>
              <a:t>perearsti/-õde</a:t>
            </a:r>
            <a:r>
              <a:rPr lang="et-EE" sz="1400" dirty="0" smtClean="0">
                <a:solidFill>
                  <a:schemeClr val="tx2"/>
                </a:solidFill>
                <a:latin typeface="Verdana"/>
              </a:rPr>
              <a:t>, paluti anda hinnanguid nii teenuse kättesaadavusele kui ka arstiabi kvaliteedi erinevatele komponentidele. Hinnanguid anti skaalal, kus 4=väga rahul ja 1=üldse mitte rahul (</a:t>
            </a:r>
            <a:r>
              <a:rPr lang="et-EE" sz="1400" u="sng" dirty="0" smtClean="0">
                <a:solidFill>
                  <a:schemeClr val="tx2"/>
                </a:solidFill>
                <a:latin typeface="Verdana"/>
              </a:rPr>
              <a:t>Slaidid 20 ja 21</a:t>
            </a:r>
            <a:r>
              <a:rPr lang="et-EE" sz="1400" dirty="0" smtClean="0">
                <a:solidFill>
                  <a:schemeClr val="tx2"/>
                </a:solidFill>
                <a:latin typeface="Verdana"/>
              </a:rPr>
              <a:t>).</a:t>
            </a:r>
            <a:endParaRPr lang="et-EE" sz="1400" dirty="0" smtClean="0">
              <a:solidFill>
                <a:schemeClr val="tx2"/>
              </a:solidFill>
            </a:endParaRPr>
          </a:p>
          <a:p>
            <a:pPr marL="268288" indent="-268288">
              <a:lnSpc>
                <a:spcPct val="100000"/>
              </a:lnSpc>
              <a:spcBef>
                <a:spcPts val="600"/>
              </a:spcBef>
              <a:buFont typeface="Wingdings" charset="2"/>
              <a:buChar char=""/>
            </a:pPr>
            <a:r>
              <a:rPr lang="et-EE" sz="1400" dirty="0" err="1" smtClean="0">
                <a:solidFill>
                  <a:schemeClr val="tx2"/>
                </a:solidFill>
                <a:latin typeface="Verdana"/>
              </a:rPr>
              <a:t>Perearsti/-õe</a:t>
            </a:r>
            <a:r>
              <a:rPr lang="et-EE" sz="1400" dirty="0" smtClean="0">
                <a:solidFill>
                  <a:schemeClr val="tx2"/>
                </a:solidFill>
                <a:latin typeface="Verdana"/>
              </a:rPr>
              <a:t> kättesaadavust kui ka ravi kvaliteedi erinevaid osi hinnati valdavalt positiivselt. Kõige kõrgemalt hinnati taas </a:t>
            </a:r>
            <a:r>
              <a:rPr lang="et-EE" sz="1400" dirty="0" err="1" smtClean="0">
                <a:solidFill>
                  <a:schemeClr val="tx2"/>
                </a:solidFill>
                <a:latin typeface="Verdana"/>
              </a:rPr>
              <a:t>perearstide/-õdede</a:t>
            </a:r>
            <a:r>
              <a:rPr lang="et-EE" sz="1400" dirty="0" smtClean="0">
                <a:solidFill>
                  <a:schemeClr val="tx2"/>
                </a:solidFill>
                <a:latin typeface="Verdana"/>
              </a:rPr>
              <a:t> </a:t>
            </a:r>
            <a:r>
              <a:rPr lang="et-EE" sz="1400" u="sng" dirty="0" smtClean="0">
                <a:solidFill>
                  <a:schemeClr val="tx2"/>
                </a:solidFill>
                <a:latin typeface="Verdana"/>
              </a:rPr>
              <a:t>suhtumist</a:t>
            </a:r>
            <a:r>
              <a:rPr lang="et-EE" sz="1400" dirty="0" smtClean="0">
                <a:solidFill>
                  <a:schemeClr val="tx2"/>
                </a:solidFill>
                <a:latin typeface="Verdana"/>
              </a:rPr>
              <a:t> (hinnangute keskmiseks oli 3,41 palli), seejärel </a:t>
            </a:r>
            <a:r>
              <a:rPr lang="et-EE" sz="1400" u="sng" dirty="0" smtClean="0">
                <a:solidFill>
                  <a:schemeClr val="tx2"/>
                </a:solidFill>
                <a:latin typeface="Verdana"/>
              </a:rPr>
              <a:t>ravivõimaluste selgitamist</a:t>
            </a:r>
            <a:r>
              <a:rPr lang="et-EE" sz="1400" dirty="0" smtClean="0">
                <a:solidFill>
                  <a:schemeClr val="tx2"/>
                </a:solidFill>
                <a:latin typeface="Verdana"/>
              </a:rPr>
              <a:t> (3,26) ja </a:t>
            </a:r>
            <a:r>
              <a:rPr lang="et-EE" sz="1400" u="sng" dirty="0" smtClean="0">
                <a:solidFill>
                  <a:schemeClr val="tx2"/>
                </a:solidFill>
                <a:latin typeface="Verdana"/>
              </a:rPr>
              <a:t>teenuse kättesaadavust </a:t>
            </a:r>
            <a:r>
              <a:rPr lang="et-EE" sz="1400" dirty="0" smtClean="0">
                <a:solidFill>
                  <a:schemeClr val="tx2"/>
                </a:solidFill>
                <a:latin typeface="Verdana"/>
              </a:rPr>
              <a:t>(3,22 palli). Välja arvatud suhtumine, on kõigi nimetatud tegurite puhul ülekaalus hinnang “pigem rahul”. Suhtumisega on enamus vastajaist (51%) väga rahul.</a:t>
            </a:r>
            <a:endParaRPr lang="et-EE" sz="1400" dirty="0" smtClean="0">
              <a:solidFill>
                <a:schemeClr val="tx2"/>
              </a:solidFill>
            </a:endParaRPr>
          </a:p>
          <a:p>
            <a:pPr marL="268288" indent="-268288">
              <a:lnSpc>
                <a:spcPct val="100000"/>
              </a:lnSpc>
              <a:spcBef>
                <a:spcPts val="600"/>
              </a:spcBef>
              <a:buFont typeface="Wingdings" charset="2"/>
              <a:buChar char=""/>
            </a:pPr>
            <a:r>
              <a:rPr lang="et-EE" sz="1400" dirty="0" smtClean="0">
                <a:solidFill>
                  <a:schemeClr val="tx2"/>
                </a:solidFill>
                <a:latin typeface="Verdana"/>
              </a:rPr>
              <a:t>Rahulolematute vastajate osakaal jääb 8% (suhtumine) ja 12% (kättesaadavus) piiridesse.</a:t>
            </a:r>
            <a:endParaRPr lang="et-EE" sz="1400" dirty="0" smtClean="0">
              <a:solidFill>
                <a:schemeClr val="tx2"/>
              </a:solidFill>
            </a:endParaRPr>
          </a:p>
          <a:p>
            <a:pPr marL="268288" indent="-268288">
              <a:lnSpc>
                <a:spcPct val="100000"/>
              </a:lnSpc>
              <a:spcBef>
                <a:spcPts val="600"/>
              </a:spcBef>
              <a:buFont typeface="Wingdings" charset="2"/>
              <a:buChar char=""/>
            </a:pPr>
            <a:r>
              <a:rPr lang="et-EE" sz="1400" dirty="0" smtClean="0">
                <a:solidFill>
                  <a:schemeClr val="tx2"/>
                </a:solidFill>
                <a:latin typeface="Verdana"/>
              </a:rPr>
              <a:t>Võrreldes eelmise uuringuga on veidi langenud kõikide tegurite hinnangud, eriti hinnang teenuse kättesaadavusele (0,10 palli).</a:t>
            </a:r>
          </a:p>
          <a:p>
            <a:pPr marL="268288" indent="-268288">
              <a:lnSpc>
                <a:spcPct val="100000"/>
              </a:lnSpc>
              <a:spcBef>
                <a:spcPts val="600"/>
              </a:spcBef>
            </a:pPr>
            <a:endParaRPr lang="et-EE" sz="1400" dirty="0" smtClean="0">
              <a:solidFill>
                <a:schemeClr val="tx2"/>
              </a:solidFill>
            </a:endParaRPr>
          </a:p>
          <a:p>
            <a:pPr marL="268288" indent="-268288">
              <a:lnSpc>
                <a:spcPct val="100000"/>
              </a:lnSpc>
              <a:spcBef>
                <a:spcPts val="600"/>
              </a:spcBef>
              <a:buFont typeface="Wingdings" charset="2"/>
              <a:buChar char=""/>
            </a:pPr>
            <a:r>
              <a:rPr lang="et-EE" sz="1400" dirty="0" err="1" smtClean="0">
                <a:solidFill>
                  <a:schemeClr val="tx2"/>
                </a:solidFill>
                <a:latin typeface="Verdana"/>
              </a:rPr>
              <a:t>Perearsti/-õe</a:t>
            </a:r>
            <a:r>
              <a:rPr lang="et-EE" sz="1400" dirty="0" smtClean="0">
                <a:solidFill>
                  <a:schemeClr val="tx2"/>
                </a:solidFill>
                <a:latin typeface="Verdana"/>
              </a:rPr>
              <a:t> osas lahknevad hinnangud kõige märgatavamalt teenuse kättesaadavuse puhul, kus Tallinna elanikud ja mitte-eestlased on sellega keskmisest vähem rahul. Keskmisest veidi suurem on rahulolu pensionäride seas.</a:t>
            </a:r>
            <a:endParaRPr lang="et-EE" sz="1400" dirty="0">
              <a:solidFill>
                <a:schemeClr val="tx2"/>
              </a:solidFil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CustomShape 2"/>
          <p:cNvSpPr/>
          <p:nvPr/>
        </p:nvSpPr>
        <p:spPr>
          <a:xfrm>
            <a:off x="395280" y="404640"/>
            <a:ext cx="7682400" cy="574920"/>
          </a:xfrm>
          <a:prstGeom prst="rect">
            <a:avLst/>
          </a:prstGeom>
          <a:noFill/>
          <a:ln>
            <a:noFill/>
          </a:ln>
        </p:spPr>
        <p:txBody>
          <a:bodyPr lIns="90000" tIns="45000" rIns="90000" bIns="45000" anchor="ctr"/>
          <a:lstStyle/>
          <a:p>
            <a:pPr>
              <a:lnSpc>
                <a:spcPct val="100000"/>
              </a:lnSpc>
            </a:pPr>
            <a:r>
              <a:rPr lang="en-US" sz="1600" b="1" dirty="0">
                <a:solidFill>
                  <a:srgbClr val="C50505"/>
                </a:solidFill>
                <a:latin typeface="Verdana"/>
              </a:rPr>
              <a:t>UURINGU </a:t>
            </a:r>
            <a:r>
              <a:rPr lang="en-US" sz="1600" b="1" dirty="0" smtClean="0">
                <a:solidFill>
                  <a:srgbClr val="C50505"/>
                </a:solidFill>
                <a:latin typeface="Verdana"/>
              </a:rPr>
              <a:t>TEEMAD</a:t>
            </a:r>
            <a:endParaRPr dirty="0"/>
          </a:p>
        </p:txBody>
      </p:sp>
      <p:sp>
        <p:nvSpPr>
          <p:cNvPr id="4" name="Text Box 3"/>
          <p:cNvSpPr txBox="1">
            <a:spLocks noChangeArrowheads="1"/>
          </p:cNvSpPr>
          <p:nvPr/>
        </p:nvSpPr>
        <p:spPr bwMode="auto">
          <a:xfrm>
            <a:off x="467544" y="1196752"/>
            <a:ext cx="8136904" cy="3539430"/>
          </a:xfrm>
          <a:prstGeom prst="rect">
            <a:avLst/>
          </a:prstGeom>
          <a:noFill/>
          <a:ln w="9525">
            <a:noFill/>
            <a:miter lim="800000"/>
            <a:headEnd/>
            <a:tailEnd/>
          </a:ln>
        </p:spPr>
        <p:txBody>
          <a:bodyPr wrap="square">
            <a:spAutoFit/>
          </a:bodyPr>
          <a:lstStyle/>
          <a:p>
            <a:pPr marL="449263" indent="-449263" eaLnBrk="0" hangingPunct="0">
              <a:spcBef>
                <a:spcPct val="50000"/>
              </a:spcBef>
            </a:pPr>
            <a:r>
              <a:rPr lang="et-EE" sz="1400" b="1" dirty="0" smtClean="0">
                <a:solidFill>
                  <a:srgbClr val="002060"/>
                </a:solidFill>
                <a:latin typeface="Verdana" pitchFamily="34" charset="0"/>
                <a:ea typeface="Verdana" pitchFamily="34" charset="0"/>
                <a:cs typeface="Verdana" pitchFamily="34" charset="0"/>
              </a:rPr>
              <a:t>I 	KUVAND</a:t>
            </a:r>
          </a:p>
          <a:p>
            <a:pPr marL="906463" lvl="2" indent="-449263" eaLnBrk="0" hangingPunct="0">
              <a:spcBef>
                <a:spcPct val="50000"/>
              </a:spcBef>
              <a:buFont typeface="Wingdings" pitchFamily="2" charset="2"/>
              <a:buChar char="§"/>
            </a:pPr>
            <a:r>
              <a:rPr lang="et-EE" sz="1400" b="1" dirty="0" smtClean="0">
                <a:solidFill>
                  <a:srgbClr val="C00000"/>
                </a:solidFill>
                <a:latin typeface="Verdana" pitchFamily="34" charset="0"/>
                <a:ea typeface="Verdana" pitchFamily="34" charset="0"/>
                <a:cs typeface="Verdana" pitchFamily="34" charset="0"/>
              </a:rPr>
              <a:t>Tegevused </a:t>
            </a:r>
            <a:r>
              <a:rPr lang="et-EE" sz="1400" dirty="0" smtClean="0">
                <a:solidFill>
                  <a:srgbClr val="C00000"/>
                </a:solidFill>
                <a:latin typeface="Verdana" pitchFamily="34" charset="0"/>
                <a:ea typeface="Verdana" pitchFamily="34" charset="0"/>
                <a:cs typeface="Verdana" pitchFamily="34" charset="0"/>
              </a:rPr>
              <a:t>(küsimus 1)</a:t>
            </a:r>
          </a:p>
          <a:p>
            <a:pPr marL="906463" lvl="2" indent="-449263" eaLnBrk="0" hangingPunct="0">
              <a:spcBef>
                <a:spcPct val="50000"/>
              </a:spcBef>
              <a:buFont typeface="Wingdings" pitchFamily="2" charset="2"/>
              <a:buChar char="§"/>
            </a:pPr>
            <a:r>
              <a:rPr lang="et-EE" sz="1400" b="1" dirty="0" smtClean="0">
                <a:solidFill>
                  <a:srgbClr val="C00000"/>
                </a:solidFill>
                <a:latin typeface="Verdana" pitchFamily="34" charset="0"/>
                <a:ea typeface="Verdana" pitchFamily="34" charset="0"/>
                <a:cs typeface="Verdana" pitchFamily="34" charset="0"/>
              </a:rPr>
              <a:t>Usaldusväärsus </a:t>
            </a:r>
            <a:r>
              <a:rPr lang="et-EE" sz="1400" dirty="0">
                <a:solidFill>
                  <a:srgbClr val="C00000"/>
                </a:solidFill>
                <a:latin typeface="Verdana" pitchFamily="34" charset="0"/>
                <a:ea typeface="Verdana" pitchFamily="34" charset="0"/>
                <a:cs typeface="Verdana" pitchFamily="34" charset="0"/>
              </a:rPr>
              <a:t>(küsimus </a:t>
            </a:r>
            <a:r>
              <a:rPr lang="et-EE" sz="1400" dirty="0" smtClean="0">
                <a:solidFill>
                  <a:srgbClr val="C00000"/>
                </a:solidFill>
                <a:latin typeface="Verdana" pitchFamily="34" charset="0"/>
                <a:ea typeface="Verdana" pitchFamily="34" charset="0"/>
                <a:cs typeface="Verdana" pitchFamily="34" charset="0"/>
              </a:rPr>
              <a:t>2)</a:t>
            </a:r>
            <a:endParaRPr lang="et-EE" sz="1400" dirty="0">
              <a:solidFill>
                <a:srgbClr val="C00000"/>
              </a:solidFill>
              <a:latin typeface="Verdana" pitchFamily="34" charset="0"/>
              <a:ea typeface="Verdana" pitchFamily="34" charset="0"/>
              <a:cs typeface="Verdana" pitchFamily="34" charset="0"/>
            </a:endParaRPr>
          </a:p>
          <a:p>
            <a:pPr marL="449263" indent="-449263" eaLnBrk="0" hangingPunct="0">
              <a:spcBef>
                <a:spcPct val="50000"/>
              </a:spcBef>
            </a:pPr>
            <a:r>
              <a:rPr lang="et-EE" sz="1400" b="1" dirty="0" smtClean="0">
                <a:solidFill>
                  <a:srgbClr val="002060"/>
                </a:solidFill>
                <a:latin typeface="Verdana" pitchFamily="34" charset="0"/>
                <a:ea typeface="Verdana" pitchFamily="34" charset="0"/>
                <a:cs typeface="Verdana" pitchFamily="34" charset="0"/>
              </a:rPr>
              <a:t>II 	KOKKUPUUDE </a:t>
            </a:r>
          </a:p>
          <a:p>
            <a:pPr marL="906463" lvl="2" indent="-449263" eaLnBrk="0" hangingPunct="0">
              <a:spcBef>
                <a:spcPct val="50000"/>
              </a:spcBef>
              <a:buFont typeface="Wingdings" pitchFamily="2" charset="2"/>
              <a:buChar char="§"/>
            </a:pPr>
            <a:r>
              <a:rPr lang="et-EE" sz="1400" b="1" dirty="0" smtClean="0">
                <a:solidFill>
                  <a:srgbClr val="C00000"/>
                </a:solidFill>
                <a:latin typeface="Verdana" pitchFamily="34" charset="0"/>
                <a:ea typeface="Verdana" pitchFamily="34" charset="0"/>
                <a:cs typeface="Verdana" pitchFamily="34" charset="0"/>
              </a:rPr>
              <a:t>Kokkupuude erinevate teenustega </a:t>
            </a:r>
            <a:r>
              <a:rPr lang="et-EE" sz="1400" dirty="0" smtClean="0">
                <a:solidFill>
                  <a:srgbClr val="C00000"/>
                </a:solidFill>
                <a:latin typeface="Verdana" pitchFamily="34" charset="0"/>
                <a:ea typeface="Verdana" pitchFamily="34" charset="0"/>
                <a:cs typeface="Verdana" pitchFamily="34" charset="0"/>
              </a:rPr>
              <a:t>(</a:t>
            </a:r>
            <a:r>
              <a:rPr lang="et-EE" sz="1400" dirty="0">
                <a:solidFill>
                  <a:srgbClr val="C00000"/>
                </a:solidFill>
                <a:latin typeface="Verdana" pitchFamily="34" charset="0"/>
                <a:ea typeface="Verdana" pitchFamily="34" charset="0"/>
                <a:cs typeface="Verdana" pitchFamily="34" charset="0"/>
              </a:rPr>
              <a:t>küsimus </a:t>
            </a:r>
            <a:r>
              <a:rPr lang="et-EE" sz="1400" dirty="0" smtClean="0">
                <a:solidFill>
                  <a:srgbClr val="C00000"/>
                </a:solidFill>
                <a:latin typeface="Verdana" pitchFamily="34" charset="0"/>
                <a:ea typeface="Verdana" pitchFamily="34" charset="0"/>
                <a:cs typeface="Verdana" pitchFamily="34" charset="0"/>
              </a:rPr>
              <a:t>3)</a:t>
            </a:r>
            <a:endParaRPr lang="et-EE" sz="1400" dirty="0">
              <a:solidFill>
                <a:srgbClr val="C00000"/>
              </a:solidFill>
              <a:latin typeface="Verdana" pitchFamily="34" charset="0"/>
              <a:ea typeface="Verdana" pitchFamily="34" charset="0"/>
              <a:cs typeface="Verdana" pitchFamily="34" charset="0"/>
            </a:endParaRPr>
          </a:p>
          <a:p>
            <a:pPr marL="906463" lvl="2" indent="-449263" eaLnBrk="0" hangingPunct="0">
              <a:spcBef>
                <a:spcPct val="50000"/>
              </a:spcBef>
              <a:buFont typeface="Wingdings" pitchFamily="2" charset="2"/>
              <a:buChar char="§"/>
            </a:pPr>
            <a:r>
              <a:rPr lang="et-EE" sz="1400" b="1" dirty="0" smtClean="0">
                <a:solidFill>
                  <a:srgbClr val="C00000"/>
                </a:solidFill>
                <a:latin typeface="Verdana" pitchFamily="34" charset="0"/>
                <a:ea typeface="Verdana" pitchFamily="34" charset="0"/>
                <a:cs typeface="Verdana" pitchFamily="34" charset="0"/>
              </a:rPr>
              <a:t>Kokkupuude  tasuta/tasulise eriarstiabiga </a:t>
            </a:r>
            <a:r>
              <a:rPr lang="et-EE" sz="1400" dirty="0" smtClean="0">
                <a:solidFill>
                  <a:srgbClr val="C00000"/>
                </a:solidFill>
                <a:latin typeface="Verdana" pitchFamily="34" charset="0"/>
                <a:ea typeface="Verdana" pitchFamily="34" charset="0"/>
                <a:cs typeface="Verdana" pitchFamily="34" charset="0"/>
              </a:rPr>
              <a:t>(</a:t>
            </a:r>
            <a:r>
              <a:rPr lang="et-EE" sz="1400" dirty="0">
                <a:solidFill>
                  <a:srgbClr val="C00000"/>
                </a:solidFill>
                <a:latin typeface="Verdana" pitchFamily="34" charset="0"/>
                <a:ea typeface="Verdana" pitchFamily="34" charset="0"/>
                <a:cs typeface="Verdana" pitchFamily="34" charset="0"/>
              </a:rPr>
              <a:t>küsimus </a:t>
            </a:r>
            <a:r>
              <a:rPr lang="et-EE" sz="1400" dirty="0" smtClean="0">
                <a:solidFill>
                  <a:srgbClr val="C00000"/>
                </a:solidFill>
                <a:latin typeface="Verdana" pitchFamily="34" charset="0"/>
                <a:ea typeface="Verdana" pitchFamily="34" charset="0"/>
                <a:cs typeface="Verdana" pitchFamily="34" charset="0"/>
              </a:rPr>
              <a:t>7)</a:t>
            </a:r>
            <a:endParaRPr lang="et-EE" sz="1400" dirty="0">
              <a:solidFill>
                <a:srgbClr val="C00000"/>
              </a:solidFill>
              <a:latin typeface="Verdana" pitchFamily="34" charset="0"/>
              <a:ea typeface="Verdana" pitchFamily="34" charset="0"/>
              <a:cs typeface="Verdana" pitchFamily="34" charset="0"/>
            </a:endParaRPr>
          </a:p>
          <a:p>
            <a:pPr marL="449263" lvl="2" indent="-449263" eaLnBrk="0" hangingPunct="0">
              <a:spcBef>
                <a:spcPct val="50000"/>
              </a:spcBef>
            </a:pPr>
            <a:r>
              <a:rPr lang="et-EE" sz="1400" b="1" dirty="0" smtClean="0">
                <a:solidFill>
                  <a:srgbClr val="002060"/>
                </a:solidFill>
                <a:latin typeface="Verdana" pitchFamily="34" charset="0"/>
                <a:ea typeface="Verdana" pitchFamily="34" charset="0"/>
                <a:cs typeface="Verdana" pitchFamily="34" charset="0"/>
              </a:rPr>
              <a:t>III 	RAHULOLU PEREARSTI/ÕEGA </a:t>
            </a:r>
            <a:r>
              <a:rPr lang="et-EE" sz="1400" dirty="0">
                <a:solidFill>
                  <a:srgbClr val="C00000"/>
                </a:solidFill>
                <a:latin typeface="Verdana" pitchFamily="34" charset="0"/>
                <a:ea typeface="Verdana" pitchFamily="34" charset="0"/>
                <a:cs typeface="Verdana" pitchFamily="34" charset="0"/>
              </a:rPr>
              <a:t>(küsimus </a:t>
            </a:r>
            <a:r>
              <a:rPr lang="et-EE" sz="1400" dirty="0" smtClean="0">
                <a:solidFill>
                  <a:srgbClr val="C00000"/>
                </a:solidFill>
                <a:latin typeface="Verdana" pitchFamily="34" charset="0"/>
                <a:ea typeface="Verdana" pitchFamily="34" charset="0"/>
                <a:cs typeface="Verdana" pitchFamily="34" charset="0"/>
              </a:rPr>
              <a:t>4)</a:t>
            </a:r>
            <a:endParaRPr lang="et-EE" sz="1400" dirty="0">
              <a:solidFill>
                <a:srgbClr val="C00000"/>
              </a:solidFill>
              <a:latin typeface="Verdana" pitchFamily="34" charset="0"/>
              <a:ea typeface="Verdana" pitchFamily="34" charset="0"/>
              <a:cs typeface="Verdana" pitchFamily="34" charset="0"/>
            </a:endParaRPr>
          </a:p>
          <a:p>
            <a:pPr marL="449263" indent="-449263" eaLnBrk="0" hangingPunct="0">
              <a:spcBef>
                <a:spcPct val="50000"/>
              </a:spcBef>
            </a:pPr>
            <a:r>
              <a:rPr lang="et-EE" sz="1400" b="1" dirty="0" smtClean="0">
                <a:solidFill>
                  <a:srgbClr val="002060"/>
                </a:solidFill>
                <a:latin typeface="Verdana" pitchFamily="34" charset="0"/>
                <a:ea typeface="Verdana" pitchFamily="34" charset="0"/>
                <a:cs typeface="Verdana" pitchFamily="34" charset="0"/>
              </a:rPr>
              <a:t>IV 	RAHULOLU ERIARSTIABIGA</a:t>
            </a:r>
          </a:p>
          <a:p>
            <a:pPr marL="906463" lvl="2" indent="-449263" eaLnBrk="0" hangingPunct="0">
              <a:spcBef>
                <a:spcPct val="50000"/>
              </a:spcBef>
              <a:buFont typeface="Wingdings" pitchFamily="2" charset="2"/>
              <a:buChar char="§"/>
            </a:pPr>
            <a:r>
              <a:rPr lang="et-EE" sz="1400" b="1" dirty="0" smtClean="0">
                <a:solidFill>
                  <a:srgbClr val="C00000"/>
                </a:solidFill>
                <a:latin typeface="Verdana" pitchFamily="34" charset="0"/>
                <a:ea typeface="Verdana" pitchFamily="34" charset="0"/>
                <a:cs typeface="Verdana" pitchFamily="34" charset="0"/>
              </a:rPr>
              <a:t>Vastuvõtuaja valimine </a:t>
            </a:r>
            <a:r>
              <a:rPr lang="et-EE" sz="1400" dirty="0" smtClean="0">
                <a:solidFill>
                  <a:srgbClr val="C00000"/>
                </a:solidFill>
                <a:latin typeface="Verdana" pitchFamily="34" charset="0"/>
                <a:ea typeface="Verdana" pitchFamily="34" charset="0"/>
                <a:cs typeface="Verdana" pitchFamily="34" charset="0"/>
              </a:rPr>
              <a:t>(</a:t>
            </a:r>
            <a:r>
              <a:rPr lang="et-EE" sz="1400" dirty="0">
                <a:solidFill>
                  <a:srgbClr val="C00000"/>
                </a:solidFill>
                <a:latin typeface="Verdana" pitchFamily="34" charset="0"/>
                <a:ea typeface="Verdana" pitchFamily="34" charset="0"/>
                <a:cs typeface="Verdana" pitchFamily="34" charset="0"/>
              </a:rPr>
              <a:t>küsimus </a:t>
            </a:r>
            <a:r>
              <a:rPr lang="et-EE" sz="1400" dirty="0" smtClean="0">
                <a:solidFill>
                  <a:srgbClr val="C00000"/>
                </a:solidFill>
                <a:latin typeface="Verdana" pitchFamily="34" charset="0"/>
                <a:ea typeface="Verdana" pitchFamily="34" charset="0"/>
                <a:cs typeface="Verdana" pitchFamily="34" charset="0"/>
              </a:rPr>
              <a:t>6)</a:t>
            </a:r>
            <a:endParaRPr lang="et-EE" sz="1400" dirty="0">
              <a:solidFill>
                <a:srgbClr val="C00000"/>
              </a:solidFill>
              <a:latin typeface="Verdana" pitchFamily="34" charset="0"/>
              <a:ea typeface="Verdana" pitchFamily="34" charset="0"/>
              <a:cs typeface="Verdana" pitchFamily="34" charset="0"/>
            </a:endParaRPr>
          </a:p>
          <a:p>
            <a:pPr marL="906463" lvl="2" indent="-449263" eaLnBrk="0" hangingPunct="0">
              <a:spcBef>
                <a:spcPct val="50000"/>
              </a:spcBef>
              <a:buFont typeface="Wingdings" pitchFamily="2" charset="2"/>
              <a:buChar char="§"/>
            </a:pPr>
            <a:r>
              <a:rPr lang="et-EE" sz="1400" b="1" dirty="0" smtClean="0">
                <a:solidFill>
                  <a:srgbClr val="C00000"/>
                </a:solidFill>
                <a:latin typeface="Verdana" pitchFamily="34" charset="0"/>
                <a:ea typeface="Verdana" pitchFamily="34" charset="0"/>
                <a:cs typeface="Verdana" pitchFamily="34" charset="0"/>
              </a:rPr>
              <a:t>Rahulolu vastavalt külastatud eriarstiabile </a:t>
            </a:r>
            <a:r>
              <a:rPr lang="et-EE" sz="1400" dirty="0">
                <a:solidFill>
                  <a:srgbClr val="C00000"/>
                </a:solidFill>
                <a:latin typeface="Verdana" pitchFamily="34" charset="0"/>
                <a:ea typeface="Verdana" pitchFamily="34" charset="0"/>
                <a:cs typeface="Verdana" pitchFamily="34" charset="0"/>
              </a:rPr>
              <a:t>(küsimus </a:t>
            </a:r>
            <a:r>
              <a:rPr lang="et-EE" sz="1400" dirty="0" smtClean="0">
                <a:solidFill>
                  <a:srgbClr val="C00000"/>
                </a:solidFill>
                <a:latin typeface="Verdana" pitchFamily="34" charset="0"/>
                <a:ea typeface="Verdana" pitchFamily="34" charset="0"/>
                <a:cs typeface="Verdana" pitchFamily="34" charset="0"/>
              </a:rPr>
              <a:t>7)</a:t>
            </a:r>
            <a:endParaRPr lang="et-EE" sz="1400" dirty="0">
              <a:solidFill>
                <a:srgbClr val="C00000"/>
              </a:solidFill>
              <a:latin typeface="Verdana" pitchFamily="34" charset="0"/>
              <a:ea typeface="Verdana" pitchFamily="34" charset="0"/>
              <a:cs typeface="Verdana" pitchFamily="34" charset="0"/>
            </a:endParaRPr>
          </a:p>
          <a:p>
            <a:pPr marL="906463" lvl="2" indent="-449263" eaLnBrk="0" hangingPunct="0">
              <a:spcBef>
                <a:spcPct val="50000"/>
              </a:spcBef>
              <a:buFont typeface="Wingdings" pitchFamily="2" charset="2"/>
              <a:buChar char="§"/>
            </a:pPr>
            <a:r>
              <a:rPr lang="et-EE" sz="1400" b="1" dirty="0" smtClean="0">
                <a:solidFill>
                  <a:srgbClr val="C00000"/>
                </a:solidFill>
                <a:latin typeface="Verdana" pitchFamily="34" charset="0"/>
                <a:ea typeface="Verdana" pitchFamily="34" charset="0"/>
                <a:cs typeface="Verdana" pitchFamily="34" charset="0"/>
              </a:rPr>
              <a:t>Rahulolu vastavalt tasuta/tasulisele kokkupuutele </a:t>
            </a:r>
            <a:r>
              <a:rPr lang="et-EE" sz="1400" dirty="0" smtClean="0">
                <a:solidFill>
                  <a:srgbClr val="C00000"/>
                </a:solidFill>
                <a:latin typeface="Verdana" pitchFamily="34" charset="0"/>
                <a:ea typeface="Verdana" pitchFamily="34" charset="0"/>
                <a:cs typeface="Verdana" pitchFamily="34" charset="0"/>
              </a:rPr>
              <a:t>(küsimus 7)</a:t>
            </a:r>
            <a:endParaRPr lang="et-EE" sz="1400" dirty="0">
              <a:solidFill>
                <a:srgbClr val="C00000"/>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906351091"/>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 name="CustomShape 1"/>
          <p:cNvSpPr/>
          <p:nvPr/>
        </p:nvSpPr>
        <p:spPr>
          <a:xfrm>
            <a:off x="467640" y="260640"/>
            <a:ext cx="7488720" cy="689040"/>
          </a:xfrm>
          <a:prstGeom prst="rect">
            <a:avLst/>
          </a:prstGeom>
          <a:noFill/>
          <a:ln>
            <a:noFill/>
          </a:ln>
        </p:spPr>
        <p:txBody>
          <a:bodyPr lIns="90000" tIns="45000" rIns="90000" bIns="45000" anchor="ctr"/>
          <a:lstStyle/>
          <a:p>
            <a:r>
              <a:rPr lang="en-US" sz="1600" b="1" dirty="0">
                <a:solidFill>
                  <a:srgbClr val="C50505"/>
                </a:solidFill>
                <a:latin typeface="Verdana"/>
              </a:rPr>
              <a:t>III RAHULOLU PEREARSTI/-ÕEGA</a:t>
            </a:r>
            <a:endParaRPr dirty="0"/>
          </a:p>
          <a:p>
            <a:r>
              <a:rPr lang="en-US" sz="1600" b="1" dirty="0" err="1">
                <a:solidFill>
                  <a:srgbClr val="003366"/>
                </a:solidFill>
                <a:latin typeface="Verdana"/>
              </a:rPr>
              <a:t>Rahulolu</a:t>
            </a:r>
            <a:r>
              <a:rPr lang="en-US" sz="1600" b="1" dirty="0">
                <a:solidFill>
                  <a:srgbClr val="003366"/>
                </a:solidFill>
                <a:latin typeface="Verdana"/>
              </a:rPr>
              <a:t> </a:t>
            </a:r>
            <a:r>
              <a:rPr lang="en-US" sz="1600" b="1" dirty="0" err="1">
                <a:solidFill>
                  <a:srgbClr val="003366"/>
                </a:solidFill>
                <a:latin typeface="Verdana"/>
              </a:rPr>
              <a:t>perearsti</a:t>
            </a:r>
            <a:r>
              <a:rPr lang="en-US" sz="1600" b="1" dirty="0">
                <a:solidFill>
                  <a:srgbClr val="003366"/>
                </a:solidFill>
                <a:latin typeface="Verdana"/>
              </a:rPr>
              <a:t>/-</a:t>
            </a:r>
            <a:r>
              <a:rPr lang="en-US" sz="1600" b="1" dirty="0" err="1">
                <a:solidFill>
                  <a:srgbClr val="003366"/>
                </a:solidFill>
                <a:latin typeface="Verdana"/>
              </a:rPr>
              <a:t>õega</a:t>
            </a:r>
            <a:r>
              <a:rPr lang="en-US" sz="1600" b="1" dirty="0">
                <a:solidFill>
                  <a:srgbClr val="003366"/>
                </a:solidFill>
                <a:latin typeface="Verdana"/>
              </a:rPr>
              <a:t>,</a:t>
            </a:r>
            <a:endParaRPr dirty="0"/>
          </a:p>
          <a:p>
            <a:pPr>
              <a:lnSpc>
                <a:spcPct val="100000"/>
              </a:lnSpc>
            </a:pPr>
            <a:r>
              <a:rPr lang="en-US" sz="1400" dirty="0" smtClean="0">
                <a:solidFill>
                  <a:srgbClr val="003366"/>
                </a:solidFill>
                <a:latin typeface="Verdana"/>
              </a:rPr>
              <a:t>n=</a:t>
            </a:r>
            <a:r>
              <a:rPr lang="et-EE" sz="1400" dirty="0" smtClean="0">
                <a:solidFill>
                  <a:srgbClr val="003366"/>
                </a:solidFill>
                <a:latin typeface="Verdana"/>
              </a:rPr>
              <a:t>821, </a:t>
            </a:r>
            <a:r>
              <a:rPr lang="en-US" sz="1400" dirty="0" smtClean="0">
                <a:solidFill>
                  <a:srgbClr val="003366"/>
                </a:solidFill>
                <a:latin typeface="Verdana"/>
              </a:rPr>
              <a:t>on </a:t>
            </a:r>
            <a:r>
              <a:rPr lang="en-US" sz="1400" dirty="0" err="1">
                <a:solidFill>
                  <a:srgbClr val="003366"/>
                </a:solidFill>
                <a:latin typeface="Verdana"/>
              </a:rPr>
              <a:t>külastanud</a:t>
            </a:r>
            <a:r>
              <a:rPr lang="en-US" sz="1400" dirty="0">
                <a:solidFill>
                  <a:srgbClr val="003366"/>
                </a:solidFill>
                <a:latin typeface="Verdana"/>
              </a:rPr>
              <a:t> </a:t>
            </a:r>
            <a:r>
              <a:rPr lang="en-US" sz="1400" dirty="0" err="1">
                <a:solidFill>
                  <a:srgbClr val="003366"/>
                </a:solidFill>
                <a:latin typeface="Verdana"/>
              </a:rPr>
              <a:t>perearsti</a:t>
            </a:r>
            <a:r>
              <a:rPr lang="en-US" sz="1400" dirty="0">
                <a:solidFill>
                  <a:srgbClr val="003366"/>
                </a:solidFill>
                <a:latin typeface="Verdana"/>
              </a:rPr>
              <a:t>/-</a:t>
            </a:r>
            <a:r>
              <a:rPr lang="en-US" sz="1400" dirty="0" err="1">
                <a:solidFill>
                  <a:srgbClr val="003366"/>
                </a:solidFill>
                <a:latin typeface="Verdana"/>
              </a:rPr>
              <a:t>õde</a:t>
            </a:r>
            <a:r>
              <a:rPr lang="en-US" sz="1400" dirty="0">
                <a:solidFill>
                  <a:srgbClr val="003366"/>
                </a:solidFill>
                <a:latin typeface="Verdana"/>
              </a:rPr>
              <a:t>, %</a:t>
            </a:r>
            <a:endParaRPr dirty="0"/>
          </a:p>
        </p:txBody>
      </p:sp>
      <p:sp>
        <p:nvSpPr>
          <p:cNvPr id="192" name="CustomShape 3"/>
          <p:cNvSpPr/>
          <p:nvPr/>
        </p:nvSpPr>
        <p:spPr>
          <a:xfrm>
            <a:off x="1566720" y="-95400"/>
            <a:ext cx="9142920" cy="360"/>
          </a:xfrm>
          <a:prstGeom prst="rect">
            <a:avLst/>
          </a:prstGeom>
          <a:noFill/>
          <a:ln w="9360">
            <a:noFill/>
          </a:ln>
        </p:spPr>
      </p:sp>
      <p:pic>
        <p:nvPicPr>
          <p:cNvPr id="1026" name="Picture 2"/>
          <p:cNvPicPr>
            <a:picLocks noChangeAspect="1" noChangeArrowheads="1"/>
          </p:cNvPicPr>
          <p:nvPr/>
        </p:nvPicPr>
        <p:blipFill>
          <a:blip r:embed="rId2" cstate="print"/>
          <a:srcRect/>
          <a:stretch>
            <a:fillRect/>
          </a:stretch>
        </p:blipFill>
        <p:spPr bwMode="auto">
          <a:xfrm>
            <a:off x="728663" y="1268759"/>
            <a:ext cx="7686675" cy="4798665"/>
          </a:xfrm>
          <a:prstGeom prst="rect">
            <a:avLst/>
          </a:prstGeom>
          <a:noFill/>
          <a:ln w="9525">
            <a:noFill/>
            <a:miter lim="800000"/>
            <a:headEnd/>
            <a:tailEnd/>
          </a:ln>
          <a:effectLst/>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 name="CustomShape 1"/>
          <p:cNvSpPr/>
          <p:nvPr/>
        </p:nvSpPr>
        <p:spPr>
          <a:xfrm>
            <a:off x="467544" y="188640"/>
            <a:ext cx="7488720" cy="689040"/>
          </a:xfrm>
          <a:prstGeom prst="rect">
            <a:avLst/>
          </a:prstGeom>
          <a:noFill/>
          <a:ln>
            <a:noFill/>
          </a:ln>
        </p:spPr>
        <p:txBody>
          <a:bodyPr lIns="90000" tIns="45000" rIns="90000" bIns="45000" anchor="ctr"/>
          <a:lstStyle/>
          <a:p>
            <a:r>
              <a:rPr lang="en-US" sz="1600" b="1" dirty="0">
                <a:solidFill>
                  <a:srgbClr val="C50505"/>
                </a:solidFill>
                <a:latin typeface="Verdana"/>
              </a:rPr>
              <a:t>III RAHULOLU PEREARSTI/-ÕEGA</a:t>
            </a:r>
            <a:endParaRPr dirty="0"/>
          </a:p>
          <a:p>
            <a:r>
              <a:rPr lang="en-US" sz="1400" b="1" dirty="0" err="1">
                <a:solidFill>
                  <a:srgbClr val="003366"/>
                </a:solidFill>
                <a:latin typeface="Verdana"/>
              </a:rPr>
              <a:t>Rahulolu</a:t>
            </a:r>
            <a:r>
              <a:rPr lang="en-US" sz="1400" b="1" dirty="0">
                <a:solidFill>
                  <a:srgbClr val="003366"/>
                </a:solidFill>
                <a:latin typeface="Verdana"/>
              </a:rPr>
              <a:t> </a:t>
            </a:r>
            <a:r>
              <a:rPr lang="en-US" sz="1400" b="1" dirty="0" err="1">
                <a:solidFill>
                  <a:srgbClr val="003366"/>
                </a:solidFill>
                <a:latin typeface="Verdana"/>
              </a:rPr>
              <a:t>perearsti</a:t>
            </a:r>
            <a:r>
              <a:rPr lang="en-US" sz="1400" b="1" dirty="0">
                <a:solidFill>
                  <a:srgbClr val="003366"/>
                </a:solidFill>
                <a:latin typeface="Verdana"/>
              </a:rPr>
              <a:t>/-</a:t>
            </a:r>
            <a:r>
              <a:rPr lang="en-US" sz="1400" b="1" dirty="0" err="1">
                <a:solidFill>
                  <a:srgbClr val="003366"/>
                </a:solidFill>
                <a:latin typeface="Verdana"/>
              </a:rPr>
              <a:t>õega</a:t>
            </a:r>
            <a:r>
              <a:rPr lang="en-US" sz="1400" b="1" dirty="0" smtClean="0">
                <a:solidFill>
                  <a:srgbClr val="003366"/>
                </a:solidFill>
                <a:latin typeface="Verdana"/>
              </a:rPr>
              <a:t>,</a:t>
            </a:r>
            <a:r>
              <a:rPr lang="et-EE" sz="1400" b="1" dirty="0" smtClean="0">
                <a:solidFill>
                  <a:srgbClr val="003366"/>
                </a:solidFill>
                <a:latin typeface="Verdana"/>
              </a:rPr>
              <a:t> </a:t>
            </a:r>
          </a:p>
          <a:p>
            <a:r>
              <a:rPr lang="et-EE" sz="1400" dirty="0" smtClean="0">
                <a:solidFill>
                  <a:srgbClr val="003366"/>
                </a:solidFill>
                <a:latin typeface="Verdana"/>
              </a:rPr>
              <a:t>muutus ajas,</a:t>
            </a:r>
            <a:r>
              <a:rPr lang="fi-FI" sz="1600" dirty="0" smtClean="0">
                <a:solidFill>
                  <a:srgbClr val="003366"/>
                </a:solidFill>
                <a:latin typeface="Verdana"/>
              </a:rPr>
              <a:t> </a:t>
            </a:r>
            <a:r>
              <a:rPr lang="fi-FI" sz="1400" dirty="0" err="1" smtClean="0">
                <a:solidFill>
                  <a:srgbClr val="003366"/>
                </a:solidFill>
                <a:latin typeface="Verdana"/>
              </a:rPr>
              <a:t>keskmine</a:t>
            </a:r>
            <a:r>
              <a:rPr lang="fi-FI" sz="1400" dirty="0" smtClean="0">
                <a:solidFill>
                  <a:srgbClr val="003366"/>
                </a:solidFill>
                <a:latin typeface="Verdana"/>
              </a:rPr>
              <a:t> 4-sel </a:t>
            </a:r>
            <a:r>
              <a:rPr lang="fi-FI" sz="1400" dirty="0" err="1" smtClean="0">
                <a:solidFill>
                  <a:srgbClr val="003366"/>
                </a:solidFill>
                <a:latin typeface="Verdana"/>
              </a:rPr>
              <a:t>skaalal</a:t>
            </a:r>
            <a:r>
              <a:rPr lang="fi-FI" sz="1400" dirty="0" smtClean="0">
                <a:solidFill>
                  <a:srgbClr val="003366"/>
                </a:solidFill>
                <a:latin typeface="Verdana"/>
              </a:rPr>
              <a:t>, </a:t>
            </a:r>
            <a:r>
              <a:rPr lang="fi-FI" sz="1400" dirty="0" err="1" smtClean="0">
                <a:solidFill>
                  <a:srgbClr val="003366"/>
                </a:solidFill>
                <a:latin typeface="Verdana"/>
              </a:rPr>
              <a:t>kus</a:t>
            </a:r>
            <a:r>
              <a:rPr lang="fi-FI" sz="1400" dirty="0" smtClean="0">
                <a:solidFill>
                  <a:srgbClr val="003366"/>
                </a:solidFill>
                <a:latin typeface="Verdana"/>
              </a:rPr>
              <a:t> 1=üldse ei ole </a:t>
            </a:r>
            <a:r>
              <a:rPr lang="fi-FI" sz="1400" dirty="0" err="1" smtClean="0">
                <a:solidFill>
                  <a:srgbClr val="003366"/>
                </a:solidFill>
                <a:latin typeface="Verdana"/>
              </a:rPr>
              <a:t>rahul</a:t>
            </a:r>
            <a:r>
              <a:rPr lang="fi-FI" sz="1400" dirty="0" smtClean="0">
                <a:solidFill>
                  <a:srgbClr val="003366"/>
                </a:solidFill>
                <a:latin typeface="Verdana"/>
              </a:rPr>
              <a:t> ja 4=väga </a:t>
            </a:r>
            <a:r>
              <a:rPr lang="fi-FI" sz="1400" dirty="0" err="1" smtClean="0">
                <a:solidFill>
                  <a:srgbClr val="003366"/>
                </a:solidFill>
                <a:latin typeface="Verdana"/>
              </a:rPr>
              <a:t>rahul</a:t>
            </a:r>
            <a:r>
              <a:rPr lang="et-EE" sz="1400" dirty="0" smtClean="0">
                <a:solidFill>
                  <a:srgbClr val="003366"/>
                </a:solidFill>
                <a:latin typeface="Verdana"/>
              </a:rPr>
              <a:t>, </a:t>
            </a:r>
            <a:r>
              <a:rPr lang="en-US" sz="1400" dirty="0" smtClean="0">
                <a:solidFill>
                  <a:srgbClr val="003366"/>
                </a:solidFill>
                <a:latin typeface="Verdana"/>
              </a:rPr>
              <a:t>n=on </a:t>
            </a:r>
            <a:r>
              <a:rPr lang="en-US" sz="1400" dirty="0" err="1">
                <a:solidFill>
                  <a:srgbClr val="003366"/>
                </a:solidFill>
                <a:latin typeface="Verdana"/>
              </a:rPr>
              <a:t>külastanud</a:t>
            </a:r>
            <a:r>
              <a:rPr lang="en-US" sz="1400" dirty="0">
                <a:solidFill>
                  <a:srgbClr val="003366"/>
                </a:solidFill>
                <a:latin typeface="Verdana"/>
              </a:rPr>
              <a:t> </a:t>
            </a:r>
            <a:r>
              <a:rPr lang="en-US" sz="1400" dirty="0" err="1">
                <a:solidFill>
                  <a:srgbClr val="003366"/>
                </a:solidFill>
                <a:latin typeface="Verdana"/>
              </a:rPr>
              <a:t>perearsti</a:t>
            </a:r>
            <a:r>
              <a:rPr lang="en-US" sz="1400" dirty="0">
                <a:solidFill>
                  <a:srgbClr val="003366"/>
                </a:solidFill>
                <a:latin typeface="Verdana"/>
              </a:rPr>
              <a:t>/-</a:t>
            </a:r>
            <a:r>
              <a:rPr lang="en-US" sz="1400" dirty="0" err="1" smtClean="0">
                <a:solidFill>
                  <a:srgbClr val="003366"/>
                </a:solidFill>
                <a:latin typeface="Verdana"/>
              </a:rPr>
              <a:t>õde</a:t>
            </a:r>
            <a:endParaRPr sz="1600" dirty="0"/>
          </a:p>
        </p:txBody>
      </p:sp>
      <p:sp>
        <p:nvSpPr>
          <p:cNvPr id="192" name="CustomShape 3"/>
          <p:cNvSpPr/>
          <p:nvPr/>
        </p:nvSpPr>
        <p:spPr>
          <a:xfrm>
            <a:off x="1566720" y="-95400"/>
            <a:ext cx="9142920" cy="360"/>
          </a:xfrm>
          <a:prstGeom prst="rect">
            <a:avLst/>
          </a:prstGeom>
          <a:noFill/>
          <a:ln w="9360">
            <a:noFill/>
          </a:ln>
        </p:spPr>
      </p:sp>
      <p:pic>
        <p:nvPicPr>
          <p:cNvPr id="7170" name="Picture 2"/>
          <p:cNvPicPr>
            <a:picLocks noChangeAspect="1" noChangeArrowheads="1"/>
          </p:cNvPicPr>
          <p:nvPr/>
        </p:nvPicPr>
        <p:blipFill>
          <a:blip r:embed="rId2" cstate="print"/>
          <a:srcRect/>
          <a:stretch>
            <a:fillRect/>
          </a:stretch>
        </p:blipFill>
        <p:spPr bwMode="auto">
          <a:xfrm>
            <a:off x="899592" y="1052736"/>
            <a:ext cx="7610475" cy="5267325"/>
          </a:xfrm>
          <a:prstGeom prst="rect">
            <a:avLst/>
          </a:prstGeom>
          <a:noFill/>
          <a:ln w="9525">
            <a:noFill/>
            <a:miter lim="800000"/>
            <a:headEnd/>
            <a:tailEnd/>
          </a:ln>
          <a:effectLst/>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 name="CustomShape 1"/>
          <p:cNvSpPr/>
          <p:nvPr/>
        </p:nvSpPr>
        <p:spPr>
          <a:xfrm>
            <a:off x="611640" y="2061000"/>
            <a:ext cx="7682400" cy="761040"/>
          </a:xfrm>
          <a:prstGeom prst="rect">
            <a:avLst/>
          </a:prstGeom>
          <a:noFill/>
          <a:ln>
            <a:noFill/>
          </a:ln>
        </p:spPr>
        <p:txBody>
          <a:bodyPr lIns="90000" tIns="45000" rIns="90000" bIns="45000" anchor="ctr"/>
          <a:lstStyle/>
          <a:p>
            <a:r>
              <a:rPr lang="en-US" sz="2000" b="1" dirty="0">
                <a:solidFill>
                  <a:srgbClr val="C50505"/>
                </a:solidFill>
                <a:latin typeface="Verdana"/>
              </a:rPr>
              <a:t>IV</a:t>
            </a:r>
            <a:endParaRPr dirty="0"/>
          </a:p>
          <a:p>
            <a:endParaRPr dirty="0"/>
          </a:p>
          <a:p>
            <a:r>
              <a:rPr lang="en-US" sz="2400" b="1" dirty="0">
                <a:solidFill>
                  <a:srgbClr val="C50505"/>
                </a:solidFill>
                <a:latin typeface="Verdana"/>
              </a:rPr>
              <a:t>RAHULOLU ERIARSTIABIGA </a:t>
            </a:r>
            <a:endParaRPr dirty="0"/>
          </a:p>
          <a:p>
            <a:endParaRPr dirty="0"/>
          </a:p>
          <a:p>
            <a:pPr>
              <a:lnSpc>
                <a:spcPct val="100000"/>
              </a:lnSpc>
            </a:pPr>
            <a:r>
              <a:rPr lang="en-US" sz="2400" dirty="0" err="1">
                <a:solidFill>
                  <a:srgbClr val="003366"/>
                </a:solidFill>
                <a:latin typeface="Verdana"/>
              </a:rPr>
              <a:t>Vastajad</a:t>
            </a:r>
            <a:r>
              <a:rPr lang="en-US" sz="2400" dirty="0">
                <a:solidFill>
                  <a:srgbClr val="003366"/>
                </a:solidFill>
                <a:latin typeface="Verdana"/>
              </a:rPr>
              <a:t>: </a:t>
            </a:r>
            <a:r>
              <a:rPr lang="en-US" sz="2400" dirty="0" err="1">
                <a:solidFill>
                  <a:srgbClr val="003366"/>
                </a:solidFill>
                <a:latin typeface="Verdana"/>
              </a:rPr>
              <a:t>üle</a:t>
            </a:r>
            <a:r>
              <a:rPr lang="en-US" sz="2400" dirty="0">
                <a:solidFill>
                  <a:srgbClr val="003366"/>
                </a:solidFill>
                <a:latin typeface="Verdana"/>
              </a:rPr>
              <a:t> 14-aastased, </a:t>
            </a:r>
            <a:r>
              <a:rPr lang="en-US" sz="2400" dirty="0" err="1">
                <a:solidFill>
                  <a:srgbClr val="003366"/>
                </a:solidFill>
                <a:latin typeface="Verdana"/>
              </a:rPr>
              <a:t>kes</a:t>
            </a:r>
            <a:r>
              <a:rPr lang="en-US" sz="2400" dirty="0">
                <a:solidFill>
                  <a:srgbClr val="003366"/>
                </a:solidFill>
                <a:latin typeface="Verdana"/>
              </a:rPr>
              <a:t> on </a:t>
            </a:r>
            <a:r>
              <a:rPr lang="en-US" sz="2400" dirty="0" err="1">
                <a:solidFill>
                  <a:srgbClr val="003366"/>
                </a:solidFill>
                <a:latin typeface="Verdana"/>
              </a:rPr>
              <a:t>viimase</a:t>
            </a:r>
            <a:r>
              <a:rPr lang="en-US" sz="2400" dirty="0">
                <a:solidFill>
                  <a:srgbClr val="003366"/>
                </a:solidFill>
                <a:latin typeface="Verdana"/>
              </a:rPr>
              <a:t> </a:t>
            </a:r>
            <a:r>
              <a:rPr lang="en-US" sz="2400" dirty="0" err="1">
                <a:solidFill>
                  <a:srgbClr val="003366"/>
                </a:solidFill>
                <a:latin typeface="Verdana"/>
              </a:rPr>
              <a:t>aasta</a:t>
            </a:r>
            <a:r>
              <a:rPr lang="en-US" sz="2400" dirty="0">
                <a:solidFill>
                  <a:srgbClr val="003366"/>
                </a:solidFill>
                <a:latin typeface="Verdana"/>
              </a:rPr>
              <a:t> </a:t>
            </a:r>
            <a:r>
              <a:rPr lang="en-US" sz="2400" dirty="0" err="1">
                <a:solidFill>
                  <a:srgbClr val="003366"/>
                </a:solidFill>
                <a:latin typeface="Verdana"/>
              </a:rPr>
              <a:t>jooksul</a:t>
            </a:r>
            <a:r>
              <a:rPr lang="en-US" sz="2400" dirty="0">
                <a:solidFill>
                  <a:srgbClr val="003366"/>
                </a:solidFill>
                <a:latin typeface="Verdana"/>
              </a:rPr>
              <a:t> </a:t>
            </a:r>
            <a:r>
              <a:rPr lang="en-US" sz="2400" dirty="0" err="1">
                <a:solidFill>
                  <a:srgbClr val="003366"/>
                </a:solidFill>
                <a:latin typeface="Verdana"/>
              </a:rPr>
              <a:t>kokku</a:t>
            </a:r>
            <a:r>
              <a:rPr lang="en-US" sz="2400" dirty="0">
                <a:solidFill>
                  <a:srgbClr val="003366"/>
                </a:solidFill>
                <a:latin typeface="Verdana"/>
              </a:rPr>
              <a:t> </a:t>
            </a:r>
            <a:r>
              <a:rPr lang="en-US" sz="2400" dirty="0" err="1">
                <a:solidFill>
                  <a:srgbClr val="003366"/>
                </a:solidFill>
                <a:latin typeface="Verdana"/>
              </a:rPr>
              <a:t>puutunud</a:t>
            </a:r>
            <a:r>
              <a:rPr lang="en-US" sz="2400" dirty="0">
                <a:solidFill>
                  <a:srgbClr val="003366"/>
                </a:solidFill>
                <a:latin typeface="Verdana"/>
              </a:rPr>
              <a:t> </a:t>
            </a:r>
            <a:r>
              <a:rPr lang="en-US" sz="2400" dirty="0" err="1" smtClean="0">
                <a:solidFill>
                  <a:srgbClr val="003366"/>
                </a:solidFill>
                <a:latin typeface="Verdana"/>
              </a:rPr>
              <a:t>eriarstiga</a:t>
            </a:r>
            <a:r>
              <a:rPr lang="et-EE" sz="2400" dirty="0" smtClean="0">
                <a:solidFill>
                  <a:srgbClr val="003366"/>
                </a:solidFill>
                <a:latin typeface="Verdana"/>
              </a:rPr>
              <a:t> või</a:t>
            </a:r>
            <a:r>
              <a:rPr lang="en-US" sz="2400" dirty="0" smtClean="0">
                <a:solidFill>
                  <a:srgbClr val="003366"/>
                </a:solidFill>
                <a:latin typeface="Verdana"/>
              </a:rPr>
              <a:t> </a:t>
            </a:r>
            <a:r>
              <a:rPr lang="en-US" sz="2400" dirty="0" err="1">
                <a:solidFill>
                  <a:srgbClr val="003366"/>
                </a:solidFill>
                <a:latin typeface="Verdana"/>
              </a:rPr>
              <a:t>viibinud</a:t>
            </a:r>
            <a:r>
              <a:rPr lang="en-US" sz="2400" dirty="0">
                <a:solidFill>
                  <a:srgbClr val="003366"/>
                </a:solidFill>
                <a:latin typeface="Verdana"/>
              </a:rPr>
              <a:t> </a:t>
            </a:r>
            <a:r>
              <a:rPr lang="en-US" sz="2400" dirty="0" err="1" smtClean="0">
                <a:solidFill>
                  <a:srgbClr val="003366"/>
                </a:solidFill>
                <a:latin typeface="Verdana"/>
              </a:rPr>
              <a:t>haiglaravil</a:t>
            </a:r>
            <a:r>
              <a:rPr lang="et-EE" sz="2400" dirty="0" smtClean="0">
                <a:solidFill>
                  <a:srgbClr val="003366"/>
                </a:solidFill>
                <a:latin typeface="Verdana"/>
              </a:rPr>
              <a:t>.</a:t>
            </a:r>
            <a:endParaRPr dirty="0"/>
          </a:p>
        </p:txBody>
      </p:sp>
      <p:sp>
        <p:nvSpPr>
          <p:cNvPr id="195" name="CustomShape 2"/>
          <p:cNvSpPr/>
          <p:nvPr/>
        </p:nvSpPr>
        <p:spPr>
          <a:xfrm>
            <a:off x="6324480" y="6248520"/>
            <a:ext cx="2513520" cy="456120"/>
          </a:xfrm>
          <a:prstGeom prst="rect">
            <a:avLst/>
          </a:prstGeom>
          <a:noFill/>
          <a:ln>
            <a:noFill/>
          </a:ln>
        </p:spPr>
        <p:txBody>
          <a:bodyPr lIns="90000" tIns="45000" rIns="90000" bIns="45000"/>
          <a:lstStyle/>
          <a:p>
            <a:pPr>
              <a:lnSpc>
                <a:spcPct val="100000"/>
              </a:lnSpc>
            </a:pPr>
            <a:fld id="{D4BB9BCB-BC1C-470A-950B-DA5576450643}" type="slidenum">
              <a:rPr lang="en-US" sz="1200">
                <a:solidFill>
                  <a:srgbClr val="003366"/>
                </a:solidFill>
                <a:latin typeface="Verdana"/>
              </a:rPr>
              <a:pPr>
                <a:lnSpc>
                  <a:spcPct val="100000"/>
                </a:lnSpc>
              </a:pPr>
              <a:t>22</a:t>
            </a:fld>
            <a:r>
              <a:rPr lang="en-US" sz="1200">
                <a:solidFill>
                  <a:srgbClr val="003366"/>
                </a:solidFill>
                <a:latin typeface="Verdana"/>
              </a:rPr>
              <a:t> </a:t>
            </a:r>
            <a:endParaRPr/>
          </a:p>
        </p:txBody>
      </p:sp>
      <p:pic>
        <p:nvPicPr>
          <p:cNvPr id="196" name="Picture 2"/>
          <p:cNvPicPr/>
          <p:nvPr/>
        </p:nvPicPr>
        <p:blipFill>
          <a:blip r:embed="rId2" cstate="print"/>
          <a:stretch>
            <a:fillRect/>
          </a:stretch>
        </p:blipFill>
        <p:spPr>
          <a:xfrm>
            <a:off x="4494600" y="3789000"/>
            <a:ext cx="4472640" cy="290664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 name="CustomShape 1"/>
          <p:cNvSpPr/>
          <p:nvPr/>
        </p:nvSpPr>
        <p:spPr>
          <a:xfrm>
            <a:off x="467640" y="260640"/>
            <a:ext cx="7488720" cy="689040"/>
          </a:xfrm>
          <a:prstGeom prst="rect">
            <a:avLst/>
          </a:prstGeom>
          <a:noFill/>
          <a:ln>
            <a:noFill/>
          </a:ln>
        </p:spPr>
        <p:txBody>
          <a:bodyPr lIns="90000" tIns="45000" rIns="90000" bIns="45000" anchor="ctr"/>
          <a:lstStyle/>
          <a:p>
            <a:r>
              <a:rPr lang="en-US" sz="1600" b="1">
                <a:solidFill>
                  <a:srgbClr val="C50505"/>
                </a:solidFill>
                <a:latin typeface="Verdana"/>
              </a:rPr>
              <a:t>IV RAHULOLU ERIARSTIABIGA</a:t>
            </a:r>
            <a:endParaRPr/>
          </a:p>
          <a:p>
            <a:pPr>
              <a:lnSpc>
                <a:spcPct val="100000"/>
              </a:lnSpc>
            </a:pPr>
            <a:r>
              <a:rPr lang="en-US" sz="1600" b="1">
                <a:solidFill>
                  <a:srgbClr val="003366"/>
                </a:solidFill>
                <a:latin typeface="Verdana"/>
              </a:rPr>
              <a:t>Vastuvõtuaja valimine</a:t>
            </a:r>
            <a:endParaRPr/>
          </a:p>
        </p:txBody>
      </p:sp>
      <p:sp>
        <p:nvSpPr>
          <p:cNvPr id="199" name="CustomShape 3"/>
          <p:cNvSpPr/>
          <p:nvPr/>
        </p:nvSpPr>
        <p:spPr>
          <a:xfrm>
            <a:off x="1566720" y="-95400"/>
            <a:ext cx="9142920" cy="360"/>
          </a:xfrm>
          <a:prstGeom prst="rect">
            <a:avLst/>
          </a:prstGeom>
          <a:noFill/>
          <a:ln w="9360">
            <a:noFill/>
          </a:ln>
        </p:spPr>
      </p:sp>
      <p:sp>
        <p:nvSpPr>
          <p:cNvPr id="200" name="CustomShape 4"/>
          <p:cNvSpPr/>
          <p:nvPr/>
        </p:nvSpPr>
        <p:spPr>
          <a:xfrm>
            <a:off x="395536" y="1124744"/>
            <a:ext cx="8136000" cy="4033080"/>
          </a:xfrm>
          <a:prstGeom prst="rect">
            <a:avLst/>
          </a:prstGeom>
          <a:noFill/>
          <a:ln w="9360">
            <a:noFill/>
          </a:ln>
        </p:spPr>
        <p:txBody>
          <a:bodyPr lIns="90000" tIns="45000" rIns="90000" bIns="45000"/>
          <a:lstStyle/>
          <a:p>
            <a:pPr marL="268288" indent="-268288">
              <a:lnSpc>
                <a:spcPct val="100000"/>
              </a:lnSpc>
              <a:spcBef>
                <a:spcPts val="600"/>
              </a:spcBef>
              <a:buFont typeface="Wingdings" charset="2"/>
              <a:buChar char=""/>
            </a:pPr>
            <a:r>
              <a:rPr lang="et-EE" sz="1400" dirty="0" smtClean="0">
                <a:solidFill>
                  <a:srgbClr val="003366"/>
                </a:solidFill>
                <a:latin typeface="Verdana" pitchFamily="34" charset="0"/>
                <a:ea typeface="Verdana" pitchFamily="34" charset="0"/>
                <a:cs typeface="Verdana" pitchFamily="34" charset="0"/>
              </a:rPr>
              <a:t>Neil, kes on viimase 12 kuu jooksul külastanud eriarsti või viibinud haiglaravil, paluti selgitada, kuidas nad viimati vastava eriarstini jõudsid (</a:t>
            </a:r>
            <a:r>
              <a:rPr lang="et-EE" sz="1400" u="sng" dirty="0" smtClean="0">
                <a:solidFill>
                  <a:srgbClr val="003366"/>
                </a:solidFill>
                <a:latin typeface="Verdana" pitchFamily="34" charset="0"/>
                <a:ea typeface="Verdana" pitchFamily="34" charset="0"/>
                <a:cs typeface="Verdana" pitchFamily="34" charset="0"/>
              </a:rPr>
              <a:t>Slaid 24</a:t>
            </a:r>
            <a:r>
              <a:rPr lang="et-EE" sz="1400" dirty="0" smtClean="0">
                <a:solidFill>
                  <a:srgbClr val="003366"/>
                </a:solidFill>
                <a:latin typeface="Verdana" pitchFamily="34" charset="0"/>
                <a:ea typeface="Verdana" pitchFamily="34" charset="0"/>
                <a:cs typeface="Verdana" pitchFamily="34" charset="0"/>
              </a:rPr>
              <a:t>).</a:t>
            </a:r>
            <a:endParaRPr lang="et-EE" sz="1400" dirty="0" smtClean="0">
              <a:latin typeface="Verdana" pitchFamily="34" charset="0"/>
              <a:ea typeface="Verdana" pitchFamily="34" charset="0"/>
              <a:cs typeface="Verdana" pitchFamily="34" charset="0"/>
            </a:endParaRPr>
          </a:p>
          <a:p>
            <a:pPr marL="268288" indent="-268288">
              <a:lnSpc>
                <a:spcPct val="100000"/>
              </a:lnSpc>
              <a:spcBef>
                <a:spcPts val="600"/>
              </a:spcBef>
              <a:buFont typeface="Wingdings" charset="2"/>
              <a:buChar char=""/>
            </a:pPr>
            <a:r>
              <a:rPr lang="et-EE" sz="1400" dirty="0" smtClean="0">
                <a:solidFill>
                  <a:srgbClr val="003366"/>
                </a:solidFill>
                <a:latin typeface="Verdana" pitchFamily="34" charset="0"/>
                <a:ea typeface="Verdana" pitchFamily="34" charset="0"/>
                <a:cs typeface="Verdana" pitchFamily="34" charset="0"/>
              </a:rPr>
              <a:t>Viimane visiit eriarstile või haiglaravile kokku toimus kõige sagedamini (37% sihtrühmast) varasema </a:t>
            </a:r>
            <a:r>
              <a:rPr lang="et-EE" sz="1400" u="sng" dirty="0" smtClean="0">
                <a:solidFill>
                  <a:srgbClr val="003366"/>
                </a:solidFill>
                <a:latin typeface="Verdana" pitchFamily="34" charset="0"/>
                <a:ea typeface="Verdana" pitchFamily="34" charset="0"/>
                <a:cs typeface="Verdana" pitchFamily="34" charset="0"/>
              </a:rPr>
              <a:t>visiidi või tuttavate soovituse põhjal</a:t>
            </a:r>
            <a:r>
              <a:rPr lang="et-EE" sz="1400" dirty="0" smtClean="0">
                <a:solidFill>
                  <a:srgbClr val="003366"/>
                </a:solidFill>
                <a:latin typeface="Verdana" pitchFamily="34" charset="0"/>
                <a:ea typeface="Verdana" pitchFamily="34" charset="0"/>
                <a:cs typeface="Verdana" pitchFamily="34" charset="0"/>
              </a:rPr>
              <a:t>, 36% puhul toimus valik vastavalt </a:t>
            </a:r>
            <a:r>
              <a:rPr lang="et-EE" sz="1400" u="sng" dirty="0" smtClean="0">
                <a:solidFill>
                  <a:srgbClr val="003366"/>
                </a:solidFill>
                <a:latin typeface="Verdana" pitchFamily="34" charset="0"/>
                <a:ea typeface="Verdana" pitchFamily="34" charset="0"/>
                <a:cs typeface="Verdana" pitchFamily="34" charset="0"/>
              </a:rPr>
              <a:t>perearsti soovitusele</a:t>
            </a:r>
            <a:r>
              <a:rPr lang="et-EE" sz="1400" dirty="0" smtClean="0">
                <a:solidFill>
                  <a:srgbClr val="003366"/>
                </a:solidFill>
                <a:latin typeface="Verdana" pitchFamily="34" charset="0"/>
                <a:ea typeface="Verdana" pitchFamily="34" charset="0"/>
                <a:cs typeface="Verdana" pitchFamily="34" charset="0"/>
              </a:rPr>
              <a:t>. Need 2 lähenemist on kõige sagedasemad eriarsti juurde minekul.</a:t>
            </a:r>
          </a:p>
          <a:p>
            <a:pPr marL="268288" indent="-268288">
              <a:spcBef>
                <a:spcPts val="600"/>
              </a:spcBef>
              <a:buFont typeface="Wingdings" charset="2"/>
              <a:buChar char=""/>
            </a:pPr>
            <a:r>
              <a:rPr lang="et-EE" sz="1400" dirty="0" smtClean="0">
                <a:solidFill>
                  <a:srgbClr val="003366"/>
                </a:solidFill>
                <a:latin typeface="Verdana" pitchFamily="34" charset="0"/>
                <a:ea typeface="Verdana" pitchFamily="34" charset="0"/>
                <a:cs typeface="Verdana" pitchFamily="34" charset="0"/>
              </a:rPr>
              <a:t>9% sihtrühmast on sattunud eriarstile </a:t>
            </a:r>
            <a:r>
              <a:rPr lang="et-EE" sz="1400" u="sng" dirty="0" smtClean="0">
                <a:solidFill>
                  <a:srgbClr val="003366"/>
                </a:solidFill>
                <a:latin typeface="Verdana" pitchFamily="34" charset="0"/>
                <a:ea typeface="Verdana" pitchFamily="34" charset="0"/>
                <a:cs typeface="Verdana" pitchFamily="34" charset="0"/>
              </a:rPr>
              <a:t>otsides lühimat ooteaega erinevatest raviasutustest</a:t>
            </a:r>
            <a:r>
              <a:rPr lang="et-EE" sz="1400" dirty="0" smtClean="0">
                <a:solidFill>
                  <a:srgbClr val="003366"/>
                </a:solidFill>
                <a:latin typeface="Verdana" pitchFamily="34" charset="0"/>
                <a:ea typeface="Verdana" pitchFamily="34" charset="0"/>
                <a:cs typeface="Verdana" pitchFamily="34" charset="0"/>
              </a:rPr>
              <a:t> ja 7% pöördudes </a:t>
            </a:r>
            <a:r>
              <a:rPr lang="et-EE" sz="1400" u="sng" dirty="0" smtClean="0">
                <a:solidFill>
                  <a:srgbClr val="003366"/>
                </a:solidFill>
                <a:latin typeface="Verdana" pitchFamily="34" charset="0"/>
                <a:ea typeface="Verdana" pitchFamily="34" charset="0"/>
                <a:cs typeface="Verdana" pitchFamily="34" charset="0"/>
              </a:rPr>
              <a:t>lähimasse raviasutusse</a:t>
            </a:r>
            <a:r>
              <a:rPr lang="et-EE" sz="1400" dirty="0" smtClean="0">
                <a:solidFill>
                  <a:srgbClr val="003366"/>
                </a:solidFill>
                <a:latin typeface="Verdana" pitchFamily="34" charset="0"/>
                <a:ea typeface="Verdana" pitchFamily="34" charset="0"/>
                <a:cs typeface="Verdana" pitchFamily="34" charset="0"/>
              </a:rPr>
              <a:t>. Lühima ooteaja otsijaid on keskmisest rohkem Tallinnas.  </a:t>
            </a:r>
            <a:endParaRPr lang="et-EE" sz="1400" dirty="0" smtClean="0">
              <a:latin typeface="Verdana" pitchFamily="34" charset="0"/>
              <a:ea typeface="Verdana" pitchFamily="34" charset="0"/>
              <a:cs typeface="Verdana" pitchFamily="34" charset="0"/>
            </a:endParaRPr>
          </a:p>
          <a:p>
            <a:pPr marL="268288" indent="-268288">
              <a:spcBef>
                <a:spcPts val="600"/>
              </a:spcBef>
              <a:buFont typeface="Wingdings" charset="2"/>
              <a:buChar char=""/>
            </a:pPr>
            <a:r>
              <a:rPr lang="et-EE" sz="1400" b="1" dirty="0" smtClean="0">
                <a:solidFill>
                  <a:srgbClr val="003366"/>
                </a:solidFill>
                <a:latin typeface="Verdana" pitchFamily="34" charset="0"/>
                <a:ea typeface="Verdana" pitchFamily="34" charset="0"/>
                <a:cs typeface="Verdana" pitchFamily="34" charset="0"/>
              </a:rPr>
              <a:t>Haiglaravil viibinud </a:t>
            </a:r>
            <a:r>
              <a:rPr lang="et-EE" sz="1400" dirty="0" smtClean="0">
                <a:solidFill>
                  <a:srgbClr val="003366"/>
                </a:solidFill>
                <a:latin typeface="Verdana" pitchFamily="34" charset="0"/>
                <a:ea typeface="Verdana" pitchFamily="34" charset="0"/>
                <a:cs typeface="Verdana" pitchFamily="34" charset="0"/>
              </a:rPr>
              <a:t>sattusid sinna kõige sagedamini </a:t>
            </a:r>
            <a:r>
              <a:rPr lang="et-EE" sz="1400" u="sng" dirty="0" smtClean="0">
                <a:solidFill>
                  <a:srgbClr val="003366"/>
                </a:solidFill>
                <a:latin typeface="Verdana" pitchFamily="34" charset="0"/>
                <a:ea typeface="Verdana" pitchFamily="34" charset="0"/>
                <a:cs typeface="Verdana" pitchFamily="34" charset="0"/>
              </a:rPr>
              <a:t>perearsti soovitusel (21%)</a:t>
            </a:r>
            <a:r>
              <a:rPr lang="et-EE" sz="1400" dirty="0" smtClean="0">
                <a:solidFill>
                  <a:srgbClr val="003366"/>
                </a:solidFill>
                <a:latin typeface="Verdana" pitchFamily="34" charset="0"/>
                <a:ea typeface="Verdana" pitchFamily="34" charset="0"/>
                <a:cs typeface="Verdana" pitchFamily="34" charset="0"/>
              </a:rPr>
              <a:t> või saabudes </a:t>
            </a:r>
            <a:r>
              <a:rPr lang="et-EE" sz="1400" u="sng" dirty="0" smtClean="0">
                <a:solidFill>
                  <a:srgbClr val="003366"/>
                </a:solidFill>
                <a:latin typeface="Verdana" pitchFamily="34" charset="0"/>
                <a:ea typeface="Verdana" pitchFamily="34" charset="0"/>
                <a:cs typeface="Verdana" pitchFamily="34" charset="0"/>
              </a:rPr>
              <a:t>kiirabiga</a:t>
            </a:r>
            <a:r>
              <a:rPr lang="et-EE" sz="1400" dirty="0" smtClean="0">
                <a:solidFill>
                  <a:srgbClr val="003366"/>
                </a:solidFill>
                <a:latin typeface="Verdana" pitchFamily="34" charset="0"/>
                <a:ea typeface="Verdana" pitchFamily="34" charset="0"/>
                <a:cs typeface="Verdana" pitchFamily="34" charset="0"/>
              </a:rPr>
              <a:t> (21%). </a:t>
            </a:r>
            <a:r>
              <a:rPr lang="et-EE" sz="1400" u="sng" dirty="0" smtClean="0">
                <a:solidFill>
                  <a:srgbClr val="003366"/>
                </a:solidFill>
                <a:latin typeface="Verdana" pitchFamily="34" charset="0"/>
                <a:ea typeface="Verdana" pitchFamily="34" charset="0"/>
                <a:cs typeface="Verdana" pitchFamily="34" charset="0"/>
              </a:rPr>
              <a:t>Teise eriarsti soovitusel</a:t>
            </a:r>
            <a:r>
              <a:rPr lang="et-EE" sz="1400" dirty="0" smtClean="0">
                <a:solidFill>
                  <a:srgbClr val="003366"/>
                </a:solidFill>
                <a:latin typeface="Verdana" pitchFamily="34" charset="0"/>
                <a:ea typeface="Verdana" pitchFamily="34" charset="0"/>
                <a:cs typeface="Verdana" pitchFamily="34" charset="0"/>
              </a:rPr>
              <a:t>  pääses haiglaravile 19%, </a:t>
            </a:r>
            <a:r>
              <a:rPr lang="et-EE" sz="1400" u="sng" dirty="0" smtClean="0">
                <a:solidFill>
                  <a:srgbClr val="003366"/>
                </a:solidFill>
                <a:latin typeface="Verdana" pitchFamily="34" charset="0"/>
                <a:ea typeface="Verdana" pitchFamily="34" charset="0"/>
                <a:cs typeface="Verdana" pitchFamily="34" charset="0"/>
              </a:rPr>
              <a:t>erakorralisse meditsiini osakonda </a:t>
            </a:r>
            <a:r>
              <a:rPr lang="et-EE" sz="1400" dirty="0" smtClean="0">
                <a:solidFill>
                  <a:srgbClr val="003366"/>
                </a:solidFill>
                <a:latin typeface="Verdana" pitchFamily="34" charset="0"/>
                <a:ea typeface="Verdana" pitchFamily="34" charset="0"/>
                <a:cs typeface="Verdana" pitchFamily="34" charset="0"/>
              </a:rPr>
              <a:t>pöördudes 14% haiglaravi saanuist.</a:t>
            </a:r>
          </a:p>
          <a:p>
            <a:pPr marL="268288" indent="-268288">
              <a:lnSpc>
                <a:spcPct val="100000"/>
              </a:lnSpc>
              <a:spcBef>
                <a:spcPts val="600"/>
              </a:spcBef>
              <a:buFont typeface="Wingdings" charset="2"/>
              <a:buChar char=""/>
            </a:pPr>
            <a:endParaRPr lang="et-EE" sz="1400" dirty="0" smtClean="0">
              <a:latin typeface="Verdana" pitchFamily="34" charset="0"/>
              <a:ea typeface="Verdana" pitchFamily="34" charset="0"/>
              <a:cs typeface="Verdana" pitchFamily="34" charset="0"/>
            </a:endParaRPr>
          </a:p>
          <a:p>
            <a:pPr marL="268288" indent="-268288">
              <a:spcBef>
                <a:spcPts val="600"/>
              </a:spcBef>
              <a:buFont typeface="Wingdings" charset="2"/>
              <a:buChar char=""/>
            </a:pPr>
            <a:r>
              <a:rPr lang="et-EE" sz="1400" u="sng" dirty="0" smtClean="0">
                <a:solidFill>
                  <a:srgbClr val="003366"/>
                </a:solidFill>
                <a:latin typeface="Verdana" pitchFamily="34" charset="0"/>
                <a:ea typeface="Verdana" pitchFamily="34" charset="0"/>
                <a:cs typeface="Verdana" pitchFamily="34" charset="0"/>
              </a:rPr>
              <a:t>Tuttava või tuttavate soovitatud eriarsti </a:t>
            </a:r>
            <a:r>
              <a:rPr lang="et-EE" sz="1400" dirty="0" smtClean="0">
                <a:solidFill>
                  <a:srgbClr val="003366"/>
                </a:solidFill>
                <a:latin typeface="Verdana" pitchFamily="34" charset="0"/>
                <a:ea typeface="Verdana" pitchFamily="34" charset="0"/>
                <a:cs typeface="Verdana" pitchFamily="34" charset="0"/>
              </a:rPr>
              <a:t>poole/haiglaravile pöördusid keskmisest sagedamini naised (37%), p</a:t>
            </a:r>
            <a:r>
              <a:rPr lang="et-EE" sz="1400" u="sng" dirty="0" smtClean="0">
                <a:solidFill>
                  <a:srgbClr val="003366"/>
                </a:solidFill>
                <a:latin typeface="Verdana" pitchFamily="34" charset="0"/>
                <a:ea typeface="Verdana" pitchFamily="34" charset="0"/>
                <a:cs typeface="Verdana" pitchFamily="34" charset="0"/>
              </a:rPr>
              <a:t>erearsti soovitatud eriarsti poole </a:t>
            </a:r>
            <a:r>
              <a:rPr lang="et-EE" sz="1400" dirty="0" smtClean="0">
                <a:solidFill>
                  <a:srgbClr val="003366"/>
                </a:solidFill>
                <a:latin typeface="Verdana" pitchFamily="34" charset="0"/>
                <a:ea typeface="Verdana" pitchFamily="34" charset="0"/>
                <a:cs typeface="Verdana" pitchFamily="34" charset="0"/>
              </a:rPr>
              <a:t>mehed (41%). Erinevused taustrühmade tulemustes ei ole suured.</a:t>
            </a:r>
            <a:endParaRPr lang="et-EE" sz="1400" dirty="0" smtClean="0">
              <a:latin typeface="Verdana" pitchFamily="34" charset="0"/>
              <a:ea typeface="Verdana" pitchFamily="34" charset="0"/>
              <a:cs typeface="Verdana" pitchFamily="34" charset="0"/>
            </a:endParaRPr>
          </a:p>
          <a:p>
            <a:pPr marL="268288" indent="-268288">
              <a:lnSpc>
                <a:spcPct val="100000"/>
              </a:lnSpc>
              <a:spcBef>
                <a:spcPts val="600"/>
              </a:spcBef>
              <a:buFont typeface="Wingdings" charset="2"/>
              <a:buChar char=""/>
            </a:pPr>
            <a:endParaRPr lang="et-EE" sz="1400" dirty="0" smtClean="0">
              <a:solidFill>
                <a:srgbClr val="003366"/>
              </a:solidFill>
              <a:latin typeface="Verdana" pitchFamily="34" charset="0"/>
              <a:ea typeface="Verdana" pitchFamily="34" charset="0"/>
              <a:cs typeface="Verdana" pitchFamily="34" charset="0"/>
            </a:endParaRPr>
          </a:p>
          <a:p>
            <a:pPr marL="268288" indent="-268288">
              <a:spcBef>
                <a:spcPts val="600"/>
              </a:spcBef>
              <a:buFont typeface="Wingdings" charset="2"/>
              <a:buChar char=""/>
            </a:pPr>
            <a:r>
              <a:rPr lang="et-EE" sz="1400" dirty="0" smtClean="0">
                <a:solidFill>
                  <a:srgbClr val="003366"/>
                </a:solidFill>
                <a:latin typeface="Verdana" pitchFamily="34" charset="0"/>
                <a:ea typeface="Verdana" pitchFamily="34" charset="0"/>
                <a:cs typeface="Verdana" pitchFamily="34" charset="0"/>
              </a:rPr>
              <a:t>Võrreldes eelneva kordadega (</a:t>
            </a:r>
            <a:r>
              <a:rPr lang="et-EE" sz="1400" u="sng" dirty="0" smtClean="0">
                <a:solidFill>
                  <a:srgbClr val="003366"/>
                </a:solidFill>
                <a:latin typeface="Verdana" pitchFamily="34" charset="0"/>
                <a:ea typeface="Verdana" pitchFamily="34" charset="0"/>
                <a:cs typeface="Verdana" pitchFamily="34" charset="0"/>
              </a:rPr>
              <a:t>Slaid 25</a:t>
            </a:r>
            <a:r>
              <a:rPr lang="et-EE" sz="1400" dirty="0" smtClean="0">
                <a:solidFill>
                  <a:srgbClr val="003366"/>
                </a:solidFill>
                <a:latin typeface="Verdana" pitchFamily="34" charset="0"/>
                <a:ea typeface="Verdana" pitchFamily="34" charset="0"/>
                <a:cs typeface="Verdana" pitchFamily="34" charset="0"/>
              </a:rPr>
              <a:t>) on sel korral veidi </a:t>
            </a:r>
            <a:r>
              <a:rPr lang="et-EE" sz="1400" u="sng" dirty="0" smtClean="0">
                <a:solidFill>
                  <a:srgbClr val="003366"/>
                </a:solidFill>
                <a:latin typeface="Verdana" pitchFamily="34" charset="0"/>
                <a:ea typeface="Verdana" pitchFamily="34" charset="0"/>
                <a:cs typeface="Verdana" pitchFamily="34" charset="0"/>
              </a:rPr>
              <a:t>enam </a:t>
            </a:r>
            <a:r>
              <a:rPr lang="et-EE" sz="1400" dirty="0" smtClean="0">
                <a:solidFill>
                  <a:srgbClr val="003366"/>
                </a:solidFill>
                <a:latin typeface="Verdana" pitchFamily="34" charset="0"/>
                <a:ea typeface="Verdana" pitchFamily="34" charset="0"/>
                <a:cs typeface="Verdana" pitchFamily="34" charset="0"/>
              </a:rPr>
              <a:t>neid, kes on järginud perearsti soovitust (+6%), vähem neid, kes lihtsalt pöördusid lähimasse raviasutusse (-5%). Aeglasel tõusuteel paistab olevat lühima ooteaja otsimine. </a:t>
            </a:r>
          </a:p>
          <a:p>
            <a:pPr marL="268288" indent="-268288">
              <a:lnSpc>
                <a:spcPct val="100000"/>
              </a:lnSpc>
              <a:spcBef>
                <a:spcPts val="600"/>
              </a:spcBef>
              <a:buFont typeface="Wingdings" charset="2"/>
              <a:buChar char=""/>
            </a:pPr>
            <a:endParaRPr lang="et-EE" sz="1400" dirty="0" smtClean="0">
              <a:latin typeface="Verdana" pitchFamily="34" charset="0"/>
              <a:ea typeface="Verdana" pitchFamily="34" charset="0"/>
              <a:cs typeface="Verdana" pitchFamily="34" charset="0"/>
            </a:endParaRPr>
          </a:p>
          <a:p>
            <a:pPr marL="268288" indent="-268288">
              <a:lnSpc>
                <a:spcPct val="100000"/>
              </a:lnSpc>
              <a:spcBef>
                <a:spcPts val="600"/>
              </a:spcBef>
              <a:buFont typeface="Wingdings" charset="2"/>
              <a:buChar char=""/>
            </a:pPr>
            <a:endParaRPr lang="et-EE" sz="1400" dirty="0" smtClean="0">
              <a:latin typeface="Verdana" pitchFamily="34" charset="0"/>
              <a:ea typeface="Verdana" pitchFamily="34" charset="0"/>
              <a:cs typeface="Verdana" pitchFamily="34" charset="0"/>
            </a:endParaRPr>
          </a:p>
          <a:p>
            <a:pPr>
              <a:lnSpc>
                <a:spcPct val="100000"/>
              </a:lnSpc>
              <a:spcBef>
                <a:spcPts val="600"/>
              </a:spcBef>
            </a:pPr>
            <a:endParaRPr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39552" y="1196752"/>
            <a:ext cx="8064500" cy="5321300"/>
          </a:xfrm>
          <a:prstGeom prst="rect">
            <a:avLst/>
          </a:prstGeom>
        </p:spPr>
      </p:pic>
      <p:sp>
        <p:nvSpPr>
          <p:cNvPr id="201" name="CustomShape 1"/>
          <p:cNvSpPr/>
          <p:nvPr/>
        </p:nvSpPr>
        <p:spPr>
          <a:xfrm>
            <a:off x="467640" y="260640"/>
            <a:ext cx="7488720" cy="689040"/>
          </a:xfrm>
          <a:prstGeom prst="rect">
            <a:avLst/>
          </a:prstGeom>
          <a:noFill/>
          <a:ln>
            <a:noFill/>
          </a:ln>
        </p:spPr>
        <p:txBody>
          <a:bodyPr lIns="90000" tIns="45000" rIns="90000" bIns="45000" anchor="ctr"/>
          <a:lstStyle/>
          <a:p>
            <a:r>
              <a:rPr lang="en-US" b="1" dirty="0">
                <a:solidFill>
                  <a:srgbClr val="C50505"/>
                </a:solidFill>
                <a:latin typeface="Verdana"/>
              </a:rPr>
              <a:t>IV RAHULOLU ERIARSTIABIGA</a:t>
            </a:r>
            <a:endParaRPr dirty="0"/>
          </a:p>
          <a:p>
            <a:r>
              <a:rPr lang="en-US" b="1" dirty="0" err="1">
                <a:solidFill>
                  <a:srgbClr val="003366"/>
                </a:solidFill>
                <a:latin typeface="Verdana"/>
              </a:rPr>
              <a:t>Vastuvõtuaja</a:t>
            </a:r>
            <a:r>
              <a:rPr lang="en-US" b="1" dirty="0">
                <a:solidFill>
                  <a:srgbClr val="003366"/>
                </a:solidFill>
                <a:latin typeface="Verdana"/>
              </a:rPr>
              <a:t> </a:t>
            </a:r>
            <a:r>
              <a:rPr lang="en-US" b="1" dirty="0" err="1">
                <a:solidFill>
                  <a:srgbClr val="003366"/>
                </a:solidFill>
                <a:latin typeface="Verdana"/>
              </a:rPr>
              <a:t>valimine</a:t>
            </a:r>
            <a:r>
              <a:rPr lang="en-US" b="1" dirty="0">
                <a:solidFill>
                  <a:srgbClr val="003366"/>
                </a:solidFill>
                <a:latin typeface="Verdana"/>
              </a:rPr>
              <a:t>, </a:t>
            </a:r>
            <a:r>
              <a:rPr lang="en-US" sz="1400" b="1" dirty="0" smtClean="0">
                <a:solidFill>
                  <a:srgbClr val="003366"/>
                </a:solidFill>
                <a:latin typeface="Verdana"/>
              </a:rPr>
              <a:t>%</a:t>
            </a:r>
            <a:endParaRPr dirty="0"/>
          </a:p>
        </p:txBody>
      </p:sp>
      <p:sp>
        <p:nvSpPr>
          <p:cNvPr id="203" name="CustomShape 3"/>
          <p:cNvSpPr/>
          <p:nvPr/>
        </p:nvSpPr>
        <p:spPr>
          <a:xfrm>
            <a:off x="1566720" y="-95400"/>
            <a:ext cx="9142920" cy="360"/>
          </a:xfrm>
          <a:prstGeom prst="rect">
            <a:avLst/>
          </a:prstGeom>
          <a:noFill/>
          <a:ln w="9360">
            <a:noFill/>
          </a:ln>
        </p:spPr>
      </p:sp>
      <p:sp>
        <p:nvSpPr>
          <p:cNvPr id="13" name="Oval 12"/>
          <p:cNvSpPr/>
          <p:nvPr/>
        </p:nvSpPr>
        <p:spPr>
          <a:xfrm>
            <a:off x="5778140" y="4221088"/>
            <a:ext cx="360040"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t-EE"/>
          </a:p>
        </p:txBody>
      </p:sp>
      <p:sp>
        <p:nvSpPr>
          <p:cNvPr id="14" name="Oval 13"/>
          <p:cNvSpPr/>
          <p:nvPr/>
        </p:nvSpPr>
        <p:spPr>
          <a:xfrm>
            <a:off x="6516216" y="5245854"/>
            <a:ext cx="360040"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t-EE"/>
          </a:p>
        </p:txBody>
      </p:sp>
      <p:sp>
        <p:nvSpPr>
          <p:cNvPr id="15" name="Oval 14"/>
          <p:cNvSpPr/>
          <p:nvPr/>
        </p:nvSpPr>
        <p:spPr>
          <a:xfrm>
            <a:off x="6372200" y="4725144"/>
            <a:ext cx="288032"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t-EE"/>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 name="CustomShape 1"/>
          <p:cNvSpPr/>
          <p:nvPr/>
        </p:nvSpPr>
        <p:spPr>
          <a:xfrm>
            <a:off x="467640" y="260640"/>
            <a:ext cx="7488720" cy="689040"/>
          </a:xfrm>
          <a:prstGeom prst="rect">
            <a:avLst/>
          </a:prstGeom>
          <a:noFill/>
          <a:ln>
            <a:noFill/>
          </a:ln>
        </p:spPr>
        <p:txBody>
          <a:bodyPr lIns="90000" tIns="45000" rIns="90000" bIns="45000" anchor="ctr"/>
          <a:lstStyle/>
          <a:p>
            <a:r>
              <a:rPr lang="en-US" b="1" dirty="0">
                <a:solidFill>
                  <a:srgbClr val="C50505"/>
                </a:solidFill>
                <a:latin typeface="Verdana"/>
              </a:rPr>
              <a:t>IV RAHULOLU ERIARSTIABIGA</a:t>
            </a:r>
            <a:endParaRPr dirty="0"/>
          </a:p>
          <a:p>
            <a:r>
              <a:rPr lang="en-US" b="1" dirty="0" err="1">
                <a:solidFill>
                  <a:srgbClr val="003366"/>
                </a:solidFill>
                <a:latin typeface="Verdana"/>
              </a:rPr>
              <a:t>Vastuvõtuaja</a:t>
            </a:r>
            <a:r>
              <a:rPr lang="en-US" b="1" dirty="0">
                <a:solidFill>
                  <a:srgbClr val="003366"/>
                </a:solidFill>
                <a:latin typeface="Verdana"/>
              </a:rPr>
              <a:t> </a:t>
            </a:r>
            <a:r>
              <a:rPr lang="en-US" b="1" dirty="0" err="1">
                <a:solidFill>
                  <a:srgbClr val="003366"/>
                </a:solidFill>
                <a:latin typeface="Verdana"/>
              </a:rPr>
              <a:t>valimine</a:t>
            </a:r>
            <a:r>
              <a:rPr lang="en-US" b="1" dirty="0">
                <a:solidFill>
                  <a:srgbClr val="003366"/>
                </a:solidFill>
                <a:latin typeface="Verdana"/>
              </a:rPr>
              <a:t>, </a:t>
            </a:r>
            <a:r>
              <a:rPr lang="et-EE" sz="1600" dirty="0" smtClean="0">
                <a:solidFill>
                  <a:srgbClr val="003366"/>
                </a:solidFill>
                <a:latin typeface="Verdana"/>
              </a:rPr>
              <a:t>muutus ajas, </a:t>
            </a:r>
            <a:r>
              <a:rPr lang="en-US" sz="1600" dirty="0" smtClean="0">
                <a:solidFill>
                  <a:srgbClr val="003366"/>
                </a:solidFill>
                <a:latin typeface="Verdana"/>
              </a:rPr>
              <a:t>%</a:t>
            </a:r>
            <a:endParaRPr sz="1600" dirty="0"/>
          </a:p>
        </p:txBody>
      </p:sp>
      <p:sp>
        <p:nvSpPr>
          <p:cNvPr id="203" name="CustomShape 3"/>
          <p:cNvSpPr/>
          <p:nvPr/>
        </p:nvSpPr>
        <p:spPr>
          <a:xfrm>
            <a:off x="1566720" y="-95400"/>
            <a:ext cx="9142920" cy="360"/>
          </a:xfrm>
          <a:prstGeom prst="rect">
            <a:avLst/>
          </a:prstGeom>
          <a:noFill/>
          <a:ln w="9360">
            <a:noFill/>
          </a:ln>
        </p:spPr>
      </p:sp>
      <p:pic>
        <p:nvPicPr>
          <p:cNvPr id="8194" name="Picture 2"/>
          <p:cNvPicPr>
            <a:picLocks noChangeAspect="1" noChangeArrowheads="1"/>
          </p:cNvPicPr>
          <p:nvPr/>
        </p:nvPicPr>
        <p:blipFill>
          <a:blip r:embed="rId2" cstate="print"/>
          <a:srcRect/>
          <a:stretch>
            <a:fillRect/>
          </a:stretch>
        </p:blipFill>
        <p:spPr bwMode="auto">
          <a:xfrm>
            <a:off x="755576" y="1124744"/>
            <a:ext cx="7610475" cy="5200650"/>
          </a:xfrm>
          <a:prstGeom prst="rect">
            <a:avLst/>
          </a:prstGeom>
          <a:noFill/>
          <a:ln w="9525">
            <a:noFill/>
            <a:miter lim="800000"/>
            <a:headEnd/>
            <a:tailEnd/>
          </a:ln>
          <a:effectLst/>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 name="CustomShape 1"/>
          <p:cNvSpPr/>
          <p:nvPr/>
        </p:nvSpPr>
        <p:spPr>
          <a:xfrm>
            <a:off x="467640" y="260640"/>
            <a:ext cx="7488720" cy="689040"/>
          </a:xfrm>
          <a:prstGeom prst="rect">
            <a:avLst/>
          </a:prstGeom>
          <a:noFill/>
          <a:ln>
            <a:noFill/>
          </a:ln>
        </p:spPr>
        <p:txBody>
          <a:bodyPr lIns="90000" tIns="45000" rIns="90000" bIns="45000" anchor="ctr"/>
          <a:lstStyle/>
          <a:p>
            <a:r>
              <a:rPr lang="en-US" sz="1600" b="1" dirty="0">
                <a:solidFill>
                  <a:srgbClr val="C50505"/>
                </a:solidFill>
                <a:latin typeface="Verdana"/>
              </a:rPr>
              <a:t>IV RAHULOLU ERIARSTIABIGA</a:t>
            </a:r>
            <a:endParaRPr dirty="0"/>
          </a:p>
          <a:p>
            <a:pPr>
              <a:lnSpc>
                <a:spcPct val="100000"/>
              </a:lnSpc>
            </a:pPr>
            <a:r>
              <a:rPr lang="en-US" sz="1600" b="1" dirty="0" err="1" smtClean="0">
                <a:solidFill>
                  <a:srgbClr val="003366"/>
                </a:solidFill>
                <a:latin typeface="Verdana"/>
              </a:rPr>
              <a:t>Hinnangud</a:t>
            </a:r>
            <a:r>
              <a:rPr lang="en-US" sz="1600" b="1" dirty="0" smtClean="0">
                <a:solidFill>
                  <a:srgbClr val="003366"/>
                </a:solidFill>
                <a:latin typeface="Verdana"/>
              </a:rPr>
              <a:t> </a:t>
            </a:r>
            <a:r>
              <a:rPr lang="en-US" sz="1600" b="1" dirty="0" err="1" smtClean="0">
                <a:solidFill>
                  <a:srgbClr val="003366"/>
                </a:solidFill>
                <a:latin typeface="Verdana"/>
              </a:rPr>
              <a:t>eriarstiabil</a:t>
            </a:r>
            <a:r>
              <a:rPr lang="et-EE" sz="1600" b="1" dirty="0" smtClean="0">
                <a:solidFill>
                  <a:srgbClr val="003366"/>
                </a:solidFill>
                <a:latin typeface="Verdana"/>
              </a:rPr>
              <a:t>e</a:t>
            </a:r>
            <a:endParaRPr lang="en-US" sz="1600" dirty="0"/>
          </a:p>
        </p:txBody>
      </p:sp>
      <p:sp>
        <p:nvSpPr>
          <p:cNvPr id="207" name="CustomShape 3"/>
          <p:cNvSpPr/>
          <p:nvPr/>
        </p:nvSpPr>
        <p:spPr>
          <a:xfrm>
            <a:off x="1566720" y="-95400"/>
            <a:ext cx="9142920" cy="360"/>
          </a:xfrm>
          <a:prstGeom prst="rect">
            <a:avLst/>
          </a:prstGeom>
          <a:noFill/>
          <a:ln w="9360">
            <a:noFill/>
          </a:ln>
        </p:spPr>
      </p:sp>
      <p:sp>
        <p:nvSpPr>
          <p:cNvPr id="208" name="CustomShape 4"/>
          <p:cNvSpPr/>
          <p:nvPr/>
        </p:nvSpPr>
        <p:spPr>
          <a:xfrm>
            <a:off x="395536" y="980728"/>
            <a:ext cx="8280920" cy="5616624"/>
          </a:xfrm>
          <a:prstGeom prst="rect">
            <a:avLst/>
          </a:prstGeom>
          <a:noFill/>
          <a:ln w="9360">
            <a:noFill/>
          </a:ln>
        </p:spPr>
        <p:txBody>
          <a:bodyPr lIns="90000" tIns="45000" rIns="90000" bIns="45000"/>
          <a:lstStyle/>
          <a:p>
            <a:pPr marL="268288" indent="-268288">
              <a:lnSpc>
                <a:spcPct val="100000"/>
              </a:lnSpc>
              <a:spcBef>
                <a:spcPts val="600"/>
              </a:spcBef>
              <a:buFont typeface="Wingdings" charset="2"/>
              <a:buChar char=""/>
            </a:pPr>
            <a:r>
              <a:rPr lang="et-EE" sz="1400" dirty="0" smtClean="0">
                <a:solidFill>
                  <a:srgbClr val="003366"/>
                </a:solidFill>
                <a:latin typeface="Verdana"/>
              </a:rPr>
              <a:t>Neil, kes on viimase 12 kuu jooksul külastanud eriarsti ja/või viibinud haiglaravil, paluti anda hinnanguid nii teenuse kättesaadavuse kui ka arstiabi kvaliteedi erinevatele tahkudele. Hinnanguid anti skaalal, kus 4=väga rahul ja 1=üldse mitte rahul (</a:t>
            </a:r>
            <a:r>
              <a:rPr lang="et-EE" sz="1400" u="sng" dirty="0" smtClean="0">
                <a:solidFill>
                  <a:srgbClr val="003366"/>
                </a:solidFill>
                <a:latin typeface="Verdana"/>
              </a:rPr>
              <a:t>Slaid 27</a:t>
            </a:r>
            <a:r>
              <a:rPr lang="et-EE" sz="1400" dirty="0" smtClean="0">
                <a:solidFill>
                  <a:srgbClr val="003366"/>
                </a:solidFill>
                <a:latin typeface="Verdana"/>
              </a:rPr>
              <a:t>).</a:t>
            </a:r>
          </a:p>
          <a:p>
            <a:pPr marL="268288" indent="-268288">
              <a:lnSpc>
                <a:spcPct val="100000"/>
              </a:lnSpc>
              <a:spcBef>
                <a:spcPts val="600"/>
              </a:spcBef>
              <a:buFont typeface="Wingdings" charset="2"/>
              <a:buChar char=""/>
            </a:pPr>
            <a:r>
              <a:rPr lang="et-EE" sz="1400" dirty="0" smtClean="0">
                <a:solidFill>
                  <a:srgbClr val="003366"/>
                </a:solidFill>
                <a:latin typeface="Verdana"/>
              </a:rPr>
              <a:t>Eriarstiabi puhul tervikuna ollakse endiselt ravi kvaliteediga rahulolevamad (keskmine hinnang 3,17-3,48 palli) kui kättesaadavusega (2,78 palli). Vaid eriarsti käitumise, st suhtumise ja ravivõimaluste selgitamise puhul olid ülekaalus väga rahulolevad vastajad (vastavalt 58% ja 49%), muude komponentide puhul domineeris vastus “pigem rahul”. Kõige suuremat rahulolematust väljendati endiselt teenuse kättesaadavuse osas (34%).</a:t>
            </a:r>
          </a:p>
          <a:p>
            <a:pPr marL="268288" indent="-268288">
              <a:lnSpc>
                <a:spcPct val="100000"/>
              </a:lnSpc>
              <a:spcBef>
                <a:spcPts val="600"/>
              </a:spcBef>
              <a:buFont typeface="Wingdings" charset="2"/>
              <a:buChar char=""/>
            </a:pPr>
            <a:r>
              <a:rPr lang="et-EE" sz="1400" u="sng" dirty="0" smtClean="0">
                <a:solidFill>
                  <a:srgbClr val="003366"/>
                </a:solidFill>
                <a:latin typeface="Verdana"/>
              </a:rPr>
              <a:t>Eriarstiabi kvaliteedi </a:t>
            </a:r>
            <a:r>
              <a:rPr lang="et-EE" sz="1400" dirty="0" smtClean="0">
                <a:solidFill>
                  <a:srgbClr val="003366"/>
                </a:solidFill>
                <a:latin typeface="Verdana"/>
              </a:rPr>
              <a:t>osas hinnati kõrgeimalt eriarsti suhtumist (3,48 palli), seejärel ravivõimaluste selgitamist (3,33 palli).</a:t>
            </a:r>
            <a:endParaRPr lang="et-EE" sz="1400" dirty="0" smtClean="0"/>
          </a:p>
          <a:p>
            <a:pPr marL="268288" indent="-268288">
              <a:lnSpc>
                <a:spcPct val="100000"/>
              </a:lnSpc>
              <a:spcBef>
                <a:spcPts val="600"/>
              </a:spcBef>
              <a:buFont typeface="Wingdings" charset="2"/>
              <a:buChar char=""/>
            </a:pPr>
            <a:r>
              <a:rPr lang="et-EE" sz="1400" u="sng" dirty="0" smtClean="0">
                <a:solidFill>
                  <a:srgbClr val="003366"/>
                </a:solidFill>
                <a:latin typeface="Verdana"/>
              </a:rPr>
              <a:t>Eriarstiabi kättesaadavuse</a:t>
            </a:r>
            <a:r>
              <a:rPr lang="et-EE" sz="1400" dirty="0" smtClean="0">
                <a:solidFill>
                  <a:srgbClr val="003366"/>
                </a:solidFill>
                <a:latin typeface="Verdana"/>
              </a:rPr>
              <a:t> osas hinnati kõrgemalt vastuvõtuaja registreerimise korraldust (3,18 palli), märksa madalamalt taas teenuse kättesaadavust (2,78 palli).</a:t>
            </a:r>
            <a:endParaRPr lang="et-EE" sz="1400" dirty="0" smtClean="0"/>
          </a:p>
          <a:p>
            <a:pPr marL="268288" indent="-268288">
              <a:lnSpc>
                <a:spcPct val="100000"/>
              </a:lnSpc>
              <a:spcBef>
                <a:spcPts val="600"/>
              </a:spcBef>
              <a:buFont typeface="Wingdings" charset="2"/>
              <a:buChar char=""/>
            </a:pPr>
            <a:r>
              <a:rPr lang="et-EE" sz="1400" u="sng" dirty="0" smtClean="0">
                <a:solidFill>
                  <a:srgbClr val="003366"/>
                </a:solidFill>
                <a:latin typeface="Verdana"/>
              </a:rPr>
              <a:t>Eriarstiabi erinevate komponentidega</a:t>
            </a:r>
            <a:r>
              <a:rPr lang="et-EE" sz="1400" dirty="0" smtClean="0">
                <a:solidFill>
                  <a:srgbClr val="003366"/>
                </a:solidFill>
                <a:latin typeface="Verdana"/>
              </a:rPr>
              <a:t> on rahulolevamad üldiselt eestlased, samas regioonidest Ida-Virumaa elanikud. Keskmisest vähem oldi rahul Tallinnas, vanuserühmadest 50-64-aastaste, keskmisest rohkem 15-24-aastaste seas.</a:t>
            </a:r>
          </a:p>
          <a:p>
            <a:pPr marL="268288" indent="-268288">
              <a:spcBef>
                <a:spcPts val="600"/>
              </a:spcBef>
              <a:buFont typeface="Wingdings" charset="2"/>
              <a:buChar char=""/>
            </a:pPr>
            <a:r>
              <a:rPr lang="et-EE" sz="1400" dirty="0" smtClean="0">
                <a:solidFill>
                  <a:srgbClr val="003366"/>
                </a:solidFill>
                <a:latin typeface="Verdana" pitchFamily="34" charset="0"/>
                <a:ea typeface="Verdana" pitchFamily="34" charset="0"/>
                <a:cs typeface="Verdana" pitchFamily="34" charset="0"/>
              </a:rPr>
              <a:t>Võrreldes eelmise uuringuga (</a:t>
            </a:r>
            <a:r>
              <a:rPr lang="et-EE" sz="1400" u="sng" dirty="0" smtClean="0">
                <a:solidFill>
                  <a:srgbClr val="003366"/>
                </a:solidFill>
                <a:latin typeface="Verdana" pitchFamily="34" charset="0"/>
                <a:ea typeface="Verdana" pitchFamily="34" charset="0"/>
                <a:cs typeface="Verdana" pitchFamily="34" charset="0"/>
              </a:rPr>
              <a:t>Slaid 28</a:t>
            </a:r>
            <a:r>
              <a:rPr lang="et-EE" sz="1400" dirty="0" smtClean="0">
                <a:solidFill>
                  <a:srgbClr val="003366"/>
                </a:solidFill>
                <a:latin typeface="Verdana" pitchFamily="34" charset="0"/>
                <a:ea typeface="Verdana" pitchFamily="34" charset="0"/>
                <a:cs typeface="Verdana" pitchFamily="34" charset="0"/>
              </a:rPr>
              <a:t>) on kõik hinnangud veidi langenud, eriti vastuvõtuaja registreerimise korralduse osas (-0,11 palli).</a:t>
            </a:r>
          </a:p>
          <a:p>
            <a:pPr marL="268288" indent="-268288">
              <a:spcBef>
                <a:spcPts val="600"/>
              </a:spcBef>
              <a:buFont typeface="Wingdings" charset="2"/>
              <a:buChar char=""/>
            </a:pPr>
            <a:r>
              <a:rPr lang="et-EE" sz="1400" dirty="0" smtClean="0">
                <a:solidFill>
                  <a:srgbClr val="003366"/>
                </a:solidFill>
                <a:latin typeface="Verdana" pitchFamily="34" charset="0"/>
                <a:ea typeface="Verdana" pitchFamily="34" charset="0"/>
                <a:cs typeface="Verdana" pitchFamily="34" charset="0"/>
              </a:rPr>
              <a:t>Võrreldes omavahel haiglaravil viibinute ja eriarsti külastanute hinnanguid (</a:t>
            </a:r>
            <a:r>
              <a:rPr lang="et-EE" sz="1400" u="sng" dirty="0" smtClean="0">
                <a:solidFill>
                  <a:srgbClr val="003366"/>
                </a:solidFill>
                <a:latin typeface="Verdana" pitchFamily="34" charset="0"/>
                <a:ea typeface="Verdana" pitchFamily="34" charset="0"/>
                <a:cs typeface="Verdana" pitchFamily="34" charset="0"/>
              </a:rPr>
              <a:t>Slaid 29</a:t>
            </a:r>
            <a:r>
              <a:rPr lang="et-EE" sz="1400" dirty="0" smtClean="0">
                <a:solidFill>
                  <a:srgbClr val="003366"/>
                </a:solidFill>
                <a:latin typeface="Verdana" pitchFamily="34" charset="0"/>
                <a:ea typeface="Verdana" pitchFamily="34" charset="0"/>
                <a:cs typeface="Verdana" pitchFamily="34" charset="0"/>
              </a:rPr>
              <a:t>), siis haiglaravi saanute hinnangud on kõrgemad kõikide aspektide puhul. Ka keskmiste hinnangute pingerida on sama – vaid registreerimise korraldus on langenud 3.kohalt 4.-le.</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 name="CustomShape 1"/>
          <p:cNvSpPr/>
          <p:nvPr/>
        </p:nvSpPr>
        <p:spPr>
          <a:xfrm>
            <a:off x="467640" y="260640"/>
            <a:ext cx="7488720" cy="689040"/>
          </a:xfrm>
          <a:prstGeom prst="rect">
            <a:avLst/>
          </a:prstGeom>
          <a:noFill/>
          <a:ln>
            <a:noFill/>
          </a:ln>
        </p:spPr>
        <p:txBody>
          <a:bodyPr lIns="90000" tIns="45000" rIns="90000" bIns="45000" anchor="ctr"/>
          <a:lstStyle/>
          <a:p>
            <a:r>
              <a:rPr lang="en-US" sz="1600" b="1" dirty="0">
                <a:solidFill>
                  <a:srgbClr val="C50505"/>
                </a:solidFill>
                <a:latin typeface="Verdana"/>
              </a:rPr>
              <a:t>IV RAHULOLU ERIARSTIABIGA</a:t>
            </a:r>
            <a:endParaRPr dirty="0"/>
          </a:p>
          <a:p>
            <a:r>
              <a:rPr lang="en-US" sz="1600" b="1" dirty="0" err="1">
                <a:solidFill>
                  <a:srgbClr val="003366"/>
                </a:solidFill>
                <a:latin typeface="Verdana"/>
              </a:rPr>
              <a:t>Hinnangud</a:t>
            </a:r>
            <a:r>
              <a:rPr lang="en-US" sz="1600" b="1" dirty="0">
                <a:solidFill>
                  <a:srgbClr val="003366"/>
                </a:solidFill>
                <a:latin typeface="Verdana"/>
              </a:rPr>
              <a:t> </a:t>
            </a:r>
            <a:r>
              <a:rPr lang="en-US" sz="1600" b="1" dirty="0" err="1">
                <a:solidFill>
                  <a:srgbClr val="003366"/>
                </a:solidFill>
                <a:latin typeface="Verdana"/>
              </a:rPr>
              <a:t>eriarstiabile</a:t>
            </a:r>
            <a:r>
              <a:rPr lang="en-US" sz="1600" b="1" dirty="0">
                <a:solidFill>
                  <a:srgbClr val="003366"/>
                </a:solidFill>
                <a:latin typeface="Verdana"/>
              </a:rPr>
              <a:t>, </a:t>
            </a:r>
            <a:endParaRPr dirty="0"/>
          </a:p>
          <a:p>
            <a:pPr>
              <a:lnSpc>
                <a:spcPct val="100000"/>
              </a:lnSpc>
            </a:pPr>
            <a:r>
              <a:rPr lang="en-US" sz="1400" dirty="0" smtClean="0">
                <a:solidFill>
                  <a:srgbClr val="003366"/>
                </a:solidFill>
                <a:latin typeface="Verdana"/>
              </a:rPr>
              <a:t>n=</a:t>
            </a:r>
            <a:r>
              <a:rPr lang="et-EE" sz="1400" dirty="0" smtClean="0">
                <a:solidFill>
                  <a:srgbClr val="003366"/>
                </a:solidFill>
                <a:latin typeface="Verdana"/>
              </a:rPr>
              <a:t>558, </a:t>
            </a:r>
            <a:r>
              <a:rPr lang="en-US" sz="1400" dirty="0" smtClean="0">
                <a:solidFill>
                  <a:srgbClr val="003366"/>
                </a:solidFill>
                <a:latin typeface="Verdana"/>
              </a:rPr>
              <a:t>on </a:t>
            </a:r>
            <a:r>
              <a:rPr lang="en-US" sz="1400" dirty="0" err="1">
                <a:solidFill>
                  <a:srgbClr val="003366"/>
                </a:solidFill>
                <a:latin typeface="Verdana"/>
              </a:rPr>
              <a:t>külastanud</a:t>
            </a:r>
            <a:r>
              <a:rPr lang="en-US" sz="1400" dirty="0">
                <a:solidFill>
                  <a:srgbClr val="003366"/>
                </a:solidFill>
                <a:latin typeface="Verdana"/>
              </a:rPr>
              <a:t> </a:t>
            </a:r>
            <a:r>
              <a:rPr lang="et-EE" sz="1400" dirty="0" smtClean="0">
                <a:solidFill>
                  <a:srgbClr val="003366"/>
                </a:solidFill>
                <a:latin typeface="Verdana"/>
              </a:rPr>
              <a:t>eri</a:t>
            </a:r>
            <a:r>
              <a:rPr lang="en-US" sz="1400" dirty="0" err="1" smtClean="0">
                <a:solidFill>
                  <a:srgbClr val="003366"/>
                </a:solidFill>
                <a:latin typeface="Verdana"/>
              </a:rPr>
              <a:t>arsti</a:t>
            </a:r>
            <a:r>
              <a:rPr lang="et-EE" sz="1400" dirty="0" smtClean="0">
                <a:solidFill>
                  <a:srgbClr val="003366"/>
                </a:solidFill>
                <a:latin typeface="Verdana"/>
              </a:rPr>
              <a:t> /</a:t>
            </a:r>
            <a:r>
              <a:rPr lang="en-US" sz="1400" dirty="0" smtClean="0">
                <a:solidFill>
                  <a:srgbClr val="003366"/>
                </a:solidFill>
                <a:latin typeface="Verdana"/>
              </a:rPr>
              <a:t> </a:t>
            </a:r>
            <a:r>
              <a:rPr lang="en-US" sz="1400" dirty="0" err="1" smtClean="0">
                <a:solidFill>
                  <a:srgbClr val="003366"/>
                </a:solidFill>
                <a:latin typeface="Verdana"/>
              </a:rPr>
              <a:t>viibinud</a:t>
            </a:r>
            <a:r>
              <a:rPr lang="en-US" sz="1400" dirty="0" smtClean="0">
                <a:solidFill>
                  <a:srgbClr val="003366"/>
                </a:solidFill>
                <a:latin typeface="Verdana"/>
              </a:rPr>
              <a:t> </a:t>
            </a:r>
            <a:r>
              <a:rPr lang="en-US" sz="1400" dirty="0" err="1">
                <a:solidFill>
                  <a:srgbClr val="003366"/>
                </a:solidFill>
                <a:latin typeface="Verdana"/>
              </a:rPr>
              <a:t>haiglaravil</a:t>
            </a:r>
            <a:r>
              <a:rPr lang="en-US" sz="1400" dirty="0">
                <a:solidFill>
                  <a:srgbClr val="003366"/>
                </a:solidFill>
                <a:latin typeface="Verdana"/>
              </a:rPr>
              <a:t>, %</a:t>
            </a:r>
            <a:endParaRPr dirty="0"/>
          </a:p>
        </p:txBody>
      </p:sp>
      <p:sp>
        <p:nvSpPr>
          <p:cNvPr id="211" name="CustomShape 3"/>
          <p:cNvSpPr/>
          <p:nvPr/>
        </p:nvSpPr>
        <p:spPr>
          <a:xfrm>
            <a:off x="1566720" y="-95400"/>
            <a:ext cx="9142920" cy="360"/>
          </a:xfrm>
          <a:prstGeom prst="rect">
            <a:avLst/>
          </a:prstGeom>
          <a:noFill/>
          <a:ln w="9360">
            <a:noFill/>
          </a:ln>
        </p:spPr>
      </p:sp>
      <p:sp>
        <p:nvSpPr>
          <p:cNvPr id="7" name="TextBox 6"/>
          <p:cNvSpPr txBox="1"/>
          <p:nvPr/>
        </p:nvSpPr>
        <p:spPr>
          <a:xfrm>
            <a:off x="7884368" y="2420888"/>
            <a:ext cx="936104" cy="3508653"/>
          </a:xfrm>
          <a:prstGeom prst="rect">
            <a:avLst/>
          </a:prstGeom>
          <a:noFill/>
        </p:spPr>
        <p:txBody>
          <a:bodyPr wrap="square" rtlCol="0">
            <a:spAutoFit/>
          </a:bodyPr>
          <a:lstStyle/>
          <a:p>
            <a:pPr>
              <a:spcBef>
                <a:spcPts val="400"/>
              </a:spcBef>
            </a:pPr>
            <a:r>
              <a:rPr lang="et-EE" sz="1400" b="1" dirty="0" smtClean="0">
                <a:solidFill>
                  <a:schemeClr val="tx2"/>
                </a:solidFill>
                <a:latin typeface="Verdana" pitchFamily="34" charset="0"/>
                <a:ea typeface="Verdana" pitchFamily="34" charset="0"/>
                <a:cs typeface="Verdana" pitchFamily="34" charset="0"/>
              </a:rPr>
              <a:t> 3,48</a:t>
            </a:r>
          </a:p>
          <a:p>
            <a:pPr>
              <a:spcBef>
                <a:spcPts val="400"/>
              </a:spcBef>
            </a:pPr>
            <a:endParaRPr lang="et-EE" sz="1400" b="1" dirty="0" smtClean="0">
              <a:solidFill>
                <a:schemeClr val="tx2"/>
              </a:solidFill>
              <a:latin typeface="Verdana" pitchFamily="34" charset="0"/>
              <a:ea typeface="Verdana" pitchFamily="34" charset="0"/>
              <a:cs typeface="Verdana" pitchFamily="34" charset="0"/>
            </a:endParaRPr>
          </a:p>
          <a:p>
            <a:pPr>
              <a:spcBef>
                <a:spcPts val="400"/>
              </a:spcBef>
            </a:pPr>
            <a:endParaRPr lang="et-EE" sz="1400" b="1" dirty="0" smtClean="0">
              <a:solidFill>
                <a:schemeClr val="tx2"/>
              </a:solidFill>
              <a:latin typeface="Verdana" pitchFamily="34" charset="0"/>
              <a:ea typeface="Verdana" pitchFamily="34" charset="0"/>
              <a:cs typeface="Verdana" pitchFamily="34" charset="0"/>
            </a:endParaRPr>
          </a:p>
          <a:p>
            <a:pPr>
              <a:spcBef>
                <a:spcPts val="400"/>
              </a:spcBef>
            </a:pPr>
            <a:r>
              <a:rPr lang="et-EE" sz="1400" b="1" dirty="0" smtClean="0">
                <a:solidFill>
                  <a:schemeClr val="tx2"/>
                </a:solidFill>
                <a:latin typeface="Verdana" pitchFamily="34" charset="0"/>
                <a:ea typeface="Verdana" pitchFamily="34" charset="0"/>
                <a:cs typeface="Verdana" pitchFamily="34" charset="0"/>
              </a:rPr>
              <a:t> 3,33</a:t>
            </a:r>
          </a:p>
          <a:p>
            <a:pPr>
              <a:spcBef>
                <a:spcPts val="400"/>
              </a:spcBef>
            </a:pPr>
            <a:endParaRPr lang="et-EE" sz="1400" b="1" dirty="0" smtClean="0">
              <a:solidFill>
                <a:schemeClr val="tx2"/>
              </a:solidFill>
              <a:latin typeface="Verdana" pitchFamily="34" charset="0"/>
              <a:ea typeface="Verdana" pitchFamily="34" charset="0"/>
              <a:cs typeface="Verdana" pitchFamily="34" charset="0"/>
            </a:endParaRPr>
          </a:p>
          <a:p>
            <a:pPr>
              <a:spcBef>
                <a:spcPts val="400"/>
              </a:spcBef>
            </a:pPr>
            <a:endParaRPr lang="et-EE" sz="1400" b="1" dirty="0" smtClean="0">
              <a:solidFill>
                <a:schemeClr val="tx2"/>
              </a:solidFill>
              <a:latin typeface="Verdana" pitchFamily="34" charset="0"/>
              <a:ea typeface="Verdana" pitchFamily="34" charset="0"/>
              <a:cs typeface="Verdana" pitchFamily="34" charset="0"/>
            </a:endParaRPr>
          </a:p>
          <a:p>
            <a:pPr>
              <a:spcBef>
                <a:spcPts val="400"/>
              </a:spcBef>
            </a:pPr>
            <a:r>
              <a:rPr lang="et-EE" sz="1400" b="1" dirty="0" smtClean="0">
                <a:solidFill>
                  <a:schemeClr val="tx2"/>
                </a:solidFill>
                <a:latin typeface="Verdana" pitchFamily="34" charset="0"/>
                <a:ea typeface="Verdana" pitchFamily="34" charset="0"/>
                <a:cs typeface="Verdana" pitchFamily="34" charset="0"/>
              </a:rPr>
              <a:t> 3,18</a:t>
            </a:r>
          </a:p>
          <a:p>
            <a:pPr>
              <a:spcBef>
                <a:spcPts val="400"/>
              </a:spcBef>
            </a:pPr>
            <a:endParaRPr lang="et-EE" sz="1400" b="1" dirty="0" smtClean="0">
              <a:solidFill>
                <a:schemeClr val="tx2"/>
              </a:solidFill>
              <a:latin typeface="Verdana" pitchFamily="34" charset="0"/>
              <a:ea typeface="Verdana" pitchFamily="34" charset="0"/>
              <a:cs typeface="Verdana" pitchFamily="34" charset="0"/>
            </a:endParaRPr>
          </a:p>
          <a:p>
            <a:pPr>
              <a:spcBef>
                <a:spcPts val="400"/>
              </a:spcBef>
            </a:pPr>
            <a:endParaRPr lang="et-EE" sz="1400" b="1" dirty="0" smtClean="0">
              <a:solidFill>
                <a:schemeClr val="tx2"/>
              </a:solidFill>
              <a:latin typeface="Verdana" pitchFamily="34" charset="0"/>
              <a:ea typeface="Verdana" pitchFamily="34" charset="0"/>
              <a:cs typeface="Verdana" pitchFamily="34" charset="0"/>
            </a:endParaRPr>
          </a:p>
          <a:p>
            <a:pPr>
              <a:spcBef>
                <a:spcPts val="400"/>
              </a:spcBef>
            </a:pPr>
            <a:r>
              <a:rPr lang="et-EE" sz="1400" b="1" dirty="0" smtClean="0">
                <a:solidFill>
                  <a:schemeClr val="tx2"/>
                </a:solidFill>
                <a:latin typeface="Verdana" pitchFamily="34" charset="0"/>
                <a:ea typeface="Verdana" pitchFamily="34" charset="0"/>
                <a:cs typeface="Verdana" pitchFamily="34" charset="0"/>
              </a:rPr>
              <a:t> 3,17</a:t>
            </a:r>
          </a:p>
          <a:p>
            <a:pPr>
              <a:spcBef>
                <a:spcPts val="400"/>
              </a:spcBef>
            </a:pPr>
            <a:endParaRPr lang="et-EE" sz="1400" b="1" dirty="0" smtClean="0">
              <a:solidFill>
                <a:schemeClr val="tx2"/>
              </a:solidFill>
              <a:latin typeface="Verdana" pitchFamily="34" charset="0"/>
              <a:ea typeface="Verdana" pitchFamily="34" charset="0"/>
              <a:cs typeface="Verdana" pitchFamily="34" charset="0"/>
            </a:endParaRPr>
          </a:p>
          <a:p>
            <a:pPr>
              <a:spcBef>
                <a:spcPts val="400"/>
              </a:spcBef>
            </a:pPr>
            <a:endParaRPr lang="et-EE" sz="1400" b="1" dirty="0" smtClean="0">
              <a:solidFill>
                <a:schemeClr val="tx2"/>
              </a:solidFill>
              <a:latin typeface="Verdana" pitchFamily="34" charset="0"/>
              <a:ea typeface="Verdana" pitchFamily="34" charset="0"/>
              <a:cs typeface="Verdana" pitchFamily="34" charset="0"/>
            </a:endParaRPr>
          </a:p>
          <a:p>
            <a:pPr>
              <a:spcBef>
                <a:spcPts val="400"/>
              </a:spcBef>
            </a:pPr>
            <a:r>
              <a:rPr lang="et-EE" sz="1400" b="1" dirty="0" smtClean="0">
                <a:solidFill>
                  <a:schemeClr val="tx2"/>
                </a:solidFill>
                <a:latin typeface="Verdana" pitchFamily="34" charset="0"/>
                <a:ea typeface="Verdana" pitchFamily="34" charset="0"/>
                <a:cs typeface="Verdana" pitchFamily="34" charset="0"/>
              </a:rPr>
              <a:t> 2,78</a:t>
            </a:r>
            <a:endParaRPr lang="et-EE" sz="1400" b="1" dirty="0">
              <a:solidFill>
                <a:schemeClr val="tx2"/>
              </a:solidFill>
              <a:latin typeface="Verdana" pitchFamily="34" charset="0"/>
              <a:ea typeface="Verdana" pitchFamily="34" charset="0"/>
              <a:cs typeface="Verdana" pitchFamily="34" charset="0"/>
            </a:endParaRPr>
          </a:p>
        </p:txBody>
      </p:sp>
      <p:pic>
        <p:nvPicPr>
          <p:cNvPr id="2052" name="Picture 4"/>
          <p:cNvPicPr>
            <a:picLocks noChangeAspect="1" noChangeArrowheads="1"/>
          </p:cNvPicPr>
          <p:nvPr/>
        </p:nvPicPr>
        <p:blipFill>
          <a:blip r:embed="rId3" cstate="print"/>
          <a:srcRect/>
          <a:stretch>
            <a:fillRect/>
          </a:stretch>
        </p:blipFill>
        <p:spPr bwMode="auto">
          <a:xfrm>
            <a:off x="395536" y="1052736"/>
            <a:ext cx="7488832" cy="5256584"/>
          </a:xfrm>
          <a:prstGeom prst="rect">
            <a:avLst/>
          </a:prstGeom>
          <a:noFill/>
          <a:ln w="9525">
            <a:noFill/>
            <a:miter lim="800000"/>
            <a:headEnd/>
            <a:tailEnd/>
          </a:ln>
          <a:effectLst/>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 name="CustomShape 1"/>
          <p:cNvSpPr/>
          <p:nvPr/>
        </p:nvSpPr>
        <p:spPr>
          <a:xfrm>
            <a:off x="467640" y="260640"/>
            <a:ext cx="7488720" cy="689040"/>
          </a:xfrm>
          <a:prstGeom prst="rect">
            <a:avLst/>
          </a:prstGeom>
          <a:noFill/>
          <a:ln>
            <a:noFill/>
          </a:ln>
        </p:spPr>
        <p:txBody>
          <a:bodyPr lIns="90000" tIns="45000" rIns="90000" bIns="45000" anchor="ctr"/>
          <a:lstStyle/>
          <a:p>
            <a:r>
              <a:rPr lang="en-US" sz="1600" b="1" dirty="0">
                <a:solidFill>
                  <a:srgbClr val="C50505"/>
                </a:solidFill>
                <a:latin typeface="Verdana"/>
              </a:rPr>
              <a:t>IV RAHULOLU ERIARSTIABIGA</a:t>
            </a:r>
            <a:endParaRPr dirty="0"/>
          </a:p>
          <a:p>
            <a:r>
              <a:rPr lang="en-US" sz="1600" b="1" dirty="0" err="1">
                <a:solidFill>
                  <a:srgbClr val="003366"/>
                </a:solidFill>
                <a:latin typeface="Verdana"/>
              </a:rPr>
              <a:t>Hinnangud</a:t>
            </a:r>
            <a:r>
              <a:rPr lang="en-US" sz="1600" b="1" dirty="0">
                <a:solidFill>
                  <a:srgbClr val="003366"/>
                </a:solidFill>
                <a:latin typeface="Verdana"/>
              </a:rPr>
              <a:t> </a:t>
            </a:r>
            <a:r>
              <a:rPr lang="en-US" sz="1600" b="1" dirty="0" err="1" smtClean="0">
                <a:solidFill>
                  <a:srgbClr val="003366"/>
                </a:solidFill>
                <a:latin typeface="Verdana"/>
              </a:rPr>
              <a:t>eriarstiabile</a:t>
            </a:r>
            <a:r>
              <a:rPr lang="en-US" sz="1600" b="1" dirty="0" smtClean="0">
                <a:solidFill>
                  <a:srgbClr val="003366"/>
                </a:solidFill>
                <a:latin typeface="Verdana"/>
              </a:rPr>
              <a:t>,</a:t>
            </a:r>
            <a:r>
              <a:rPr lang="en-US" sz="1400" b="1" dirty="0" smtClean="0">
                <a:solidFill>
                  <a:srgbClr val="003366"/>
                </a:solidFill>
                <a:latin typeface="Verdana"/>
              </a:rPr>
              <a:t> </a:t>
            </a:r>
            <a:r>
              <a:rPr lang="et-EE" sz="1600" dirty="0" smtClean="0">
                <a:solidFill>
                  <a:srgbClr val="003366"/>
                </a:solidFill>
                <a:latin typeface="Verdana"/>
              </a:rPr>
              <a:t>muutus ajas,</a:t>
            </a:r>
            <a:endParaRPr dirty="0"/>
          </a:p>
          <a:p>
            <a:pPr>
              <a:lnSpc>
                <a:spcPct val="100000"/>
              </a:lnSpc>
            </a:pPr>
            <a:r>
              <a:rPr lang="en-US" sz="1600" dirty="0" err="1">
                <a:solidFill>
                  <a:srgbClr val="003366"/>
                </a:solidFill>
                <a:latin typeface="Verdana"/>
              </a:rPr>
              <a:t>keskmine</a:t>
            </a:r>
            <a:r>
              <a:rPr lang="en-US" sz="1600" dirty="0">
                <a:solidFill>
                  <a:srgbClr val="003366"/>
                </a:solidFill>
                <a:latin typeface="Verdana"/>
              </a:rPr>
              <a:t> 4-sel </a:t>
            </a:r>
            <a:r>
              <a:rPr lang="en-US" sz="1600" dirty="0" err="1">
                <a:solidFill>
                  <a:srgbClr val="003366"/>
                </a:solidFill>
                <a:latin typeface="Verdana"/>
              </a:rPr>
              <a:t>skaalal</a:t>
            </a:r>
            <a:r>
              <a:rPr lang="en-US" sz="1600" dirty="0">
                <a:solidFill>
                  <a:srgbClr val="003366"/>
                </a:solidFill>
                <a:latin typeface="Verdana"/>
              </a:rPr>
              <a:t>, </a:t>
            </a:r>
            <a:r>
              <a:rPr lang="en-US" sz="1600" dirty="0" err="1">
                <a:solidFill>
                  <a:srgbClr val="003366"/>
                </a:solidFill>
                <a:latin typeface="Verdana"/>
              </a:rPr>
              <a:t>kus</a:t>
            </a:r>
            <a:r>
              <a:rPr lang="en-US" sz="1600" dirty="0">
                <a:solidFill>
                  <a:srgbClr val="003366"/>
                </a:solidFill>
                <a:latin typeface="Verdana"/>
              </a:rPr>
              <a:t> 1=</a:t>
            </a:r>
            <a:r>
              <a:rPr lang="en-US" sz="1600" dirty="0" err="1">
                <a:solidFill>
                  <a:srgbClr val="003366"/>
                </a:solidFill>
                <a:latin typeface="Verdana"/>
              </a:rPr>
              <a:t>üldse</a:t>
            </a:r>
            <a:r>
              <a:rPr lang="en-US" sz="1600" dirty="0">
                <a:solidFill>
                  <a:srgbClr val="003366"/>
                </a:solidFill>
                <a:latin typeface="Verdana"/>
              </a:rPr>
              <a:t> </a:t>
            </a:r>
            <a:r>
              <a:rPr lang="en-US" sz="1600" dirty="0" err="1">
                <a:solidFill>
                  <a:srgbClr val="003366"/>
                </a:solidFill>
                <a:latin typeface="Verdana"/>
              </a:rPr>
              <a:t>ei</a:t>
            </a:r>
            <a:r>
              <a:rPr lang="en-US" sz="1600" dirty="0">
                <a:solidFill>
                  <a:srgbClr val="003366"/>
                </a:solidFill>
                <a:latin typeface="Verdana"/>
              </a:rPr>
              <a:t> ole </a:t>
            </a:r>
            <a:r>
              <a:rPr lang="en-US" sz="1600" dirty="0" err="1">
                <a:solidFill>
                  <a:srgbClr val="003366"/>
                </a:solidFill>
                <a:latin typeface="Verdana"/>
              </a:rPr>
              <a:t>rahul</a:t>
            </a:r>
            <a:r>
              <a:rPr lang="en-US" sz="1600" dirty="0">
                <a:solidFill>
                  <a:srgbClr val="003366"/>
                </a:solidFill>
                <a:latin typeface="Verdana"/>
              </a:rPr>
              <a:t> ja 4=</a:t>
            </a:r>
            <a:r>
              <a:rPr lang="en-US" sz="1600" dirty="0" err="1">
                <a:solidFill>
                  <a:srgbClr val="003366"/>
                </a:solidFill>
                <a:latin typeface="Verdana"/>
              </a:rPr>
              <a:t>väga</a:t>
            </a:r>
            <a:r>
              <a:rPr lang="en-US" sz="1600" dirty="0">
                <a:solidFill>
                  <a:srgbClr val="003366"/>
                </a:solidFill>
                <a:latin typeface="Verdana"/>
              </a:rPr>
              <a:t> </a:t>
            </a:r>
            <a:r>
              <a:rPr lang="en-US" sz="1600" dirty="0" err="1">
                <a:solidFill>
                  <a:srgbClr val="003366"/>
                </a:solidFill>
                <a:latin typeface="Verdana"/>
              </a:rPr>
              <a:t>rahul</a:t>
            </a:r>
            <a:endParaRPr sz="2000" dirty="0"/>
          </a:p>
        </p:txBody>
      </p:sp>
      <p:sp>
        <p:nvSpPr>
          <p:cNvPr id="219" name="CustomShape 3"/>
          <p:cNvSpPr/>
          <p:nvPr/>
        </p:nvSpPr>
        <p:spPr>
          <a:xfrm>
            <a:off x="1566720" y="-95400"/>
            <a:ext cx="9142920" cy="360"/>
          </a:xfrm>
          <a:prstGeom prst="rect">
            <a:avLst/>
          </a:prstGeom>
          <a:noFill/>
          <a:ln w="9360">
            <a:noFill/>
          </a:ln>
        </p:spPr>
      </p:sp>
      <p:graphicFrame>
        <p:nvGraphicFramePr>
          <p:cNvPr id="220" name="Chart 9"/>
          <p:cNvGraphicFramePr/>
          <p:nvPr/>
        </p:nvGraphicFramePr>
        <p:xfrm>
          <a:off x="7039080" y="23088600"/>
          <a:ext cx="7885440" cy="256644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21" name="Chart 10"/>
          <p:cNvGraphicFramePr/>
          <p:nvPr/>
        </p:nvGraphicFramePr>
        <p:xfrm>
          <a:off x="7056360" y="25690680"/>
          <a:ext cx="7885440" cy="174816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22" name="Chart 11"/>
          <p:cNvGraphicFramePr/>
          <p:nvPr/>
        </p:nvGraphicFramePr>
        <p:xfrm>
          <a:off x="7056360" y="27474480"/>
          <a:ext cx="7885440" cy="1644120"/>
        </p:xfrm>
        <a:graphic>
          <a:graphicData uri="http://schemas.openxmlformats.org/drawingml/2006/chart">
            <c:chart xmlns:c="http://schemas.openxmlformats.org/drawingml/2006/chart" xmlns:r="http://schemas.openxmlformats.org/officeDocument/2006/relationships" r:id="rId4"/>
          </a:graphicData>
        </a:graphic>
      </p:graphicFrame>
      <p:pic>
        <p:nvPicPr>
          <p:cNvPr id="9218" name="Picture 2"/>
          <p:cNvPicPr>
            <a:picLocks noChangeAspect="1" noChangeArrowheads="1"/>
          </p:cNvPicPr>
          <p:nvPr/>
        </p:nvPicPr>
        <p:blipFill>
          <a:blip r:embed="rId5" cstate="print"/>
          <a:srcRect/>
          <a:stretch>
            <a:fillRect/>
          </a:stretch>
        </p:blipFill>
        <p:spPr bwMode="auto">
          <a:xfrm>
            <a:off x="827584" y="1052736"/>
            <a:ext cx="7667625" cy="5257800"/>
          </a:xfrm>
          <a:prstGeom prst="rect">
            <a:avLst/>
          </a:prstGeom>
          <a:noFill/>
          <a:ln w="9525">
            <a:noFill/>
            <a:miter lim="800000"/>
            <a:headEnd/>
            <a:tailEnd/>
          </a:ln>
          <a:effectLst/>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 name="CustomShape 1"/>
          <p:cNvSpPr/>
          <p:nvPr/>
        </p:nvSpPr>
        <p:spPr>
          <a:xfrm>
            <a:off x="467640" y="260640"/>
            <a:ext cx="7488720" cy="689040"/>
          </a:xfrm>
          <a:prstGeom prst="rect">
            <a:avLst/>
          </a:prstGeom>
          <a:noFill/>
          <a:ln>
            <a:noFill/>
          </a:ln>
        </p:spPr>
        <p:txBody>
          <a:bodyPr lIns="90000" tIns="45000" rIns="90000" bIns="45000" anchor="ctr"/>
          <a:lstStyle/>
          <a:p>
            <a:r>
              <a:rPr lang="en-US" sz="1600" b="1" dirty="0">
                <a:solidFill>
                  <a:srgbClr val="C50505"/>
                </a:solidFill>
                <a:latin typeface="Verdana"/>
              </a:rPr>
              <a:t>IV RAHULOLU ERIARSTIABIGA</a:t>
            </a:r>
            <a:endParaRPr dirty="0"/>
          </a:p>
          <a:p>
            <a:r>
              <a:rPr lang="en-US" sz="1600" b="1" dirty="0" err="1">
                <a:solidFill>
                  <a:srgbClr val="003366"/>
                </a:solidFill>
                <a:latin typeface="Verdana"/>
              </a:rPr>
              <a:t>Hinnangud</a:t>
            </a:r>
            <a:r>
              <a:rPr lang="en-US" sz="1600" b="1" dirty="0">
                <a:solidFill>
                  <a:srgbClr val="003366"/>
                </a:solidFill>
                <a:latin typeface="Verdana"/>
              </a:rPr>
              <a:t> </a:t>
            </a:r>
            <a:r>
              <a:rPr lang="et-EE" sz="1600" b="1" dirty="0" smtClean="0">
                <a:solidFill>
                  <a:srgbClr val="003366"/>
                </a:solidFill>
                <a:latin typeface="Verdana"/>
              </a:rPr>
              <a:t>hambaarsti</a:t>
            </a:r>
            <a:r>
              <a:rPr lang="en-US" sz="1600" b="1" dirty="0" smtClean="0">
                <a:solidFill>
                  <a:srgbClr val="003366"/>
                </a:solidFill>
                <a:latin typeface="Verdana"/>
              </a:rPr>
              <a:t>le</a:t>
            </a:r>
            <a:r>
              <a:rPr lang="en-US" sz="1600" b="1" dirty="0">
                <a:solidFill>
                  <a:srgbClr val="003366"/>
                </a:solidFill>
                <a:latin typeface="Verdana"/>
              </a:rPr>
              <a:t>,</a:t>
            </a:r>
            <a:r>
              <a:rPr lang="en-US" sz="1400" b="1" dirty="0">
                <a:solidFill>
                  <a:srgbClr val="003366"/>
                </a:solidFill>
                <a:latin typeface="Verdana"/>
              </a:rPr>
              <a:t> </a:t>
            </a:r>
            <a:r>
              <a:rPr lang="fi-FI" sz="1400" dirty="0" smtClean="0">
                <a:solidFill>
                  <a:srgbClr val="003366"/>
                </a:solidFill>
                <a:latin typeface="Verdana"/>
              </a:rPr>
              <a:t>muutus ajas,</a:t>
            </a:r>
            <a:endParaRPr lang="fi-FI" sz="1400" dirty="0" smtClean="0"/>
          </a:p>
          <a:p>
            <a:pPr>
              <a:lnSpc>
                <a:spcPct val="100000"/>
              </a:lnSpc>
            </a:pPr>
            <a:r>
              <a:rPr lang="fi-FI" sz="1400" dirty="0" err="1" smtClean="0">
                <a:solidFill>
                  <a:srgbClr val="003366"/>
                </a:solidFill>
                <a:latin typeface="Verdana"/>
              </a:rPr>
              <a:t>keskmine</a:t>
            </a:r>
            <a:r>
              <a:rPr lang="fi-FI" sz="1400" dirty="0" smtClean="0">
                <a:solidFill>
                  <a:srgbClr val="003366"/>
                </a:solidFill>
                <a:latin typeface="Verdana"/>
              </a:rPr>
              <a:t> 4-sel </a:t>
            </a:r>
            <a:r>
              <a:rPr lang="fi-FI" sz="1400" dirty="0" err="1" smtClean="0">
                <a:solidFill>
                  <a:srgbClr val="003366"/>
                </a:solidFill>
                <a:latin typeface="Verdana"/>
              </a:rPr>
              <a:t>skaalal</a:t>
            </a:r>
            <a:r>
              <a:rPr lang="fi-FI" sz="1400" dirty="0" smtClean="0">
                <a:solidFill>
                  <a:srgbClr val="003366"/>
                </a:solidFill>
                <a:latin typeface="Verdana"/>
              </a:rPr>
              <a:t>, </a:t>
            </a:r>
            <a:r>
              <a:rPr lang="fi-FI" sz="1400" dirty="0" err="1" smtClean="0">
                <a:solidFill>
                  <a:srgbClr val="003366"/>
                </a:solidFill>
                <a:latin typeface="Verdana"/>
              </a:rPr>
              <a:t>kus</a:t>
            </a:r>
            <a:r>
              <a:rPr lang="fi-FI" sz="1400" dirty="0" smtClean="0">
                <a:solidFill>
                  <a:srgbClr val="003366"/>
                </a:solidFill>
                <a:latin typeface="Verdana"/>
              </a:rPr>
              <a:t> 1=üldse ei ole </a:t>
            </a:r>
            <a:r>
              <a:rPr lang="fi-FI" sz="1400" dirty="0" err="1" smtClean="0">
                <a:solidFill>
                  <a:srgbClr val="003366"/>
                </a:solidFill>
                <a:latin typeface="Verdana"/>
              </a:rPr>
              <a:t>rahul</a:t>
            </a:r>
            <a:r>
              <a:rPr lang="fi-FI" sz="1400" dirty="0" smtClean="0">
                <a:solidFill>
                  <a:srgbClr val="003366"/>
                </a:solidFill>
                <a:latin typeface="Verdana"/>
              </a:rPr>
              <a:t> ja 4=väga </a:t>
            </a:r>
            <a:r>
              <a:rPr lang="fi-FI" sz="1400" dirty="0" err="1" smtClean="0">
                <a:solidFill>
                  <a:srgbClr val="003366"/>
                </a:solidFill>
                <a:latin typeface="Verdana"/>
              </a:rPr>
              <a:t>rahul</a:t>
            </a:r>
            <a:endParaRPr lang="fi-FI" sz="1400" dirty="0" smtClean="0"/>
          </a:p>
        </p:txBody>
      </p:sp>
      <p:sp>
        <p:nvSpPr>
          <p:cNvPr id="219" name="CustomShape 3"/>
          <p:cNvSpPr/>
          <p:nvPr/>
        </p:nvSpPr>
        <p:spPr>
          <a:xfrm>
            <a:off x="1566720" y="-95400"/>
            <a:ext cx="9142920" cy="360"/>
          </a:xfrm>
          <a:prstGeom prst="rect">
            <a:avLst/>
          </a:prstGeom>
          <a:noFill/>
          <a:ln w="9360">
            <a:noFill/>
          </a:ln>
        </p:spPr>
      </p:sp>
      <p:graphicFrame>
        <p:nvGraphicFramePr>
          <p:cNvPr id="220" name="Chart 9"/>
          <p:cNvGraphicFramePr/>
          <p:nvPr/>
        </p:nvGraphicFramePr>
        <p:xfrm>
          <a:off x="7039080" y="23088600"/>
          <a:ext cx="7885440" cy="256644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21" name="Chart 10"/>
          <p:cNvGraphicFramePr/>
          <p:nvPr/>
        </p:nvGraphicFramePr>
        <p:xfrm>
          <a:off x="7056360" y="25690680"/>
          <a:ext cx="7885440" cy="174816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22" name="Chart 11"/>
          <p:cNvGraphicFramePr/>
          <p:nvPr/>
        </p:nvGraphicFramePr>
        <p:xfrm>
          <a:off x="7056360" y="27474480"/>
          <a:ext cx="7885440" cy="1644120"/>
        </p:xfrm>
        <a:graphic>
          <a:graphicData uri="http://schemas.openxmlformats.org/drawingml/2006/chart">
            <c:chart xmlns:c="http://schemas.openxmlformats.org/drawingml/2006/chart" xmlns:r="http://schemas.openxmlformats.org/officeDocument/2006/relationships" r:id="rId4"/>
          </a:graphicData>
        </a:graphic>
      </p:graphicFrame>
      <p:pic>
        <p:nvPicPr>
          <p:cNvPr id="11266" name="Picture 2"/>
          <p:cNvPicPr>
            <a:picLocks noChangeAspect="1" noChangeArrowheads="1"/>
          </p:cNvPicPr>
          <p:nvPr/>
        </p:nvPicPr>
        <p:blipFill>
          <a:blip r:embed="rId5" cstate="print"/>
          <a:srcRect/>
          <a:stretch>
            <a:fillRect/>
          </a:stretch>
        </p:blipFill>
        <p:spPr bwMode="auto">
          <a:xfrm>
            <a:off x="539552" y="1052736"/>
            <a:ext cx="7667625" cy="2913509"/>
          </a:xfrm>
          <a:prstGeom prst="rect">
            <a:avLst/>
          </a:prstGeom>
          <a:noFill/>
          <a:ln w="9525">
            <a:noFill/>
            <a:miter lim="800000"/>
            <a:headEnd/>
            <a:tailEnd/>
          </a:ln>
          <a:effectLst/>
        </p:spPr>
      </p:pic>
      <p:pic>
        <p:nvPicPr>
          <p:cNvPr id="11267" name="Picture 3"/>
          <p:cNvPicPr>
            <a:picLocks noChangeAspect="1" noChangeArrowheads="1"/>
          </p:cNvPicPr>
          <p:nvPr/>
        </p:nvPicPr>
        <p:blipFill>
          <a:blip r:embed="rId6" cstate="print"/>
          <a:srcRect/>
          <a:stretch>
            <a:fillRect/>
          </a:stretch>
        </p:blipFill>
        <p:spPr bwMode="auto">
          <a:xfrm>
            <a:off x="539552" y="4077073"/>
            <a:ext cx="7776864" cy="2160240"/>
          </a:xfrm>
          <a:prstGeom prst="rect">
            <a:avLst/>
          </a:prstGeom>
          <a:noFill/>
          <a:ln w="9525">
            <a:noFill/>
            <a:miter lim="800000"/>
            <a:headEnd/>
            <a:tailEnd/>
          </a:ln>
          <a:effectLst/>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CustomShape 2"/>
          <p:cNvSpPr/>
          <p:nvPr/>
        </p:nvSpPr>
        <p:spPr>
          <a:xfrm>
            <a:off x="395280" y="404640"/>
            <a:ext cx="7682400" cy="574920"/>
          </a:xfrm>
          <a:prstGeom prst="rect">
            <a:avLst/>
          </a:prstGeom>
          <a:noFill/>
          <a:ln>
            <a:noFill/>
          </a:ln>
        </p:spPr>
        <p:txBody>
          <a:bodyPr lIns="90000" tIns="45000" rIns="90000" bIns="45000" anchor="ctr"/>
          <a:lstStyle/>
          <a:p>
            <a:pPr>
              <a:lnSpc>
                <a:spcPct val="100000"/>
              </a:lnSpc>
            </a:pPr>
            <a:r>
              <a:rPr lang="en-US" sz="1600" b="1" dirty="0">
                <a:solidFill>
                  <a:srgbClr val="C50505"/>
                </a:solidFill>
                <a:latin typeface="Verdana"/>
              </a:rPr>
              <a:t>UURINGU METOODIKA JA VALIM</a:t>
            </a:r>
            <a:endParaRPr dirty="0"/>
          </a:p>
        </p:txBody>
      </p:sp>
      <p:sp>
        <p:nvSpPr>
          <p:cNvPr id="133" name="CustomShape 3"/>
          <p:cNvSpPr/>
          <p:nvPr/>
        </p:nvSpPr>
        <p:spPr>
          <a:xfrm>
            <a:off x="457200" y="1188720"/>
            <a:ext cx="8291264" cy="4868640"/>
          </a:xfrm>
          <a:prstGeom prst="rect">
            <a:avLst/>
          </a:prstGeom>
          <a:noFill/>
          <a:ln w="9360">
            <a:noFill/>
          </a:ln>
        </p:spPr>
        <p:txBody>
          <a:bodyPr lIns="90000" tIns="45000" rIns="90000" bIns="45000"/>
          <a:lstStyle/>
          <a:p>
            <a:pPr marL="268288" indent="-268288">
              <a:lnSpc>
                <a:spcPct val="100000"/>
              </a:lnSpc>
              <a:buFont typeface="Wingdings" pitchFamily="2" charset="2"/>
              <a:buChar char="Ø"/>
            </a:pPr>
            <a:r>
              <a:rPr lang="et-EE" sz="1400" b="1" dirty="0" smtClean="0">
                <a:solidFill>
                  <a:schemeClr val="tx2"/>
                </a:solidFill>
                <a:latin typeface="Verdana" pitchFamily="34" charset="0"/>
                <a:ea typeface="Verdana" pitchFamily="34" charset="0"/>
                <a:cs typeface="Verdana" pitchFamily="34" charset="0"/>
              </a:rPr>
              <a:t>Üldkogum</a:t>
            </a:r>
            <a:r>
              <a:rPr lang="et-EE" sz="1400" dirty="0" smtClean="0">
                <a:solidFill>
                  <a:schemeClr val="tx2"/>
                </a:solidFill>
                <a:latin typeface="Verdana" pitchFamily="34" charset="0"/>
                <a:ea typeface="Verdana" pitchFamily="34" charset="0"/>
                <a:cs typeface="Verdana" pitchFamily="34" charset="0"/>
              </a:rPr>
              <a:t>: üle 14-aastane Eesti elanikkond ~ 1 103 675 inimest (ESA 01.01.2015 seisuga)</a:t>
            </a:r>
          </a:p>
          <a:p>
            <a:pPr marL="268288" indent="-268288">
              <a:lnSpc>
                <a:spcPct val="100000"/>
              </a:lnSpc>
              <a:buFont typeface="Wingdings" pitchFamily="2" charset="2"/>
              <a:buChar char="Ø"/>
            </a:pPr>
            <a:r>
              <a:rPr lang="et-EE" sz="1400" b="1" dirty="0" smtClean="0">
                <a:solidFill>
                  <a:schemeClr val="tx2"/>
                </a:solidFill>
                <a:latin typeface="Verdana" pitchFamily="34" charset="0"/>
                <a:ea typeface="Verdana" pitchFamily="34" charset="0"/>
                <a:cs typeface="Verdana" pitchFamily="34" charset="0"/>
              </a:rPr>
              <a:t>Meetod</a:t>
            </a:r>
            <a:r>
              <a:rPr lang="et-EE" sz="1400" dirty="0" smtClean="0">
                <a:solidFill>
                  <a:schemeClr val="tx2"/>
                </a:solidFill>
                <a:latin typeface="Verdana" pitchFamily="34" charset="0"/>
                <a:ea typeface="Verdana" pitchFamily="34" charset="0"/>
                <a:cs typeface="Verdana" pitchFamily="34" charset="0"/>
              </a:rPr>
              <a:t>: telefoniintervjuud arvuti juhtimisel (CATI)</a:t>
            </a:r>
          </a:p>
          <a:p>
            <a:pPr marL="268288" indent="-268288">
              <a:lnSpc>
                <a:spcPct val="100000"/>
              </a:lnSpc>
              <a:buFont typeface="Wingdings" pitchFamily="2" charset="2"/>
              <a:buChar char="Ø"/>
            </a:pPr>
            <a:r>
              <a:rPr lang="et-EE" sz="1400" b="1" dirty="0" smtClean="0">
                <a:solidFill>
                  <a:schemeClr val="tx2"/>
                </a:solidFill>
                <a:latin typeface="Verdana" pitchFamily="34" charset="0"/>
                <a:ea typeface="Verdana" pitchFamily="34" charset="0"/>
                <a:cs typeface="Verdana" pitchFamily="34" charset="0"/>
              </a:rPr>
              <a:t>Valimi koostamine: </a:t>
            </a:r>
            <a:r>
              <a:rPr lang="et-EE" sz="1400" dirty="0" smtClean="0">
                <a:solidFill>
                  <a:schemeClr val="tx2"/>
                </a:solidFill>
                <a:latin typeface="Verdana" pitchFamily="34" charset="0"/>
                <a:ea typeface="Verdana" pitchFamily="34" charset="0"/>
                <a:cs typeface="Verdana" pitchFamily="34" charset="0"/>
              </a:rPr>
              <a:t>kasutati üldkogumi </a:t>
            </a:r>
            <a:r>
              <a:rPr lang="et-EE" sz="1400" dirty="0" smtClean="0">
                <a:solidFill>
                  <a:schemeClr val="tx2"/>
                </a:solidFill>
                <a:latin typeface="Verdana"/>
              </a:rPr>
              <a:t>proportsionaalset mudelit, hiljem tulemused kaaluti üldkogumile vastavaks </a:t>
            </a:r>
            <a:r>
              <a:rPr lang="et-EE" sz="1400" dirty="0" smtClean="0">
                <a:solidFill>
                  <a:schemeClr val="tx2"/>
                </a:solidFill>
                <a:latin typeface="Verdana" pitchFamily="34" charset="0"/>
                <a:ea typeface="Verdana" pitchFamily="34" charset="0"/>
                <a:cs typeface="Verdana" pitchFamily="34" charset="0"/>
              </a:rPr>
              <a:t>maakonna, asulatüübi, rahvuse, soo ja vanuse järgi.</a:t>
            </a:r>
          </a:p>
          <a:p>
            <a:pPr marL="268288" indent="-268288">
              <a:lnSpc>
                <a:spcPct val="100000"/>
              </a:lnSpc>
              <a:buFont typeface="Wingdings" pitchFamily="2" charset="2"/>
              <a:buChar char="Ø"/>
            </a:pPr>
            <a:r>
              <a:rPr lang="et-EE" sz="1400" b="1" dirty="0" smtClean="0">
                <a:solidFill>
                  <a:schemeClr val="tx2"/>
                </a:solidFill>
                <a:latin typeface="Verdana"/>
              </a:rPr>
              <a:t>Planeeritud valim </a:t>
            </a:r>
            <a:r>
              <a:rPr lang="et-EE" sz="1400" dirty="0" smtClean="0">
                <a:solidFill>
                  <a:schemeClr val="tx2"/>
                </a:solidFill>
                <a:latin typeface="Verdana"/>
              </a:rPr>
              <a:t>(vastanute arv)</a:t>
            </a:r>
            <a:r>
              <a:rPr lang="et-EE" sz="1400" b="1" dirty="0" smtClean="0">
                <a:solidFill>
                  <a:schemeClr val="tx2"/>
                </a:solidFill>
                <a:latin typeface="Verdana"/>
              </a:rPr>
              <a:t>:</a:t>
            </a:r>
            <a:r>
              <a:rPr lang="et-EE" sz="1400" dirty="0" smtClean="0">
                <a:solidFill>
                  <a:schemeClr val="tx2"/>
                </a:solidFill>
                <a:latin typeface="Verdana"/>
              </a:rPr>
              <a:t> 1000</a:t>
            </a:r>
            <a:endParaRPr lang="et-EE" sz="1400" dirty="0" smtClean="0">
              <a:solidFill>
                <a:schemeClr val="tx2"/>
              </a:solidFill>
            </a:endParaRPr>
          </a:p>
          <a:p>
            <a:pPr marL="268288" indent="-268288">
              <a:lnSpc>
                <a:spcPct val="100000"/>
              </a:lnSpc>
              <a:buFont typeface="Wingdings" pitchFamily="2" charset="2"/>
              <a:buChar char="Ø"/>
            </a:pPr>
            <a:r>
              <a:rPr lang="et-EE" sz="1400" b="1" dirty="0" smtClean="0">
                <a:solidFill>
                  <a:schemeClr val="tx2"/>
                </a:solidFill>
                <a:latin typeface="Verdana"/>
              </a:rPr>
              <a:t>Valimiviga: </a:t>
            </a:r>
            <a:r>
              <a:rPr lang="et-EE" sz="1400" dirty="0" smtClean="0">
                <a:solidFill>
                  <a:schemeClr val="tx2"/>
                </a:solidFill>
                <a:latin typeface="Verdana"/>
              </a:rPr>
              <a:t>1000 vastaja puhul ±3,1%, väiksemat gruppide vaatlemisel või viga olla suurem</a:t>
            </a:r>
          </a:p>
          <a:p>
            <a:pPr marL="268288" indent="-268288">
              <a:lnSpc>
                <a:spcPct val="100000"/>
              </a:lnSpc>
              <a:buFont typeface="Wingdings" pitchFamily="2" charset="2"/>
              <a:buChar char="Ø"/>
            </a:pPr>
            <a:r>
              <a:rPr lang="et-EE" sz="1400" b="1" dirty="0" smtClean="0">
                <a:solidFill>
                  <a:schemeClr val="tx2"/>
                </a:solidFill>
                <a:latin typeface="Verdana"/>
              </a:rPr>
              <a:t>Küsitluse pikkus: </a:t>
            </a:r>
            <a:r>
              <a:rPr lang="et-EE" sz="1400" i="1" dirty="0" smtClean="0">
                <a:solidFill>
                  <a:schemeClr val="tx2"/>
                </a:solidFill>
                <a:latin typeface="Verdana"/>
              </a:rPr>
              <a:t>ca</a:t>
            </a:r>
            <a:r>
              <a:rPr lang="et-EE" sz="1400" dirty="0" smtClean="0">
                <a:solidFill>
                  <a:schemeClr val="tx2"/>
                </a:solidFill>
                <a:latin typeface="Verdana"/>
              </a:rPr>
              <a:t> 5 minutit</a:t>
            </a:r>
            <a:endParaRPr lang="et-EE" sz="1400" dirty="0" smtClean="0">
              <a:solidFill>
                <a:schemeClr val="tx2"/>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873252307"/>
              </p:ext>
            </p:extLst>
          </p:nvPr>
        </p:nvGraphicFramePr>
        <p:xfrm>
          <a:off x="827584" y="3212976"/>
          <a:ext cx="7632849" cy="2490295"/>
        </p:xfrm>
        <a:graphic>
          <a:graphicData uri="http://schemas.openxmlformats.org/drawingml/2006/table">
            <a:tbl>
              <a:tblPr firstRow="1" bandRow="1">
                <a:tableStyleId>{5C22544A-7EE6-4342-B048-85BDC9FD1C3A}</a:tableStyleId>
              </a:tblPr>
              <a:tblGrid>
                <a:gridCol w="2544283"/>
                <a:gridCol w="2544283"/>
                <a:gridCol w="2544283"/>
              </a:tblGrid>
              <a:tr h="356695">
                <a:tc>
                  <a:txBody>
                    <a:bodyPr/>
                    <a:lstStyle/>
                    <a:p>
                      <a:pPr algn="ctr"/>
                      <a:r>
                        <a:rPr lang="et-EE" sz="1400" dirty="0" smtClean="0">
                          <a:latin typeface="Verdana" pitchFamily="34" charset="0"/>
                          <a:ea typeface="Verdana" pitchFamily="34" charset="0"/>
                          <a:cs typeface="Verdana" pitchFamily="34" charset="0"/>
                        </a:rPr>
                        <a:t>Periood</a:t>
                      </a:r>
                      <a:endParaRPr lang="et-EE" sz="1400" dirty="0">
                        <a:solidFill>
                          <a:schemeClr val="tx2"/>
                        </a:solidFill>
                        <a:latin typeface="Verdana" pitchFamily="34" charset="0"/>
                        <a:ea typeface="Verdana" pitchFamily="34" charset="0"/>
                        <a:cs typeface="Verdana" pitchFamily="34" charset="0"/>
                      </a:endParaRPr>
                    </a:p>
                  </a:txBody>
                  <a:tcPr/>
                </a:tc>
                <a:tc>
                  <a:txBody>
                    <a:bodyPr/>
                    <a:lstStyle/>
                    <a:p>
                      <a:pPr algn="ctr"/>
                      <a:r>
                        <a:rPr lang="et-EE" sz="1400" dirty="0" smtClean="0">
                          <a:latin typeface="Verdana" pitchFamily="34" charset="0"/>
                          <a:ea typeface="Verdana" pitchFamily="34" charset="0"/>
                          <a:cs typeface="Verdana" pitchFamily="34" charset="0"/>
                        </a:rPr>
                        <a:t>Küsitluse</a:t>
                      </a:r>
                      <a:r>
                        <a:rPr lang="et-EE" sz="1400" baseline="0" dirty="0" smtClean="0">
                          <a:latin typeface="Verdana" pitchFamily="34" charset="0"/>
                          <a:ea typeface="Verdana" pitchFamily="34" charset="0"/>
                          <a:cs typeface="Verdana" pitchFamily="34" charset="0"/>
                        </a:rPr>
                        <a:t> aeg</a:t>
                      </a:r>
                      <a:endParaRPr lang="et-EE" sz="1400" dirty="0">
                        <a:solidFill>
                          <a:schemeClr val="tx2"/>
                        </a:solidFill>
                        <a:latin typeface="Verdana" pitchFamily="34" charset="0"/>
                        <a:ea typeface="Verdana" pitchFamily="34" charset="0"/>
                        <a:cs typeface="Verdana" pitchFamily="34" charset="0"/>
                      </a:endParaRPr>
                    </a:p>
                  </a:txBody>
                  <a:tcPr/>
                </a:tc>
                <a:tc>
                  <a:txBody>
                    <a:bodyPr/>
                    <a:lstStyle/>
                    <a:p>
                      <a:pPr algn="ctr"/>
                      <a:r>
                        <a:rPr lang="et-EE" sz="1400" dirty="0" smtClean="0">
                          <a:latin typeface="Verdana" pitchFamily="34" charset="0"/>
                          <a:ea typeface="Verdana" pitchFamily="34" charset="0"/>
                          <a:cs typeface="Verdana" pitchFamily="34" charset="0"/>
                        </a:rPr>
                        <a:t>Vastajate</a:t>
                      </a:r>
                      <a:r>
                        <a:rPr lang="et-EE" sz="1400" baseline="0" dirty="0" smtClean="0">
                          <a:latin typeface="Verdana" pitchFamily="34" charset="0"/>
                          <a:ea typeface="Verdana" pitchFamily="34" charset="0"/>
                          <a:cs typeface="Verdana" pitchFamily="34" charset="0"/>
                        </a:rPr>
                        <a:t> arv</a:t>
                      </a:r>
                      <a:endParaRPr lang="et-EE" sz="1400" dirty="0">
                        <a:solidFill>
                          <a:schemeClr val="tx2"/>
                        </a:solidFill>
                        <a:latin typeface="Verdana" pitchFamily="34" charset="0"/>
                        <a:ea typeface="Verdana" pitchFamily="34" charset="0"/>
                        <a:cs typeface="Verdana" pitchFamily="34" charset="0"/>
                      </a:endParaRPr>
                    </a:p>
                  </a:txBody>
                  <a:tcPr/>
                </a:tc>
              </a:tr>
              <a:tr h="266658">
                <a:tc>
                  <a:txBody>
                    <a:bodyPr/>
                    <a:lstStyle/>
                    <a:p>
                      <a:pPr algn="ctr"/>
                      <a:r>
                        <a:rPr lang="et-EE" sz="1400" dirty="0" smtClean="0">
                          <a:solidFill>
                            <a:schemeClr val="tx2"/>
                          </a:solidFill>
                          <a:latin typeface="Verdana" pitchFamily="34" charset="0"/>
                          <a:ea typeface="Verdana" pitchFamily="34" charset="0"/>
                          <a:cs typeface="Verdana" pitchFamily="34" charset="0"/>
                        </a:rPr>
                        <a:t>2014 III kvartal</a:t>
                      </a:r>
                      <a:endParaRPr lang="et-EE" sz="1400" dirty="0">
                        <a:solidFill>
                          <a:schemeClr val="tx2"/>
                        </a:solidFill>
                        <a:latin typeface="Verdana" pitchFamily="34" charset="0"/>
                        <a:ea typeface="Verdana" pitchFamily="34" charset="0"/>
                        <a:cs typeface="Verdana" pitchFamily="34" charset="0"/>
                      </a:endParaRPr>
                    </a:p>
                  </a:txBody>
                  <a:tcPr/>
                </a:tc>
                <a:tc>
                  <a:txBody>
                    <a:bodyPr/>
                    <a:lstStyle/>
                    <a:p>
                      <a:pPr algn="ctr"/>
                      <a:r>
                        <a:rPr lang="et-EE" sz="1400" dirty="0" smtClean="0">
                          <a:solidFill>
                            <a:schemeClr val="tx2"/>
                          </a:solidFill>
                          <a:latin typeface="Verdana" pitchFamily="34" charset="0"/>
                          <a:ea typeface="Verdana" pitchFamily="34" charset="0"/>
                          <a:cs typeface="Verdana" pitchFamily="34" charset="0"/>
                        </a:rPr>
                        <a:t>12.08 - 21.08</a:t>
                      </a:r>
                      <a:endParaRPr lang="et-EE" sz="1400" dirty="0">
                        <a:solidFill>
                          <a:schemeClr val="tx2"/>
                        </a:solidFill>
                        <a:latin typeface="Verdana" pitchFamily="34" charset="0"/>
                        <a:ea typeface="Verdana" pitchFamily="34" charset="0"/>
                        <a:cs typeface="Verdana" pitchFamily="34" charset="0"/>
                      </a:endParaRPr>
                    </a:p>
                  </a:txBody>
                  <a:tcPr/>
                </a:tc>
                <a:tc>
                  <a:txBody>
                    <a:bodyPr/>
                    <a:lstStyle/>
                    <a:p>
                      <a:pPr algn="ctr"/>
                      <a:r>
                        <a:rPr lang="et-EE" sz="1400" dirty="0" smtClean="0">
                          <a:solidFill>
                            <a:schemeClr val="tx2"/>
                          </a:solidFill>
                          <a:latin typeface="Verdana" pitchFamily="34" charset="0"/>
                          <a:ea typeface="Verdana" pitchFamily="34" charset="0"/>
                          <a:cs typeface="Verdana" pitchFamily="34" charset="0"/>
                        </a:rPr>
                        <a:t>1000</a:t>
                      </a:r>
                      <a:endParaRPr lang="et-EE" sz="1400" dirty="0">
                        <a:solidFill>
                          <a:schemeClr val="tx2"/>
                        </a:solidFill>
                        <a:latin typeface="Verdana" pitchFamily="34" charset="0"/>
                        <a:ea typeface="Verdana" pitchFamily="34" charset="0"/>
                        <a:cs typeface="Verdana" pitchFamily="34" charset="0"/>
                      </a:endParaRPr>
                    </a:p>
                  </a:txBody>
                  <a:tcPr/>
                </a:tc>
              </a:tr>
              <a:tr h="263857">
                <a:tc>
                  <a:txBody>
                    <a:bodyPr/>
                    <a:lstStyle/>
                    <a:p>
                      <a:pPr algn="ctr"/>
                      <a:r>
                        <a:rPr lang="et-EE" sz="1400" dirty="0" smtClean="0">
                          <a:solidFill>
                            <a:schemeClr val="tx2"/>
                          </a:solidFill>
                          <a:latin typeface="Verdana" pitchFamily="34" charset="0"/>
                          <a:ea typeface="Verdana" pitchFamily="34" charset="0"/>
                          <a:cs typeface="Verdana" pitchFamily="34" charset="0"/>
                        </a:rPr>
                        <a:t>2014 IV kvartal</a:t>
                      </a:r>
                      <a:endParaRPr lang="et-EE" sz="1400" dirty="0">
                        <a:solidFill>
                          <a:schemeClr val="tx2"/>
                        </a:solidFill>
                        <a:latin typeface="Verdana" pitchFamily="34" charset="0"/>
                        <a:ea typeface="Verdana" pitchFamily="34" charset="0"/>
                        <a:cs typeface="Verdana" pitchFamily="34" charset="0"/>
                      </a:endParaRPr>
                    </a:p>
                  </a:txBody>
                  <a:tcPr/>
                </a:tc>
                <a:tc>
                  <a:txBody>
                    <a:bodyPr/>
                    <a:lstStyle/>
                    <a:p>
                      <a:pPr algn="ctr"/>
                      <a:r>
                        <a:rPr lang="et-EE" sz="1400" dirty="0" smtClean="0">
                          <a:solidFill>
                            <a:schemeClr val="tx2"/>
                          </a:solidFill>
                          <a:latin typeface="Verdana" pitchFamily="34" charset="0"/>
                          <a:ea typeface="Verdana" pitchFamily="34" charset="0"/>
                          <a:cs typeface="Verdana" pitchFamily="34" charset="0"/>
                        </a:rPr>
                        <a:t>14.10 - 25.10</a:t>
                      </a:r>
                      <a:endParaRPr lang="et-EE" sz="1400" dirty="0">
                        <a:solidFill>
                          <a:schemeClr val="tx2"/>
                        </a:solidFill>
                        <a:latin typeface="Verdana" pitchFamily="34" charset="0"/>
                        <a:ea typeface="Verdana" pitchFamily="34" charset="0"/>
                        <a:cs typeface="Verdana" pitchFamily="34" charset="0"/>
                      </a:endParaRPr>
                    </a:p>
                  </a:txBody>
                  <a:tcPr/>
                </a:tc>
                <a:tc>
                  <a:txBody>
                    <a:bodyPr/>
                    <a:lstStyle/>
                    <a:p>
                      <a:pPr algn="ctr"/>
                      <a:r>
                        <a:rPr lang="et-EE" sz="1400" dirty="0" smtClean="0">
                          <a:solidFill>
                            <a:schemeClr val="tx2"/>
                          </a:solidFill>
                          <a:latin typeface="Verdana" pitchFamily="34" charset="0"/>
                          <a:ea typeface="Verdana" pitchFamily="34" charset="0"/>
                          <a:cs typeface="Verdana" pitchFamily="34" charset="0"/>
                        </a:rPr>
                        <a:t>1000</a:t>
                      </a:r>
                      <a:endParaRPr lang="et-EE" sz="1400" dirty="0">
                        <a:solidFill>
                          <a:schemeClr val="tx2"/>
                        </a:solidFill>
                        <a:latin typeface="Verdana" pitchFamily="34" charset="0"/>
                        <a:ea typeface="Verdana" pitchFamily="34" charset="0"/>
                        <a:cs typeface="Verdana" pitchFamily="34" charset="0"/>
                      </a:endParaRPr>
                    </a:p>
                  </a:txBody>
                  <a:tcPr/>
                </a:tc>
              </a:tr>
              <a:tr h="290235">
                <a:tc>
                  <a:txBody>
                    <a:bodyPr/>
                    <a:lstStyle/>
                    <a:p>
                      <a:pPr algn="ctr"/>
                      <a:r>
                        <a:rPr lang="et-EE" sz="1400" dirty="0" smtClean="0">
                          <a:solidFill>
                            <a:schemeClr val="tx2"/>
                          </a:solidFill>
                          <a:latin typeface="Verdana" pitchFamily="34" charset="0"/>
                          <a:ea typeface="Verdana" pitchFamily="34" charset="0"/>
                          <a:cs typeface="Verdana" pitchFamily="34" charset="0"/>
                        </a:rPr>
                        <a:t>2015 I kvartal</a:t>
                      </a:r>
                      <a:endParaRPr lang="et-EE" sz="1400" dirty="0">
                        <a:solidFill>
                          <a:schemeClr val="tx2"/>
                        </a:solidFill>
                        <a:latin typeface="Verdana" pitchFamily="34" charset="0"/>
                        <a:ea typeface="Verdana" pitchFamily="34" charset="0"/>
                        <a:cs typeface="Verdana" pitchFamily="34" charset="0"/>
                      </a:endParaRPr>
                    </a:p>
                  </a:txBody>
                  <a:tcPr/>
                </a:tc>
                <a:tc>
                  <a:txBody>
                    <a:bodyPr/>
                    <a:lstStyle/>
                    <a:p>
                      <a:pPr algn="ctr"/>
                      <a:r>
                        <a:rPr lang="et-EE" sz="1400" dirty="0" smtClean="0">
                          <a:solidFill>
                            <a:schemeClr val="tx2"/>
                          </a:solidFill>
                          <a:latin typeface="Verdana" pitchFamily="34" charset="0"/>
                          <a:ea typeface="Verdana" pitchFamily="34" charset="0"/>
                          <a:cs typeface="Verdana" pitchFamily="34" charset="0"/>
                        </a:rPr>
                        <a:t>12.03 - 26.03</a:t>
                      </a:r>
                      <a:endParaRPr lang="et-EE" sz="1400" dirty="0">
                        <a:solidFill>
                          <a:schemeClr val="tx2"/>
                        </a:solidFill>
                        <a:latin typeface="Verdana" pitchFamily="34" charset="0"/>
                        <a:ea typeface="Verdana" pitchFamily="34" charset="0"/>
                        <a:cs typeface="Verdana" pitchFamily="34" charset="0"/>
                      </a:endParaRPr>
                    </a:p>
                  </a:txBody>
                  <a:tcPr/>
                </a:tc>
                <a:tc>
                  <a:txBody>
                    <a:bodyPr/>
                    <a:lstStyle/>
                    <a:p>
                      <a:pPr algn="ctr"/>
                      <a:r>
                        <a:rPr lang="et-EE" sz="1400" dirty="0" smtClean="0">
                          <a:solidFill>
                            <a:schemeClr val="tx2"/>
                          </a:solidFill>
                          <a:latin typeface="Verdana" pitchFamily="34" charset="0"/>
                          <a:ea typeface="Verdana" pitchFamily="34" charset="0"/>
                          <a:cs typeface="Verdana" pitchFamily="34" charset="0"/>
                        </a:rPr>
                        <a:t>1000</a:t>
                      </a:r>
                      <a:endParaRPr lang="et-EE" sz="1400" dirty="0">
                        <a:solidFill>
                          <a:schemeClr val="tx2"/>
                        </a:solidFill>
                        <a:latin typeface="Verdana" pitchFamily="34" charset="0"/>
                        <a:ea typeface="Verdana" pitchFamily="34" charset="0"/>
                        <a:cs typeface="Verdana" pitchFamily="34" charset="0"/>
                      </a:endParaRPr>
                    </a:p>
                  </a:txBody>
                  <a:tcPr/>
                </a:tc>
              </a:tr>
              <a:tr h="277046">
                <a:tc>
                  <a:txBody>
                    <a:bodyPr/>
                    <a:lstStyle/>
                    <a:p>
                      <a:pPr algn="ctr"/>
                      <a:r>
                        <a:rPr lang="et-EE" sz="1400" dirty="0" smtClean="0">
                          <a:solidFill>
                            <a:schemeClr val="tx2"/>
                          </a:solidFill>
                          <a:latin typeface="Verdana" pitchFamily="34" charset="0"/>
                          <a:ea typeface="Verdana" pitchFamily="34" charset="0"/>
                          <a:cs typeface="Verdana" pitchFamily="34" charset="0"/>
                        </a:rPr>
                        <a:t>2015 II kvartal</a:t>
                      </a:r>
                      <a:endParaRPr lang="et-EE" sz="1400" dirty="0">
                        <a:solidFill>
                          <a:schemeClr val="tx2"/>
                        </a:solidFill>
                        <a:latin typeface="Verdana" pitchFamily="34" charset="0"/>
                        <a:ea typeface="Verdana" pitchFamily="34" charset="0"/>
                        <a:cs typeface="Verdana" pitchFamily="34" charset="0"/>
                      </a:endParaRPr>
                    </a:p>
                  </a:txBody>
                  <a:tcPr/>
                </a:tc>
                <a:tc>
                  <a:txBody>
                    <a:bodyPr/>
                    <a:lstStyle/>
                    <a:p>
                      <a:pPr algn="ctr"/>
                      <a:r>
                        <a:rPr lang="et-EE" sz="1400" dirty="0" smtClean="0">
                          <a:solidFill>
                            <a:schemeClr val="tx2"/>
                          </a:solidFill>
                          <a:latin typeface="Verdana" pitchFamily="34" charset="0"/>
                          <a:ea typeface="Verdana" pitchFamily="34" charset="0"/>
                          <a:cs typeface="Verdana" pitchFamily="34" charset="0"/>
                        </a:rPr>
                        <a:t>06.05 - 18.05</a:t>
                      </a:r>
                      <a:endParaRPr lang="et-EE" sz="1400" dirty="0">
                        <a:solidFill>
                          <a:schemeClr val="tx2"/>
                        </a:solidFill>
                        <a:latin typeface="Verdana" pitchFamily="34" charset="0"/>
                        <a:ea typeface="Verdana" pitchFamily="34" charset="0"/>
                        <a:cs typeface="Verdana" pitchFamily="34" charset="0"/>
                      </a:endParaRPr>
                    </a:p>
                  </a:txBody>
                  <a:tcPr/>
                </a:tc>
                <a:tc>
                  <a:txBody>
                    <a:bodyPr/>
                    <a:lstStyle/>
                    <a:p>
                      <a:pPr algn="ctr"/>
                      <a:r>
                        <a:rPr lang="et-EE" sz="1400" dirty="0" smtClean="0">
                          <a:solidFill>
                            <a:schemeClr val="tx2"/>
                          </a:solidFill>
                          <a:latin typeface="Verdana" pitchFamily="34" charset="0"/>
                          <a:ea typeface="Verdana" pitchFamily="34" charset="0"/>
                          <a:cs typeface="Verdana" pitchFamily="34" charset="0"/>
                        </a:rPr>
                        <a:t>1000</a:t>
                      </a:r>
                    </a:p>
                  </a:txBody>
                  <a:tcPr/>
                </a:tc>
              </a:tr>
              <a:tr h="277046">
                <a:tc>
                  <a:txBody>
                    <a:bodyPr/>
                    <a:lstStyle/>
                    <a:p>
                      <a:pPr algn="ctr"/>
                      <a:r>
                        <a:rPr lang="et-EE" sz="1400" dirty="0" smtClean="0">
                          <a:solidFill>
                            <a:schemeClr val="tx2"/>
                          </a:solidFill>
                          <a:latin typeface="Verdana" pitchFamily="34" charset="0"/>
                          <a:ea typeface="Verdana" pitchFamily="34" charset="0"/>
                          <a:cs typeface="Verdana" pitchFamily="34" charset="0"/>
                        </a:rPr>
                        <a:t>2015 III kvartal</a:t>
                      </a:r>
                      <a:endParaRPr lang="et-EE" sz="1400" dirty="0">
                        <a:solidFill>
                          <a:schemeClr val="tx2"/>
                        </a:solidFill>
                        <a:latin typeface="Verdana" pitchFamily="34" charset="0"/>
                        <a:ea typeface="Verdana" pitchFamily="34" charset="0"/>
                        <a:cs typeface="Verdana" pitchFamily="34" charset="0"/>
                      </a:endParaRPr>
                    </a:p>
                  </a:txBody>
                  <a:tcPr/>
                </a:tc>
                <a:tc>
                  <a:txBody>
                    <a:bodyPr/>
                    <a:lstStyle/>
                    <a:p>
                      <a:pPr algn="ctr"/>
                      <a:r>
                        <a:rPr lang="et-EE" sz="1400" dirty="0" smtClean="0">
                          <a:solidFill>
                            <a:schemeClr val="tx2"/>
                          </a:solidFill>
                          <a:latin typeface="Verdana" pitchFamily="34" charset="0"/>
                          <a:ea typeface="Verdana" pitchFamily="34" charset="0"/>
                          <a:cs typeface="Verdana" pitchFamily="34" charset="0"/>
                        </a:rPr>
                        <a:t>10.08 - 19.08</a:t>
                      </a:r>
                      <a:endParaRPr lang="et-EE" sz="1400" dirty="0">
                        <a:solidFill>
                          <a:schemeClr val="tx2"/>
                        </a:solidFill>
                        <a:latin typeface="Verdana" pitchFamily="34" charset="0"/>
                        <a:ea typeface="Verdana" pitchFamily="34" charset="0"/>
                        <a:cs typeface="Verdana" pitchFamily="34" charset="0"/>
                      </a:endParaRPr>
                    </a:p>
                  </a:txBody>
                  <a:tcPr/>
                </a:tc>
                <a:tc>
                  <a:txBody>
                    <a:bodyPr/>
                    <a:lstStyle/>
                    <a:p>
                      <a:pPr algn="ctr"/>
                      <a:r>
                        <a:rPr lang="et-EE" sz="1400" dirty="0" smtClean="0">
                          <a:solidFill>
                            <a:schemeClr val="tx2"/>
                          </a:solidFill>
                          <a:latin typeface="Verdana" pitchFamily="34" charset="0"/>
                          <a:ea typeface="Verdana" pitchFamily="34" charset="0"/>
                          <a:cs typeface="Verdana" pitchFamily="34" charset="0"/>
                        </a:rPr>
                        <a:t>1000</a:t>
                      </a:r>
                      <a:endParaRPr lang="et-EE" sz="1400" dirty="0">
                        <a:solidFill>
                          <a:schemeClr val="tx2"/>
                        </a:solidFill>
                        <a:latin typeface="Verdana" pitchFamily="34" charset="0"/>
                        <a:ea typeface="Verdana" pitchFamily="34" charset="0"/>
                        <a:cs typeface="Verdana" pitchFamily="34" charset="0"/>
                      </a:endParaRPr>
                    </a:p>
                  </a:txBody>
                  <a:tcPr/>
                </a:tc>
              </a:tr>
              <a:tr h="266562">
                <a:tc>
                  <a:txBody>
                    <a:bodyPr/>
                    <a:lstStyle/>
                    <a:p>
                      <a:pPr algn="ctr"/>
                      <a:r>
                        <a:rPr lang="et-EE" sz="1400" dirty="0" smtClean="0">
                          <a:solidFill>
                            <a:schemeClr val="tx2"/>
                          </a:solidFill>
                          <a:latin typeface="Verdana" pitchFamily="34" charset="0"/>
                          <a:ea typeface="Verdana" pitchFamily="34" charset="0"/>
                          <a:cs typeface="Verdana" pitchFamily="34" charset="0"/>
                        </a:rPr>
                        <a:t>2015 IV kvartal</a:t>
                      </a:r>
                      <a:endParaRPr lang="et-EE" sz="1400" dirty="0">
                        <a:solidFill>
                          <a:schemeClr val="tx2"/>
                        </a:solidFill>
                        <a:latin typeface="Verdana" pitchFamily="34" charset="0"/>
                        <a:ea typeface="Verdana" pitchFamily="34" charset="0"/>
                        <a:cs typeface="Verdana" pitchFamily="34" charset="0"/>
                      </a:endParaRPr>
                    </a:p>
                  </a:txBody>
                  <a:tcPr/>
                </a:tc>
                <a:tc>
                  <a:txBody>
                    <a:bodyPr/>
                    <a:lstStyle/>
                    <a:p>
                      <a:pPr algn="ctr"/>
                      <a:r>
                        <a:rPr lang="et-EE" sz="1400" dirty="0" smtClean="0">
                          <a:solidFill>
                            <a:schemeClr val="tx2"/>
                          </a:solidFill>
                          <a:latin typeface="Verdana" pitchFamily="34" charset="0"/>
                          <a:ea typeface="Verdana" pitchFamily="34" charset="0"/>
                          <a:cs typeface="Verdana" pitchFamily="34" charset="0"/>
                        </a:rPr>
                        <a:t>06.10 - 15.10</a:t>
                      </a:r>
                      <a:endParaRPr lang="et-EE" sz="1400" dirty="0">
                        <a:solidFill>
                          <a:schemeClr val="tx2"/>
                        </a:solidFill>
                        <a:latin typeface="Verdana" pitchFamily="34" charset="0"/>
                        <a:ea typeface="Verdana" pitchFamily="34" charset="0"/>
                        <a:cs typeface="Verdana" pitchFamily="34" charset="0"/>
                      </a:endParaRPr>
                    </a:p>
                  </a:txBody>
                  <a:tcPr/>
                </a:tc>
                <a:tc>
                  <a:txBody>
                    <a:bodyPr/>
                    <a:lstStyle/>
                    <a:p>
                      <a:pPr algn="ctr"/>
                      <a:r>
                        <a:rPr lang="et-EE" sz="1400" dirty="0" smtClean="0">
                          <a:solidFill>
                            <a:schemeClr val="tx2"/>
                          </a:solidFill>
                          <a:latin typeface="Verdana" pitchFamily="34" charset="0"/>
                          <a:ea typeface="Verdana" pitchFamily="34" charset="0"/>
                          <a:cs typeface="Verdana" pitchFamily="34" charset="0"/>
                        </a:rPr>
                        <a:t>1000</a:t>
                      </a:r>
                    </a:p>
                  </a:txBody>
                  <a:tcPr/>
                </a:tc>
              </a:tr>
              <a:tr h="266562">
                <a:tc>
                  <a:txBody>
                    <a:bodyPr/>
                    <a:lstStyle/>
                    <a:p>
                      <a:pPr algn="ctr"/>
                      <a:r>
                        <a:rPr lang="et-EE" sz="1400" dirty="0" smtClean="0">
                          <a:solidFill>
                            <a:schemeClr val="tx2"/>
                          </a:solidFill>
                          <a:latin typeface="Verdana" pitchFamily="34" charset="0"/>
                          <a:ea typeface="Verdana" pitchFamily="34" charset="0"/>
                          <a:cs typeface="Verdana" pitchFamily="34" charset="0"/>
                        </a:rPr>
                        <a:t>2016 I kvartal</a:t>
                      </a:r>
                      <a:endParaRPr lang="et-EE" sz="1400" dirty="0">
                        <a:solidFill>
                          <a:schemeClr val="tx2"/>
                        </a:solidFill>
                        <a:latin typeface="Verdana" pitchFamily="34" charset="0"/>
                        <a:ea typeface="Verdana" pitchFamily="34" charset="0"/>
                        <a:cs typeface="Verdana" pitchFamily="34" charset="0"/>
                      </a:endParaRPr>
                    </a:p>
                  </a:txBody>
                  <a:tcPr/>
                </a:tc>
                <a:tc>
                  <a:txBody>
                    <a:bodyPr/>
                    <a:lstStyle/>
                    <a:p>
                      <a:pPr algn="ctr"/>
                      <a:r>
                        <a:rPr lang="et-EE" sz="1400" dirty="0" smtClean="0">
                          <a:solidFill>
                            <a:schemeClr val="tx2"/>
                          </a:solidFill>
                          <a:latin typeface="Verdana" pitchFamily="34" charset="0"/>
                          <a:ea typeface="Verdana" pitchFamily="34" charset="0"/>
                          <a:cs typeface="Verdana" pitchFamily="34" charset="0"/>
                        </a:rPr>
                        <a:t>22.02 – 08.03</a:t>
                      </a:r>
                      <a:endParaRPr lang="et-EE" sz="1400" dirty="0">
                        <a:solidFill>
                          <a:schemeClr val="tx2"/>
                        </a:solidFill>
                        <a:latin typeface="Verdana" pitchFamily="34" charset="0"/>
                        <a:ea typeface="Verdana" pitchFamily="34" charset="0"/>
                        <a:cs typeface="Verdana" pitchFamily="34" charset="0"/>
                      </a:endParaRPr>
                    </a:p>
                  </a:txBody>
                  <a:tcPr/>
                </a:tc>
                <a:tc>
                  <a:txBody>
                    <a:bodyPr/>
                    <a:lstStyle/>
                    <a:p>
                      <a:pPr algn="ctr"/>
                      <a:r>
                        <a:rPr lang="et-EE" sz="1400" dirty="0" smtClean="0">
                          <a:solidFill>
                            <a:schemeClr val="tx2"/>
                          </a:solidFill>
                          <a:latin typeface="Verdana" pitchFamily="34" charset="0"/>
                          <a:ea typeface="Verdana" pitchFamily="34" charset="0"/>
                          <a:cs typeface="Verdana" pitchFamily="34" charset="0"/>
                        </a:rPr>
                        <a:t>1055</a:t>
                      </a:r>
                    </a:p>
                  </a:txBody>
                  <a:tcPr/>
                </a:tc>
              </a:tr>
            </a:tbl>
          </a:graphicData>
        </a:graphic>
      </p:graphicFrame>
    </p:spTree>
    <p:extLst>
      <p:ext uri="{BB962C8B-B14F-4D97-AF65-F5344CB8AC3E}">
        <p14:creationId xmlns:p14="http://schemas.microsoft.com/office/powerpoint/2010/main" val="71999937"/>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3" name="CustomShape 1"/>
          <p:cNvSpPr/>
          <p:nvPr/>
        </p:nvSpPr>
        <p:spPr>
          <a:xfrm>
            <a:off x="467640" y="260640"/>
            <a:ext cx="7488720" cy="689040"/>
          </a:xfrm>
          <a:prstGeom prst="rect">
            <a:avLst/>
          </a:prstGeom>
          <a:noFill/>
          <a:ln>
            <a:noFill/>
          </a:ln>
        </p:spPr>
        <p:txBody>
          <a:bodyPr lIns="90000" tIns="45000" rIns="90000" bIns="45000" anchor="ctr"/>
          <a:lstStyle/>
          <a:p>
            <a:r>
              <a:rPr lang="en-US" sz="1600" b="1" dirty="0">
                <a:solidFill>
                  <a:srgbClr val="C50505"/>
                </a:solidFill>
                <a:latin typeface="Verdana"/>
              </a:rPr>
              <a:t>IV RAHULOLU ERIARSTIABIGA</a:t>
            </a:r>
            <a:endParaRPr dirty="0"/>
          </a:p>
          <a:p>
            <a:pPr>
              <a:lnSpc>
                <a:spcPct val="100000"/>
              </a:lnSpc>
            </a:pPr>
            <a:r>
              <a:rPr lang="en-US" sz="1600" b="1" dirty="0" err="1">
                <a:solidFill>
                  <a:srgbClr val="003366"/>
                </a:solidFill>
                <a:latin typeface="Verdana"/>
              </a:rPr>
              <a:t>Hinnangud</a:t>
            </a:r>
            <a:r>
              <a:rPr lang="en-US" sz="1600" b="1" dirty="0">
                <a:solidFill>
                  <a:srgbClr val="003366"/>
                </a:solidFill>
                <a:latin typeface="Verdana"/>
              </a:rPr>
              <a:t> </a:t>
            </a:r>
            <a:r>
              <a:rPr lang="et-EE" sz="1600" b="1" dirty="0" smtClean="0">
                <a:solidFill>
                  <a:srgbClr val="003366"/>
                </a:solidFill>
                <a:latin typeface="Verdana"/>
              </a:rPr>
              <a:t>tasulisele ja tasuta </a:t>
            </a:r>
            <a:r>
              <a:rPr lang="en-US" sz="1600" b="1" dirty="0" err="1" smtClean="0">
                <a:solidFill>
                  <a:srgbClr val="003366"/>
                </a:solidFill>
                <a:latin typeface="Verdana"/>
              </a:rPr>
              <a:t>eriarstiabile</a:t>
            </a:r>
            <a:endParaRPr dirty="0"/>
          </a:p>
        </p:txBody>
      </p:sp>
      <p:sp>
        <p:nvSpPr>
          <p:cNvPr id="215" name="CustomShape 3"/>
          <p:cNvSpPr/>
          <p:nvPr/>
        </p:nvSpPr>
        <p:spPr>
          <a:xfrm>
            <a:off x="1566720" y="-95400"/>
            <a:ext cx="9142920" cy="360"/>
          </a:xfrm>
          <a:prstGeom prst="rect">
            <a:avLst/>
          </a:prstGeom>
          <a:noFill/>
          <a:ln w="9360">
            <a:noFill/>
          </a:ln>
        </p:spPr>
      </p:sp>
      <p:sp>
        <p:nvSpPr>
          <p:cNvPr id="216" name="CustomShape 4"/>
          <p:cNvSpPr/>
          <p:nvPr/>
        </p:nvSpPr>
        <p:spPr>
          <a:xfrm>
            <a:off x="467544" y="1124744"/>
            <a:ext cx="7992888" cy="5112568"/>
          </a:xfrm>
          <a:prstGeom prst="rect">
            <a:avLst/>
          </a:prstGeom>
          <a:noFill/>
          <a:ln w="9360">
            <a:noFill/>
          </a:ln>
        </p:spPr>
        <p:txBody>
          <a:bodyPr lIns="90000" tIns="45000" rIns="90000" bIns="45000"/>
          <a:lstStyle/>
          <a:p>
            <a:pPr marL="268288" indent="-268288">
              <a:lnSpc>
                <a:spcPct val="100000"/>
              </a:lnSpc>
              <a:spcBef>
                <a:spcPts val="600"/>
              </a:spcBef>
              <a:buFont typeface="Wingdings" pitchFamily="2" charset="2"/>
              <a:buChar char="v"/>
            </a:pPr>
            <a:r>
              <a:rPr lang="et-EE" sz="1400" dirty="0" smtClean="0">
                <a:solidFill>
                  <a:srgbClr val="003366"/>
                </a:solidFill>
                <a:latin typeface="Verdana"/>
              </a:rPr>
              <a:t>Võrreldes omavahel hinnanguid vastavalt sellele, kas on külastatud tasuta või tasulist teenust (</a:t>
            </a:r>
            <a:r>
              <a:rPr lang="et-EE" sz="1400" u="sng" dirty="0" smtClean="0">
                <a:solidFill>
                  <a:srgbClr val="003366"/>
                </a:solidFill>
                <a:latin typeface="Verdana"/>
              </a:rPr>
              <a:t>Slaid 31</a:t>
            </a:r>
            <a:r>
              <a:rPr lang="et-EE" sz="1400" dirty="0" smtClean="0">
                <a:solidFill>
                  <a:srgbClr val="003366"/>
                </a:solidFill>
                <a:latin typeface="Verdana"/>
              </a:rPr>
              <a:t>), näeme, et kõik hinnangud peale abi kättesaadavuse on tasuta eriarsti puhul seekord paremad kui tasulise puhul. Ühtlasi on tasulise abi hinnangud ka tunduvalt enam langenud kui tasuta arstiabi osas. Ka tasulise arstiabi puhul kogetakse kõige suuremaid raskusi arsti juurde pääsemisega.</a:t>
            </a:r>
            <a:endParaRPr lang="et-EE" sz="1400" dirty="0" smtClean="0"/>
          </a:p>
          <a:p>
            <a:pPr marL="268288" indent="-268288">
              <a:lnSpc>
                <a:spcPct val="100000"/>
              </a:lnSpc>
              <a:spcBef>
                <a:spcPts val="600"/>
              </a:spcBef>
              <a:buFont typeface="Wingdings" charset="2"/>
              <a:buChar char=""/>
            </a:pPr>
            <a:r>
              <a:rPr lang="et-EE" sz="1400" dirty="0" smtClean="0">
                <a:solidFill>
                  <a:srgbClr val="003366"/>
                </a:solidFill>
                <a:latin typeface="Verdana"/>
              </a:rPr>
              <a:t>Kui võrrelda aga perearstile/-õele antud hinnanguid eriarstiabile antud hinnangutega (</a:t>
            </a:r>
            <a:r>
              <a:rPr lang="et-EE" sz="1400" u="sng" dirty="0" smtClean="0">
                <a:solidFill>
                  <a:srgbClr val="003366"/>
                </a:solidFill>
                <a:latin typeface="Verdana"/>
              </a:rPr>
              <a:t>Slaid 21 ja 28</a:t>
            </a:r>
            <a:r>
              <a:rPr lang="et-EE" sz="1400" dirty="0" smtClean="0">
                <a:solidFill>
                  <a:srgbClr val="003366"/>
                </a:solidFill>
                <a:latin typeface="Verdana"/>
              </a:rPr>
              <a:t>),  siis </a:t>
            </a:r>
            <a:r>
              <a:rPr lang="et-EE" sz="1400" dirty="0" err="1" smtClean="0">
                <a:solidFill>
                  <a:srgbClr val="003366"/>
                </a:solidFill>
                <a:latin typeface="Verdana"/>
              </a:rPr>
              <a:t>perearsti/-õe</a:t>
            </a:r>
            <a:r>
              <a:rPr lang="et-EE" sz="1400" dirty="0" smtClean="0">
                <a:solidFill>
                  <a:srgbClr val="003366"/>
                </a:solidFill>
                <a:latin typeface="Verdana"/>
              </a:rPr>
              <a:t> puhul olid need seekord pisut paremad kui eriarstiabi puhul (+0,07 palli). Isegi ravi tulemuse osas hinnati perearsti keskmiselt veidi paremini (+0,01 palli), ent suur probleem on endiselt abi kättesaadavusega, mis eriarstiabi puhul pälvis märksa kõrgema hinnangu (+0,44 palli) (kuigi ka eriarstide osas ei olnud see hinnang kuigi kõrge).</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 name="CustomShape 1"/>
          <p:cNvSpPr/>
          <p:nvPr/>
        </p:nvSpPr>
        <p:spPr>
          <a:xfrm>
            <a:off x="467640" y="260640"/>
            <a:ext cx="7488720" cy="689040"/>
          </a:xfrm>
          <a:prstGeom prst="rect">
            <a:avLst/>
          </a:prstGeom>
          <a:noFill/>
          <a:ln>
            <a:noFill/>
          </a:ln>
        </p:spPr>
        <p:txBody>
          <a:bodyPr lIns="90000" tIns="45000" rIns="90000" bIns="45000" anchor="ctr"/>
          <a:lstStyle/>
          <a:p>
            <a:r>
              <a:rPr lang="en-US" sz="1600" b="1" dirty="0">
                <a:solidFill>
                  <a:srgbClr val="C50505"/>
                </a:solidFill>
                <a:latin typeface="Verdana"/>
              </a:rPr>
              <a:t>IV RAHULOLU ERIARSTIABIGA</a:t>
            </a:r>
            <a:endParaRPr dirty="0"/>
          </a:p>
          <a:p>
            <a:r>
              <a:rPr lang="en-US" sz="1600" b="1" dirty="0" err="1">
                <a:solidFill>
                  <a:srgbClr val="003366"/>
                </a:solidFill>
                <a:latin typeface="Verdana"/>
              </a:rPr>
              <a:t>Hinnangud</a:t>
            </a:r>
            <a:r>
              <a:rPr lang="en-US" sz="1600" b="1" dirty="0">
                <a:solidFill>
                  <a:srgbClr val="003366"/>
                </a:solidFill>
                <a:latin typeface="Verdana"/>
              </a:rPr>
              <a:t> </a:t>
            </a:r>
            <a:r>
              <a:rPr lang="en-US" sz="1600" b="1" dirty="0" err="1">
                <a:solidFill>
                  <a:srgbClr val="003366"/>
                </a:solidFill>
                <a:latin typeface="Verdana"/>
              </a:rPr>
              <a:t>eriarstiabile</a:t>
            </a:r>
            <a:r>
              <a:rPr lang="en-US" sz="1600" b="1" dirty="0">
                <a:solidFill>
                  <a:srgbClr val="003366"/>
                </a:solidFill>
                <a:latin typeface="Verdana"/>
              </a:rPr>
              <a:t> </a:t>
            </a:r>
            <a:r>
              <a:rPr lang="en-US" sz="1600" b="1" dirty="0" err="1">
                <a:solidFill>
                  <a:srgbClr val="003366"/>
                </a:solidFill>
                <a:latin typeface="Verdana"/>
              </a:rPr>
              <a:t>tasuta</a:t>
            </a:r>
            <a:r>
              <a:rPr lang="en-US" sz="1600" b="1" dirty="0">
                <a:solidFill>
                  <a:srgbClr val="003366"/>
                </a:solidFill>
                <a:latin typeface="Verdana"/>
              </a:rPr>
              <a:t>/</a:t>
            </a:r>
            <a:r>
              <a:rPr lang="en-US" sz="1600" b="1" dirty="0" err="1">
                <a:solidFill>
                  <a:srgbClr val="003366"/>
                </a:solidFill>
                <a:latin typeface="Verdana"/>
              </a:rPr>
              <a:t>tasulise</a:t>
            </a:r>
            <a:r>
              <a:rPr lang="en-US" sz="1600" b="1" dirty="0">
                <a:solidFill>
                  <a:srgbClr val="003366"/>
                </a:solidFill>
                <a:latin typeface="Verdana"/>
              </a:rPr>
              <a:t> </a:t>
            </a:r>
            <a:r>
              <a:rPr lang="en-US" sz="1600" b="1" dirty="0" err="1">
                <a:solidFill>
                  <a:srgbClr val="003366"/>
                </a:solidFill>
                <a:latin typeface="Verdana"/>
              </a:rPr>
              <a:t>teenuse</a:t>
            </a:r>
            <a:r>
              <a:rPr lang="en-US" sz="1600" b="1" dirty="0">
                <a:solidFill>
                  <a:srgbClr val="003366"/>
                </a:solidFill>
                <a:latin typeface="Verdana"/>
              </a:rPr>
              <a:t> </a:t>
            </a:r>
            <a:r>
              <a:rPr lang="en-US" sz="1600" b="1" dirty="0" err="1">
                <a:solidFill>
                  <a:srgbClr val="003366"/>
                </a:solidFill>
                <a:latin typeface="Verdana"/>
              </a:rPr>
              <a:t>puhul</a:t>
            </a:r>
            <a:r>
              <a:rPr lang="en-US" sz="1600" b="1" dirty="0">
                <a:solidFill>
                  <a:srgbClr val="003366"/>
                </a:solidFill>
                <a:latin typeface="Verdana"/>
              </a:rPr>
              <a:t>,</a:t>
            </a:r>
            <a:r>
              <a:rPr lang="en-US" sz="1400" b="1" dirty="0">
                <a:solidFill>
                  <a:srgbClr val="003366"/>
                </a:solidFill>
                <a:latin typeface="Verdana"/>
              </a:rPr>
              <a:t> </a:t>
            </a:r>
            <a:endParaRPr dirty="0"/>
          </a:p>
          <a:p>
            <a:pPr>
              <a:lnSpc>
                <a:spcPct val="100000"/>
              </a:lnSpc>
            </a:pPr>
            <a:r>
              <a:rPr lang="et-EE" sz="1400" dirty="0" smtClean="0">
                <a:solidFill>
                  <a:srgbClr val="003366"/>
                </a:solidFill>
                <a:latin typeface="Verdana"/>
              </a:rPr>
              <a:t>muutus ajas, </a:t>
            </a:r>
            <a:r>
              <a:rPr lang="en-US" sz="1400" dirty="0" err="1" smtClean="0">
                <a:solidFill>
                  <a:srgbClr val="003366"/>
                </a:solidFill>
                <a:latin typeface="Verdana"/>
              </a:rPr>
              <a:t>keskmine</a:t>
            </a:r>
            <a:r>
              <a:rPr lang="en-US" sz="1400" dirty="0" smtClean="0">
                <a:solidFill>
                  <a:srgbClr val="003366"/>
                </a:solidFill>
                <a:latin typeface="Verdana"/>
              </a:rPr>
              <a:t> </a:t>
            </a:r>
            <a:r>
              <a:rPr lang="en-US" sz="1400" dirty="0">
                <a:solidFill>
                  <a:srgbClr val="003366"/>
                </a:solidFill>
                <a:latin typeface="Verdana"/>
              </a:rPr>
              <a:t>4-sel </a:t>
            </a:r>
            <a:r>
              <a:rPr lang="en-US" sz="1400" dirty="0" err="1">
                <a:solidFill>
                  <a:srgbClr val="003366"/>
                </a:solidFill>
                <a:latin typeface="Verdana"/>
              </a:rPr>
              <a:t>skaalal</a:t>
            </a:r>
            <a:r>
              <a:rPr lang="en-US" sz="1400" dirty="0">
                <a:solidFill>
                  <a:srgbClr val="003366"/>
                </a:solidFill>
                <a:latin typeface="Verdana"/>
              </a:rPr>
              <a:t>, </a:t>
            </a:r>
            <a:r>
              <a:rPr lang="en-US" sz="1400" dirty="0" err="1">
                <a:solidFill>
                  <a:srgbClr val="003366"/>
                </a:solidFill>
                <a:latin typeface="Verdana"/>
              </a:rPr>
              <a:t>kus</a:t>
            </a:r>
            <a:r>
              <a:rPr lang="en-US" sz="1400" dirty="0">
                <a:solidFill>
                  <a:srgbClr val="003366"/>
                </a:solidFill>
                <a:latin typeface="Verdana"/>
              </a:rPr>
              <a:t> 1=</a:t>
            </a:r>
            <a:r>
              <a:rPr lang="en-US" sz="1400" dirty="0" err="1">
                <a:solidFill>
                  <a:srgbClr val="003366"/>
                </a:solidFill>
                <a:latin typeface="Verdana"/>
              </a:rPr>
              <a:t>üldse</a:t>
            </a:r>
            <a:r>
              <a:rPr lang="en-US" sz="1400" dirty="0">
                <a:solidFill>
                  <a:srgbClr val="003366"/>
                </a:solidFill>
                <a:latin typeface="Verdana"/>
              </a:rPr>
              <a:t> </a:t>
            </a:r>
            <a:r>
              <a:rPr lang="en-US" sz="1400" dirty="0" err="1">
                <a:solidFill>
                  <a:srgbClr val="003366"/>
                </a:solidFill>
                <a:latin typeface="Verdana"/>
              </a:rPr>
              <a:t>ei</a:t>
            </a:r>
            <a:r>
              <a:rPr lang="en-US" sz="1400" dirty="0">
                <a:solidFill>
                  <a:srgbClr val="003366"/>
                </a:solidFill>
                <a:latin typeface="Verdana"/>
              </a:rPr>
              <a:t> ole </a:t>
            </a:r>
            <a:r>
              <a:rPr lang="en-US" sz="1400" dirty="0" err="1">
                <a:solidFill>
                  <a:srgbClr val="003366"/>
                </a:solidFill>
                <a:latin typeface="Verdana"/>
              </a:rPr>
              <a:t>rahul</a:t>
            </a:r>
            <a:r>
              <a:rPr lang="en-US" sz="1400" dirty="0">
                <a:solidFill>
                  <a:srgbClr val="003366"/>
                </a:solidFill>
                <a:latin typeface="Verdana"/>
              </a:rPr>
              <a:t> ja 4=</a:t>
            </a:r>
            <a:r>
              <a:rPr lang="en-US" sz="1400" dirty="0" err="1">
                <a:solidFill>
                  <a:srgbClr val="003366"/>
                </a:solidFill>
                <a:latin typeface="Verdana"/>
              </a:rPr>
              <a:t>väga</a:t>
            </a:r>
            <a:r>
              <a:rPr lang="en-US" sz="1400" dirty="0">
                <a:solidFill>
                  <a:srgbClr val="003366"/>
                </a:solidFill>
                <a:latin typeface="Verdana"/>
              </a:rPr>
              <a:t> </a:t>
            </a:r>
            <a:r>
              <a:rPr lang="en-US" sz="1400" dirty="0" err="1">
                <a:solidFill>
                  <a:srgbClr val="003366"/>
                </a:solidFill>
                <a:latin typeface="Verdana"/>
              </a:rPr>
              <a:t>rahul</a:t>
            </a:r>
            <a:endParaRPr dirty="0"/>
          </a:p>
        </p:txBody>
      </p:sp>
      <p:sp>
        <p:nvSpPr>
          <p:cNvPr id="228" name="CustomShape 3"/>
          <p:cNvSpPr/>
          <p:nvPr/>
        </p:nvSpPr>
        <p:spPr>
          <a:xfrm>
            <a:off x="1566720" y="-95400"/>
            <a:ext cx="9142920" cy="360"/>
          </a:xfrm>
          <a:prstGeom prst="rect">
            <a:avLst/>
          </a:prstGeom>
          <a:noFill/>
          <a:ln w="9360">
            <a:noFill/>
          </a:ln>
        </p:spPr>
      </p:sp>
      <p:graphicFrame>
        <p:nvGraphicFramePr>
          <p:cNvPr id="229" name="Chart 8"/>
          <p:cNvGraphicFramePr/>
          <p:nvPr/>
        </p:nvGraphicFramePr>
        <p:xfrm>
          <a:off x="7562880" y="33042240"/>
          <a:ext cx="7885440" cy="1991160"/>
        </p:xfrm>
        <a:graphic>
          <a:graphicData uri="http://schemas.openxmlformats.org/drawingml/2006/chart">
            <c:chart xmlns:c="http://schemas.openxmlformats.org/drawingml/2006/chart" xmlns:r="http://schemas.openxmlformats.org/officeDocument/2006/relationships" r:id="rId2"/>
          </a:graphicData>
        </a:graphic>
      </p:graphicFrame>
      <p:sp>
        <p:nvSpPr>
          <p:cNvPr id="230" name="CustomShape 4"/>
          <p:cNvSpPr/>
          <p:nvPr/>
        </p:nvSpPr>
        <p:spPr>
          <a:xfrm>
            <a:off x="2286000" y="-12129120"/>
            <a:ext cx="4570920" cy="15450840"/>
          </a:xfrm>
          <a:prstGeom prst="rect">
            <a:avLst/>
          </a:prstGeom>
          <a:noFill/>
          <a:ln>
            <a:noFill/>
          </a:ln>
        </p:spPr>
        <p:txBody>
          <a:bodyPr lIns="90000" tIns="45000" rIns="90000" bIns="45000"/>
          <a:lstStyle/>
          <a:p>
            <a:pPr>
              <a:lnSpc>
                <a:spcPct val="100000"/>
              </a:lnSpc>
            </a:pPr>
            <a:r>
              <a:rPr lang="en-US" sz="2400">
                <a:solidFill>
                  <a:srgbClr val="000000"/>
                </a:solidFill>
                <a:latin typeface="Calibri"/>
              </a:rPr>
              <a:t>													</a:t>
            </a:r>
            <a:endParaRPr/>
          </a:p>
          <a:p>
            <a:pPr>
              <a:lnSpc>
                <a:spcPct val="100000"/>
              </a:lnSpc>
            </a:pPr>
            <a:r>
              <a:rPr lang="en-US" sz="2400">
                <a:solidFill>
                  <a:srgbClr val="000000"/>
                </a:solidFill>
                <a:latin typeface="Calibri"/>
              </a:rPr>
              <a:t>													</a:t>
            </a:r>
            <a:endParaRPr/>
          </a:p>
          <a:p>
            <a:pPr>
              <a:lnSpc>
                <a:spcPct val="100000"/>
              </a:lnSpc>
            </a:pPr>
            <a:r>
              <a:rPr lang="en-US" sz="2400">
                <a:solidFill>
                  <a:srgbClr val="000000"/>
                </a:solidFill>
                <a:latin typeface="Calibri"/>
              </a:rPr>
              <a:t>													</a:t>
            </a:r>
            <a:endParaRPr/>
          </a:p>
          <a:p>
            <a:pPr>
              <a:lnSpc>
                <a:spcPct val="100000"/>
              </a:lnSpc>
            </a:pPr>
            <a:r>
              <a:rPr lang="en-US" sz="2400">
                <a:solidFill>
                  <a:srgbClr val="000000"/>
                </a:solidFill>
                <a:latin typeface="Calibri"/>
              </a:rPr>
              <a:t>													</a:t>
            </a:r>
            <a:endParaRPr/>
          </a:p>
          <a:p>
            <a:pPr>
              <a:lnSpc>
                <a:spcPct val="100000"/>
              </a:lnSpc>
            </a:pPr>
            <a:r>
              <a:rPr lang="en-US" sz="2400">
                <a:solidFill>
                  <a:srgbClr val="000000"/>
                </a:solidFill>
                <a:latin typeface="Calibri"/>
              </a:rPr>
              <a:t>													</a:t>
            </a:r>
            <a:endParaRPr/>
          </a:p>
          <a:p>
            <a:pPr>
              <a:lnSpc>
                <a:spcPct val="100000"/>
              </a:lnSpc>
            </a:pPr>
            <a:r>
              <a:rPr lang="en-US" sz="2400">
                <a:solidFill>
                  <a:srgbClr val="000000"/>
                </a:solidFill>
                <a:latin typeface="Calibri"/>
              </a:rPr>
              <a:t>													</a:t>
            </a:r>
            <a:endParaRPr/>
          </a:p>
          <a:p>
            <a:pPr>
              <a:lnSpc>
                <a:spcPct val="100000"/>
              </a:lnSpc>
            </a:pPr>
            <a:r>
              <a:rPr lang="en-US" sz="2400">
                <a:solidFill>
                  <a:srgbClr val="000000"/>
                </a:solidFill>
                <a:latin typeface="Calibri"/>
              </a:rPr>
              <a:t>													</a:t>
            </a:r>
            <a:endParaRPr/>
          </a:p>
          <a:p>
            <a:pPr>
              <a:lnSpc>
                <a:spcPct val="100000"/>
              </a:lnSpc>
            </a:pPr>
            <a:r>
              <a:rPr lang="en-US" sz="2400">
                <a:solidFill>
                  <a:srgbClr val="000000"/>
                </a:solidFill>
                <a:latin typeface="Calibri"/>
              </a:rPr>
              <a:t>													</a:t>
            </a:r>
            <a:endParaRPr/>
          </a:p>
          <a:p>
            <a:pPr>
              <a:lnSpc>
                <a:spcPct val="100000"/>
              </a:lnSpc>
            </a:pPr>
            <a:r>
              <a:rPr lang="en-US" sz="2400">
                <a:solidFill>
                  <a:srgbClr val="000000"/>
                </a:solidFill>
                <a:latin typeface="Calibri"/>
              </a:rPr>
              <a:t>													</a:t>
            </a:r>
            <a:endParaRPr/>
          </a:p>
          <a:p>
            <a:pPr>
              <a:lnSpc>
                <a:spcPct val="100000"/>
              </a:lnSpc>
            </a:pPr>
            <a:r>
              <a:rPr lang="en-US" sz="2400">
                <a:solidFill>
                  <a:srgbClr val="000000"/>
                </a:solidFill>
                <a:latin typeface="Calibri"/>
              </a:rPr>
              <a:t>													</a:t>
            </a:r>
            <a:endParaRPr/>
          </a:p>
          <a:p>
            <a:pPr>
              <a:lnSpc>
                <a:spcPct val="100000"/>
              </a:lnSpc>
            </a:pPr>
            <a:r>
              <a:rPr lang="en-US" sz="2400">
                <a:solidFill>
                  <a:srgbClr val="000000"/>
                </a:solidFill>
                <a:latin typeface="Calibri"/>
              </a:rPr>
              <a:t>													</a:t>
            </a:r>
            <a:endParaRPr/>
          </a:p>
          <a:p>
            <a:pPr>
              <a:lnSpc>
                <a:spcPct val="100000"/>
              </a:lnSpc>
            </a:pPr>
            <a:r>
              <a:rPr lang="en-US" sz="2400">
                <a:solidFill>
                  <a:srgbClr val="000000"/>
                </a:solidFill>
                <a:latin typeface="Calibri"/>
              </a:rPr>
              <a:t>													</a:t>
            </a:r>
            <a:endParaRPr/>
          </a:p>
          <a:p>
            <a:pPr>
              <a:lnSpc>
                <a:spcPct val="100000"/>
              </a:lnSpc>
            </a:pPr>
            <a:r>
              <a:rPr lang="en-US" sz="2400">
                <a:solidFill>
                  <a:srgbClr val="000000"/>
                </a:solidFill>
                <a:latin typeface="Calibri"/>
              </a:rPr>
              <a:t>													</a:t>
            </a:r>
            <a:endParaRPr/>
          </a:p>
          <a:p>
            <a:pPr>
              <a:lnSpc>
                <a:spcPct val="100000"/>
              </a:lnSpc>
            </a:pPr>
            <a:r>
              <a:rPr lang="en-US" sz="2400">
                <a:solidFill>
                  <a:srgbClr val="000000"/>
                </a:solidFill>
                <a:latin typeface="Calibri"/>
              </a:rPr>
              <a:t>													</a:t>
            </a:r>
            <a:endParaRPr/>
          </a:p>
          <a:p>
            <a:pPr>
              <a:lnSpc>
                <a:spcPct val="100000"/>
              </a:lnSpc>
            </a:pPr>
            <a:r>
              <a:rPr lang="en-US" sz="2400">
                <a:solidFill>
                  <a:srgbClr val="000000"/>
                </a:solidFill>
                <a:latin typeface="Calibri"/>
              </a:rPr>
              <a:t>													</a:t>
            </a:r>
            <a:endParaRPr/>
          </a:p>
          <a:p>
            <a:pPr>
              <a:lnSpc>
                <a:spcPct val="100000"/>
              </a:lnSpc>
            </a:pPr>
            <a:r>
              <a:rPr lang="en-US" sz="2400">
                <a:solidFill>
                  <a:srgbClr val="000000"/>
                </a:solidFill>
                <a:latin typeface="Calibri"/>
              </a:rPr>
              <a:t>													</a:t>
            </a:r>
            <a:endParaRPr/>
          </a:p>
          <a:p>
            <a:pPr>
              <a:lnSpc>
                <a:spcPct val="100000"/>
              </a:lnSpc>
            </a:pPr>
            <a:r>
              <a:rPr lang="en-US" sz="2400">
                <a:solidFill>
                  <a:srgbClr val="000000"/>
                </a:solidFill>
                <a:latin typeface="Calibri"/>
              </a:rPr>
              <a:t>													</a:t>
            </a:r>
            <a:endParaRPr/>
          </a:p>
          <a:p>
            <a:pPr>
              <a:lnSpc>
                <a:spcPct val="100000"/>
              </a:lnSpc>
            </a:pPr>
            <a:r>
              <a:rPr lang="en-US" sz="2400">
                <a:solidFill>
                  <a:srgbClr val="000000"/>
                </a:solidFill>
                <a:latin typeface="Calibri"/>
              </a:rPr>
              <a:t>													</a:t>
            </a:r>
            <a:endParaRPr/>
          </a:p>
          <a:p>
            <a:pPr>
              <a:lnSpc>
                <a:spcPct val="100000"/>
              </a:lnSpc>
            </a:pPr>
            <a:r>
              <a:rPr lang="en-US" sz="2400">
                <a:solidFill>
                  <a:srgbClr val="000000"/>
                </a:solidFill>
                <a:latin typeface="Calibri"/>
              </a:rPr>
              <a:t>													</a:t>
            </a:r>
            <a:endParaRPr/>
          </a:p>
          <a:p>
            <a:pPr>
              <a:lnSpc>
                <a:spcPct val="100000"/>
              </a:lnSpc>
            </a:pPr>
            <a:r>
              <a:rPr lang="en-US" sz="2400">
                <a:solidFill>
                  <a:srgbClr val="000000"/>
                </a:solidFill>
                <a:latin typeface="Calibri"/>
              </a:rPr>
              <a:t>													</a:t>
            </a:r>
            <a:endParaRPr/>
          </a:p>
          <a:p>
            <a:pPr>
              <a:lnSpc>
                <a:spcPct val="100000"/>
              </a:lnSpc>
            </a:pPr>
            <a:r>
              <a:rPr lang="en-US" sz="2400">
                <a:solidFill>
                  <a:srgbClr val="000000"/>
                </a:solidFill>
                <a:latin typeface="Calibri"/>
              </a:rPr>
              <a:t>													</a:t>
            </a:r>
            <a:endParaRPr/>
          </a:p>
        </p:txBody>
      </p:sp>
      <p:pic>
        <p:nvPicPr>
          <p:cNvPr id="10242" name="Picture 2"/>
          <p:cNvPicPr>
            <a:picLocks noChangeAspect="1" noChangeArrowheads="1"/>
          </p:cNvPicPr>
          <p:nvPr/>
        </p:nvPicPr>
        <p:blipFill>
          <a:blip r:embed="rId3" cstate="print"/>
          <a:srcRect/>
          <a:stretch>
            <a:fillRect/>
          </a:stretch>
        </p:blipFill>
        <p:spPr bwMode="auto">
          <a:xfrm>
            <a:off x="755576" y="1196752"/>
            <a:ext cx="7667625" cy="2592287"/>
          </a:xfrm>
          <a:prstGeom prst="rect">
            <a:avLst/>
          </a:prstGeom>
          <a:noFill/>
          <a:ln w="9525">
            <a:noFill/>
            <a:miter lim="800000"/>
            <a:headEnd/>
            <a:tailEnd/>
          </a:ln>
          <a:effectLst/>
        </p:spPr>
      </p:pic>
      <p:pic>
        <p:nvPicPr>
          <p:cNvPr id="10243" name="Picture 3"/>
          <p:cNvPicPr>
            <a:picLocks noChangeAspect="1" noChangeArrowheads="1"/>
          </p:cNvPicPr>
          <p:nvPr/>
        </p:nvPicPr>
        <p:blipFill>
          <a:blip r:embed="rId4" cstate="print"/>
          <a:srcRect/>
          <a:stretch>
            <a:fillRect/>
          </a:stretch>
        </p:blipFill>
        <p:spPr bwMode="auto">
          <a:xfrm>
            <a:off x="755576" y="3861048"/>
            <a:ext cx="7773541" cy="2276475"/>
          </a:xfrm>
          <a:prstGeom prst="rect">
            <a:avLst/>
          </a:prstGeom>
          <a:noFill/>
          <a:ln w="9525">
            <a:noFill/>
            <a:miter lim="800000"/>
            <a:headEnd/>
            <a:tailEnd/>
          </a:ln>
          <a:effectLst/>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 name="CustomShape 1"/>
          <p:cNvSpPr/>
          <p:nvPr/>
        </p:nvSpPr>
        <p:spPr>
          <a:xfrm>
            <a:off x="539552" y="2348880"/>
            <a:ext cx="7991640" cy="761040"/>
          </a:xfrm>
          <a:prstGeom prst="rect">
            <a:avLst/>
          </a:prstGeom>
          <a:noFill/>
          <a:ln>
            <a:noFill/>
          </a:ln>
        </p:spPr>
        <p:txBody>
          <a:bodyPr lIns="90000" tIns="45000" rIns="90000" bIns="45000" anchor="ctr"/>
          <a:lstStyle/>
          <a:p>
            <a:r>
              <a:rPr lang="en-US" sz="2400" b="1" dirty="0" smtClean="0">
                <a:solidFill>
                  <a:srgbClr val="C50505"/>
                </a:solidFill>
                <a:latin typeface="Verdana"/>
              </a:rPr>
              <a:t>LISAD </a:t>
            </a:r>
            <a:endParaRPr dirty="0"/>
          </a:p>
          <a:p>
            <a:endParaRPr dirty="0"/>
          </a:p>
          <a:p>
            <a:r>
              <a:rPr lang="en-US" sz="2400" b="1" dirty="0" smtClean="0">
                <a:solidFill>
                  <a:srgbClr val="003366"/>
                </a:solidFill>
                <a:latin typeface="Verdana"/>
              </a:rPr>
              <a:t>UURINGU TEOSTAJAD </a:t>
            </a:r>
          </a:p>
          <a:p>
            <a:r>
              <a:rPr lang="en-US" sz="2400" dirty="0" smtClean="0">
                <a:solidFill>
                  <a:srgbClr val="003366"/>
                </a:solidFill>
                <a:latin typeface="Verdana"/>
              </a:rPr>
              <a:t>JA </a:t>
            </a:r>
          </a:p>
          <a:p>
            <a:r>
              <a:rPr lang="en-US" sz="2400" b="1" dirty="0" smtClean="0">
                <a:solidFill>
                  <a:srgbClr val="003366"/>
                </a:solidFill>
                <a:latin typeface="Verdana"/>
              </a:rPr>
              <a:t>ANKEET</a:t>
            </a:r>
            <a:endParaRPr dirty="0"/>
          </a:p>
          <a:p>
            <a:endParaRPr dirty="0"/>
          </a:p>
          <a:p>
            <a:pPr>
              <a:lnSpc>
                <a:spcPct val="100000"/>
              </a:lnSpc>
            </a:pPr>
            <a:endParaRPr dirty="0"/>
          </a:p>
        </p:txBody>
      </p:sp>
      <p:pic>
        <p:nvPicPr>
          <p:cNvPr id="234" name="Picture 8"/>
          <p:cNvPicPr/>
          <p:nvPr/>
        </p:nvPicPr>
        <p:blipFill>
          <a:blip r:embed="rId2" cstate="print"/>
          <a:stretch>
            <a:fillRect/>
          </a:stretch>
        </p:blipFill>
        <p:spPr>
          <a:xfrm>
            <a:off x="5652000" y="3861000"/>
            <a:ext cx="2075400" cy="220860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CustomShape 2"/>
          <p:cNvSpPr/>
          <p:nvPr/>
        </p:nvSpPr>
        <p:spPr>
          <a:xfrm>
            <a:off x="395280" y="404640"/>
            <a:ext cx="7682400" cy="574920"/>
          </a:xfrm>
          <a:prstGeom prst="rect">
            <a:avLst/>
          </a:prstGeom>
          <a:noFill/>
          <a:ln>
            <a:noFill/>
          </a:ln>
        </p:spPr>
        <p:txBody>
          <a:bodyPr lIns="90000" tIns="45000" rIns="90000" bIns="45000" anchor="ctr"/>
          <a:lstStyle/>
          <a:p>
            <a:pPr lvl="0"/>
            <a:r>
              <a:rPr lang="et-EE" sz="1600" b="1" kern="0" dirty="0">
                <a:solidFill>
                  <a:srgbClr val="C00000"/>
                </a:solidFill>
                <a:latin typeface="Verdana" pitchFamily="34" charset="0"/>
                <a:ea typeface="Verdana" pitchFamily="34" charset="0"/>
                <a:cs typeface="Verdana" pitchFamily="34" charset="0"/>
              </a:rPr>
              <a:t>LISA 1 </a:t>
            </a:r>
          </a:p>
          <a:p>
            <a:pPr>
              <a:lnSpc>
                <a:spcPct val="100000"/>
              </a:lnSpc>
            </a:pPr>
            <a:r>
              <a:rPr lang="en-US" sz="1600" dirty="0" err="1" smtClean="0">
                <a:solidFill>
                  <a:schemeClr val="tx2"/>
                </a:solidFill>
                <a:latin typeface="Verdana"/>
              </a:rPr>
              <a:t>Uuringu</a:t>
            </a:r>
            <a:r>
              <a:rPr lang="en-US" sz="1600" dirty="0" smtClean="0">
                <a:solidFill>
                  <a:schemeClr val="tx2"/>
                </a:solidFill>
                <a:latin typeface="Verdana"/>
              </a:rPr>
              <a:t> </a:t>
            </a:r>
            <a:r>
              <a:rPr lang="en-US" sz="1600" dirty="0" err="1" smtClean="0">
                <a:solidFill>
                  <a:schemeClr val="tx2"/>
                </a:solidFill>
                <a:latin typeface="Verdana"/>
              </a:rPr>
              <a:t>teostajad</a:t>
            </a:r>
            <a:endParaRPr dirty="0">
              <a:solidFill>
                <a:schemeClr val="tx2"/>
              </a:solidFill>
            </a:endParaRPr>
          </a:p>
        </p:txBody>
      </p:sp>
      <p:sp>
        <p:nvSpPr>
          <p:cNvPr id="133" name="CustomShape 3"/>
          <p:cNvSpPr/>
          <p:nvPr/>
        </p:nvSpPr>
        <p:spPr>
          <a:xfrm>
            <a:off x="457200" y="1188720"/>
            <a:ext cx="8291264" cy="4868640"/>
          </a:xfrm>
          <a:prstGeom prst="rect">
            <a:avLst/>
          </a:prstGeom>
          <a:noFill/>
          <a:ln w="9360">
            <a:noFill/>
          </a:ln>
        </p:spPr>
        <p:txBody>
          <a:bodyPr lIns="90000" tIns="45000" rIns="90000" bIns="45000"/>
          <a:lstStyle/>
          <a:p>
            <a:pPr marL="80963" indent="-179388">
              <a:buFont typeface="Wingdings" charset="2"/>
              <a:buChar char=""/>
            </a:pPr>
            <a:r>
              <a:rPr lang="et-EE" sz="1400" dirty="0" smtClean="0">
                <a:solidFill>
                  <a:schemeClr val="tx2"/>
                </a:solidFill>
                <a:latin typeface="Verdana"/>
              </a:rPr>
              <a:t>Tellijapoolne kontaktisik			Katrin Romanenkov</a:t>
            </a:r>
          </a:p>
          <a:p>
            <a:pPr marL="80963" indent="-179388">
              <a:buFont typeface="Wingdings" charset="2"/>
              <a:buChar char=""/>
            </a:pPr>
            <a:endParaRPr lang="et-EE" dirty="0" smtClean="0">
              <a:solidFill>
                <a:schemeClr val="tx2"/>
              </a:solidFill>
            </a:endParaRPr>
          </a:p>
          <a:p>
            <a:pPr marL="80963" indent="-179388">
              <a:buFont typeface="Wingdings" charset="2"/>
              <a:buChar char=""/>
            </a:pPr>
            <a:r>
              <a:rPr lang="et-EE" sz="1400" dirty="0" smtClean="0">
                <a:solidFill>
                  <a:schemeClr val="tx2"/>
                </a:solidFill>
                <a:latin typeface="Verdana"/>
              </a:rPr>
              <a:t>Projektijuhtimine, 			Liis </a:t>
            </a:r>
            <a:r>
              <a:rPr lang="et-EE" sz="1400" dirty="0" err="1">
                <a:solidFill>
                  <a:schemeClr val="tx2"/>
                </a:solidFill>
                <a:latin typeface="Verdana"/>
              </a:rPr>
              <a:t>Grünberg</a:t>
            </a:r>
            <a:endParaRPr lang="et-EE" sz="1400" dirty="0">
              <a:solidFill>
                <a:schemeClr val="tx2"/>
              </a:solidFill>
            </a:endParaRPr>
          </a:p>
          <a:p>
            <a:pPr marL="80963" indent="-179388">
              <a:buFont typeface="Wingdings" charset="2"/>
              <a:buChar char=""/>
            </a:pPr>
            <a:r>
              <a:rPr lang="et-EE" sz="1400" dirty="0" smtClean="0">
                <a:solidFill>
                  <a:schemeClr val="tx2"/>
                </a:solidFill>
                <a:latin typeface="Verdana"/>
              </a:rPr>
              <a:t>Aruande koostamine			H</a:t>
            </a:r>
            <a:r>
              <a:rPr lang="en-US" sz="1400" dirty="0" smtClean="0">
                <a:solidFill>
                  <a:schemeClr val="tx2"/>
                </a:solidFill>
                <a:latin typeface="Verdana"/>
              </a:rPr>
              <a:t>e</a:t>
            </a:r>
            <a:r>
              <a:rPr lang="et-EE" sz="1400" dirty="0" err="1" smtClean="0">
                <a:solidFill>
                  <a:schemeClr val="tx2"/>
                </a:solidFill>
                <a:latin typeface="Verdana"/>
              </a:rPr>
              <a:t>lla</a:t>
            </a:r>
            <a:r>
              <a:rPr lang="et-EE" sz="1400" dirty="0" smtClean="0">
                <a:solidFill>
                  <a:schemeClr val="tx2"/>
                </a:solidFill>
                <a:latin typeface="Verdana"/>
              </a:rPr>
              <a:t> </a:t>
            </a:r>
            <a:r>
              <a:rPr lang="et-EE" sz="1400" dirty="0" err="1" smtClean="0">
                <a:solidFill>
                  <a:schemeClr val="tx2"/>
                </a:solidFill>
                <a:latin typeface="Verdana"/>
              </a:rPr>
              <a:t>Kaldaru</a:t>
            </a:r>
            <a:endParaRPr lang="et-EE" sz="1400" dirty="0" smtClean="0">
              <a:solidFill>
                <a:schemeClr val="tx2"/>
              </a:solidFill>
              <a:latin typeface="Verdana"/>
            </a:endParaRPr>
          </a:p>
          <a:p>
            <a:pPr marL="80963" indent="-179388">
              <a:buFont typeface="Wingdings" charset="2"/>
              <a:buChar char=""/>
            </a:pPr>
            <a:r>
              <a:rPr lang="et-EE" sz="1400" dirty="0" smtClean="0">
                <a:solidFill>
                  <a:schemeClr val="tx2"/>
                </a:solidFill>
                <a:latin typeface="Verdana"/>
              </a:rPr>
              <a:t>Valim 					</a:t>
            </a:r>
            <a:r>
              <a:rPr lang="et-EE" sz="1400" dirty="0" err="1" smtClean="0">
                <a:solidFill>
                  <a:schemeClr val="tx2"/>
                </a:solidFill>
                <a:latin typeface="Verdana"/>
              </a:rPr>
              <a:t>Reijo</a:t>
            </a:r>
            <a:r>
              <a:rPr lang="et-EE" sz="1400" dirty="0" smtClean="0">
                <a:solidFill>
                  <a:schemeClr val="tx2"/>
                </a:solidFill>
                <a:latin typeface="Verdana"/>
              </a:rPr>
              <a:t> </a:t>
            </a:r>
            <a:r>
              <a:rPr lang="et-EE" sz="1400" dirty="0">
                <a:solidFill>
                  <a:schemeClr val="tx2"/>
                </a:solidFill>
                <a:latin typeface="Verdana"/>
              </a:rPr>
              <a:t>Pohl</a:t>
            </a:r>
          </a:p>
          <a:p>
            <a:pPr marL="80963" indent="-179388">
              <a:buFont typeface="Wingdings" charset="2"/>
              <a:buChar char=""/>
            </a:pPr>
            <a:r>
              <a:rPr lang="et-EE" sz="1400" dirty="0" smtClean="0">
                <a:solidFill>
                  <a:schemeClr val="tx2"/>
                </a:solidFill>
                <a:latin typeface="Verdana"/>
              </a:rPr>
              <a:t>Ankeedi programmeerimine			Maris Murumäe</a:t>
            </a:r>
          </a:p>
          <a:p>
            <a:pPr marL="80963" indent="-179388">
              <a:buFont typeface="Wingdings" charset="2"/>
              <a:buChar char=""/>
            </a:pPr>
            <a:r>
              <a:rPr lang="et-EE" sz="1400" dirty="0" smtClean="0">
                <a:solidFill>
                  <a:schemeClr val="tx2"/>
                </a:solidFill>
                <a:latin typeface="Verdana"/>
              </a:rPr>
              <a:t>Andmetöötlus  				Marina Karpištšenko</a:t>
            </a:r>
            <a:endParaRPr lang="et-EE" dirty="0" smtClean="0">
              <a:solidFill>
                <a:schemeClr val="tx2"/>
              </a:solidFill>
            </a:endParaRPr>
          </a:p>
          <a:p>
            <a:pPr marL="80963" indent="-179388">
              <a:buFont typeface="Wingdings" charset="2"/>
              <a:buChar char=""/>
            </a:pPr>
            <a:r>
              <a:rPr lang="et-EE" sz="1400" dirty="0" smtClean="0">
                <a:solidFill>
                  <a:schemeClr val="tx2"/>
                </a:solidFill>
                <a:latin typeface="Verdana"/>
              </a:rPr>
              <a:t>Küsitlustöö koordineerimine			Kristel Merusk</a:t>
            </a:r>
            <a:endParaRPr lang="et-EE" dirty="0">
              <a:solidFill>
                <a:schemeClr val="tx2"/>
              </a:solidFill>
            </a:endParaRPr>
          </a:p>
        </p:txBody>
      </p:sp>
    </p:spTree>
    <p:extLst>
      <p:ext uri="{BB962C8B-B14F-4D97-AF65-F5344CB8AC3E}">
        <p14:creationId xmlns:p14="http://schemas.microsoft.com/office/powerpoint/2010/main" val="1840731560"/>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539552" y="1052736"/>
            <a:ext cx="7992888" cy="5256584"/>
          </a:xfrm>
        </p:spPr>
        <p:txBody>
          <a:bodyPr/>
          <a:lstStyle/>
          <a:p>
            <a:pPr marL="228600" indent="-228600"/>
            <a:r>
              <a:rPr lang="et-EE" sz="1000" b="0" i="1" dirty="0" smtClean="0">
                <a:solidFill>
                  <a:schemeClr val="tx1"/>
                </a:solidFill>
              </a:rPr>
              <a:t>	</a:t>
            </a:r>
            <a:br>
              <a:rPr lang="et-EE" sz="1000" b="0" i="1" dirty="0" smtClean="0">
                <a:solidFill>
                  <a:schemeClr val="tx1"/>
                </a:solidFill>
              </a:rPr>
            </a:br>
            <a:r>
              <a:rPr lang="et-EE" sz="1000" b="0" i="1" dirty="0" smtClean="0">
                <a:solidFill>
                  <a:schemeClr val="tx1"/>
                </a:solidFill>
              </a:rPr>
              <a:t/>
            </a:r>
            <a:br>
              <a:rPr lang="et-EE" sz="1000" b="0" i="1" dirty="0" smtClean="0">
                <a:solidFill>
                  <a:schemeClr val="tx1"/>
                </a:solidFill>
              </a:rPr>
            </a:br>
            <a:endParaRPr lang="et-EE" sz="1000" b="0" i="1" dirty="0" smtClean="0">
              <a:solidFill>
                <a:schemeClr val="tx1"/>
              </a:solidFill>
            </a:endParaRPr>
          </a:p>
        </p:txBody>
      </p:sp>
      <p:sp>
        <p:nvSpPr>
          <p:cNvPr id="5" name="Rectangle 2"/>
          <p:cNvSpPr txBox="1">
            <a:spLocks noChangeArrowheads="1"/>
          </p:cNvSpPr>
          <p:nvPr/>
        </p:nvSpPr>
        <p:spPr bwMode="auto">
          <a:xfrm>
            <a:off x="467544" y="116632"/>
            <a:ext cx="7489825"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t-EE" sz="1400" b="1" kern="0" noProof="0" dirty="0" smtClean="0">
                <a:solidFill>
                  <a:srgbClr val="C00000"/>
                </a:solidFill>
                <a:latin typeface="Verdana" pitchFamily="34" charset="0"/>
                <a:ea typeface="Verdana" pitchFamily="34" charset="0"/>
                <a:cs typeface="Verdana" pitchFamily="34" charset="0"/>
              </a:rPr>
              <a:t>LISA 2</a:t>
            </a:r>
            <a:r>
              <a:rPr kumimoji="0" lang="et-EE" sz="1400" b="1" i="0" u="none" strike="noStrike" kern="0" cap="none" spc="0" normalizeH="0" baseline="0" noProof="0" dirty="0" smtClean="0">
                <a:ln>
                  <a:noFill/>
                </a:ln>
                <a:solidFill>
                  <a:srgbClr val="C00000"/>
                </a:solidFill>
                <a:effectLst/>
                <a:uLnTx/>
                <a:uFillTx/>
                <a:latin typeface="Verdana" pitchFamily="34" charset="0"/>
                <a:ea typeface="Verdana" pitchFamily="34" charset="0"/>
                <a:cs typeface="Verdana"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t-EE" sz="1600" b="0" i="0" u="none" strike="noStrike" kern="0" cap="none" spc="0" normalizeH="0" baseline="0" noProof="0" dirty="0" smtClean="0">
                <a:ln>
                  <a:noFill/>
                </a:ln>
                <a:solidFill>
                  <a:schemeClr val="tx2"/>
                </a:solidFill>
                <a:effectLst/>
                <a:uLnTx/>
                <a:uFillTx/>
                <a:latin typeface="Verdana" pitchFamily="34" charset="0"/>
                <a:ea typeface="Verdana" pitchFamily="34" charset="0"/>
                <a:cs typeface="Verdana" pitchFamily="34" charset="0"/>
              </a:rPr>
              <a:t>Ankeet</a:t>
            </a:r>
            <a:endParaRPr kumimoji="0" lang="en-GB" sz="1200" b="0" i="0" u="none" strike="noStrike" kern="0" cap="none" spc="0" normalizeH="0" baseline="0" noProof="0" dirty="0" smtClean="0">
              <a:ln>
                <a:noFill/>
              </a:ln>
              <a:solidFill>
                <a:schemeClr val="tx2"/>
              </a:solidFill>
              <a:effectLst/>
              <a:uLnTx/>
              <a:uFillTx/>
              <a:latin typeface="Verdana" pitchFamily="34" charset="0"/>
              <a:ea typeface="Verdana" pitchFamily="34" charset="0"/>
              <a:cs typeface="Verdana" pitchFamily="34" charset="0"/>
            </a:endParaRPr>
          </a:p>
        </p:txBody>
      </p:sp>
      <p:sp>
        <p:nvSpPr>
          <p:cNvPr id="8" name="TextBox 7"/>
          <p:cNvSpPr txBox="1"/>
          <p:nvPr/>
        </p:nvSpPr>
        <p:spPr>
          <a:xfrm>
            <a:off x="467544" y="1196752"/>
            <a:ext cx="8064896" cy="4154984"/>
          </a:xfrm>
          <a:prstGeom prst="rect">
            <a:avLst/>
          </a:prstGeom>
          <a:noFill/>
        </p:spPr>
        <p:txBody>
          <a:bodyPr wrap="square" rtlCol="0">
            <a:spAutoFit/>
          </a:bodyPr>
          <a:lstStyle/>
          <a:p>
            <a:pPr marL="228600" lvl="0" indent="-228600">
              <a:buAutoNum type="arabicPeriod"/>
            </a:pPr>
            <a:r>
              <a:rPr lang="et-EE" sz="1200" b="1" dirty="0" smtClean="0">
                <a:solidFill>
                  <a:schemeClr val="tx2"/>
                </a:solidFill>
                <a:latin typeface="Verdana" pitchFamily="34" charset="0"/>
                <a:ea typeface="Verdana" pitchFamily="34" charset="0"/>
                <a:cs typeface="Verdana" pitchFamily="34" charset="0"/>
              </a:rPr>
              <a:t>Millega Teie arvates Haigekassa tegeleb? </a:t>
            </a:r>
          </a:p>
          <a:p>
            <a:pPr marL="228600" lvl="0" indent="-228600"/>
            <a:r>
              <a:rPr lang="et-EE" sz="1200" i="1" dirty="0" smtClean="0">
                <a:solidFill>
                  <a:schemeClr val="tx2"/>
                </a:solidFill>
                <a:latin typeface="Verdana" pitchFamily="34" charset="0"/>
                <a:ea typeface="Verdana" pitchFamily="34" charset="0"/>
                <a:cs typeface="Verdana" pitchFamily="34" charset="0"/>
              </a:rPr>
              <a:t>SPONTAANNE VASTUS. VÕIB MITU VASTUST!</a:t>
            </a:r>
            <a:endParaRPr lang="et-EE" sz="1200" dirty="0" smtClean="0">
              <a:solidFill>
                <a:schemeClr val="tx2"/>
              </a:solidFill>
              <a:latin typeface="Verdana" pitchFamily="34" charset="0"/>
              <a:ea typeface="Verdana" pitchFamily="34" charset="0"/>
              <a:cs typeface="Verdana" pitchFamily="34" charset="0"/>
            </a:endParaRPr>
          </a:p>
          <a:p>
            <a:endParaRPr lang="et-EE" sz="1200" dirty="0" smtClean="0">
              <a:solidFill>
                <a:schemeClr val="tx2"/>
              </a:solidFill>
              <a:latin typeface="Verdana" pitchFamily="34" charset="0"/>
              <a:ea typeface="Verdana" pitchFamily="34" charset="0"/>
              <a:cs typeface="Verdana" pitchFamily="34" charset="0"/>
            </a:endParaRPr>
          </a:p>
          <a:p>
            <a:r>
              <a:rPr lang="et-EE" sz="1200" dirty="0" smtClean="0">
                <a:solidFill>
                  <a:schemeClr val="tx2"/>
                </a:solidFill>
                <a:latin typeface="Verdana" pitchFamily="34" charset="0"/>
                <a:ea typeface="Verdana" pitchFamily="34" charset="0"/>
                <a:cs typeface="Verdana" pitchFamily="34" charset="0"/>
              </a:rPr>
              <a:t>_________________________________________________________________________________ </a:t>
            </a:r>
          </a:p>
          <a:p>
            <a:pPr lvl="0"/>
            <a:r>
              <a:rPr lang="et-EE" sz="1200" b="1" dirty="0" smtClean="0">
                <a:solidFill>
                  <a:schemeClr val="tx2"/>
                </a:solidFill>
                <a:latin typeface="Verdana" pitchFamily="34" charset="0"/>
                <a:ea typeface="Verdana" pitchFamily="34" charset="0"/>
                <a:cs typeface="Verdana" pitchFamily="34" charset="0"/>
              </a:rPr>
              <a:t>2. Kuivõrd Te usaldate Haigekassat?</a:t>
            </a:r>
            <a:endParaRPr lang="et-EE" sz="1200" dirty="0" smtClean="0">
              <a:solidFill>
                <a:schemeClr val="tx2"/>
              </a:solidFill>
              <a:latin typeface="Verdana" pitchFamily="34" charset="0"/>
              <a:ea typeface="Verdana" pitchFamily="34" charset="0"/>
              <a:cs typeface="Verdana" pitchFamily="34" charset="0"/>
            </a:endParaRPr>
          </a:p>
          <a:p>
            <a:pPr marL="685800" lvl="1" indent="-228600">
              <a:buFont typeface="+mj-lt"/>
              <a:buAutoNum type="arabicParenR"/>
            </a:pPr>
            <a:r>
              <a:rPr lang="et-EE" sz="1200" b="1" dirty="0" smtClean="0">
                <a:solidFill>
                  <a:schemeClr val="tx2"/>
                </a:solidFill>
                <a:latin typeface="Verdana" pitchFamily="34" charset="0"/>
                <a:ea typeface="Verdana" pitchFamily="34" charset="0"/>
                <a:cs typeface="Verdana" pitchFamily="34" charset="0"/>
              </a:rPr>
              <a:t>Usaldate täielikult</a:t>
            </a:r>
            <a:endParaRPr lang="et-EE" sz="1200" dirty="0" smtClean="0">
              <a:solidFill>
                <a:schemeClr val="tx2"/>
              </a:solidFill>
              <a:latin typeface="Verdana" pitchFamily="34" charset="0"/>
              <a:ea typeface="Verdana" pitchFamily="34" charset="0"/>
              <a:cs typeface="Verdana" pitchFamily="34" charset="0"/>
            </a:endParaRPr>
          </a:p>
          <a:p>
            <a:pPr marL="685800" lvl="1" indent="-228600">
              <a:buFont typeface="+mj-lt"/>
              <a:buAutoNum type="arabicParenR"/>
            </a:pPr>
            <a:r>
              <a:rPr lang="et-EE" sz="1200" b="1" dirty="0" smtClean="0">
                <a:solidFill>
                  <a:schemeClr val="tx2"/>
                </a:solidFill>
                <a:latin typeface="Verdana" pitchFamily="34" charset="0"/>
                <a:ea typeface="Verdana" pitchFamily="34" charset="0"/>
                <a:cs typeface="Verdana" pitchFamily="34" charset="0"/>
              </a:rPr>
              <a:t>Pigem usaldate</a:t>
            </a:r>
            <a:endParaRPr lang="et-EE" sz="1200" dirty="0" smtClean="0">
              <a:solidFill>
                <a:schemeClr val="tx2"/>
              </a:solidFill>
              <a:latin typeface="Verdana" pitchFamily="34" charset="0"/>
              <a:ea typeface="Verdana" pitchFamily="34" charset="0"/>
              <a:cs typeface="Verdana" pitchFamily="34" charset="0"/>
            </a:endParaRPr>
          </a:p>
          <a:p>
            <a:pPr marL="685800" lvl="1" indent="-228600">
              <a:buFont typeface="+mj-lt"/>
              <a:buAutoNum type="arabicParenR"/>
            </a:pPr>
            <a:r>
              <a:rPr lang="et-EE" sz="1200" b="1" dirty="0" smtClean="0">
                <a:solidFill>
                  <a:schemeClr val="tx2"/>
                </a:solidFill>
                <a:latin typeface="Verdana" pitchFamily="34" charset="0"/>
                <a:ea typeface="Verdana" pitchFamily="34" charset="0"/>
                <a:cs typeface="Verdana" pitchFamily="34" charset="0"/>
              </a:rPr>
              <a:t>Pigem ei usalda</a:t>
            </a:r>
            <a:endParaRPr lang="et-EE" sz="1200" dirty="0" smtClean="0">
              <a:solidFill>
                <a:schemeClr val="tx2"/>
              </a:solidFill>
              <a:latin typeface="Verdana" pitchFamily="34" charset="0"/>
              <a:ea typeface="Verdana" pitchFamily="34" charset="0"/>
              <a:cs typeface="Verdana" pitchFamily="34" charset="0"/>
            </a:endParaRPr>
          </a:p>
          <a:p>
            <a:pPr marL="685800" lvl="1" indent="-228600">
              <a:buFont typeface="+mj-lt"/>
              <a:buAutoNum type="arabicParenR"/>
            </a:pPr>
            <a:r>
              <a:rPr lang="et-EE" sz="1200" b="1" dirty="0" smtClean="0">
                <a:solidFill>
                  <a:schemeClr val="tx2"/>
                </a:solidFill>
                <a:latin typeface="Verdana" pitchFamily="34" charset="0"/>
                <a:ea typeface="Verdana" pitchFamily="34" charset="0"/>
                <a:cs typeface="Verdana" pitchFamily="34" charset="0"/>
              </a:rPr>
              <a:t>Ei usalda üldse</a:t>
            </a:r>
            <a:endParaRPr lang="et-EE" sz="1200" dirty="0" smtClean="0">
              <a:solidFill>
                <a:schemeClr val="tx2"/>
              </a:solidFill>
              <a:latin typeface="Verdana" pitchFamily="34" charset="0"/>
              <a:ea typeface="Verdana" pitchFamily="34" charset="0"/>
              <a:cs typeface="Verdana" pitchFamily="34" charset="0"/>
            </a:endParaRPr>
          </a:p>
          <a:p>
            <a:pPr marL="685800" lvl="1" indent="-228600">
              <a:buFont typeface="+mj-lt"/>
              <a:buAutoNum type="arabicParenR"/>
            </a:pPr>
            <a:r>
              <a:rPr lang="et-EE" sz="1200" i="1" dirty="0" smtClean="0">
                <a:solidFill>
                  <a:schemeClr val="tx2"/>
                </a:solidFill>
                <a:latin typeface="Verdana" pitchFamily="34" charset="0"/>
                <a:ea typeface="Verdana" pitchFamily="34" charset="0"/>
                <a:cs typeface="Verdana" pitchFamily="34" charset="0"/>
              </a:rPr>
              <a:t>Ei oska öelda</a:t>
            </a:r>
            <a:endParaRPr lang="et-EE" sz="1200" dirty="0" smtClean="0">
              <a:solidFill>
                <a:schemeClr val="tx2"/>
              </a:solidFill>
              <a:latin typeface="Verdana" pitchFamily="34" charset="0"/>
              <a:ea typeface="Verdana" pitchFamily="34" charset="0"/>
              <a:cs typeface="Verdana" pitchFamily="34" charset="0"/>
            </a:endParaRPr>
          </a:p>
          <a:p>
            <a:r>
              <a:rPr lang="et-EE" sz="1200" b="1" dirty="0" smtClean="0">
                <a:solidFill>
                  <a:schemeClr val="tx2"/>
                </a:solidFill>
                <a:latin typeface="Verdana" pitchFamily="34" charset="0"/>
                <a:ea typeface="Verdana" pitchFamily="34" charset="0"/>
                <a:cs typeface="Verdana" pitchFamily="34" charset="0"/>
              </a:rPr>
              <a:t> </a:t>
            </a:r>
            <a:endParaRPr lang="et-EE" sz="1200" dirty="0" smtClean="0">
              <a:solidFill>
                <a:schemeClr val="tx2"/>
              </a:solidFill>
              <a:latin typeface="Verdana" pitchFamily="34" charset="0"/>
              <a:ea typeface="Verdana" pitchFamily="34" charset="0"/>
              <a:cs typeface="Verdana" pitchFamily="34" charset="0"/>
            </a:endParaRPr>
          </a:p>
          <a:p>
            <a:pPr lvl="0"/>
            <a:r>
              <a:rPr lang="et-EE" sz="1200" b="1" dirty="0" smtClean="0">
                <a:solidFill>
                  <a:schemeClr val="tx2"/>
                </a:solidFill>
                <a:latin typeface="Verdana" pitchFamily="34" charset="0"/>
                <a:ea typeface="Verdana" pitchFamily="34" charset="0"/>
                <a:cs typeface="Verdana" pitchFamily="34" charset="0"/>
              </a:rPr>
              <a:t>3. Kas Te olete </a:t>
            </a:r>
            <a:r>
              <a:rPr lang="et-EE" sz="1200" b="1" u="sng" dirty="0" smtClean="0">
                <a:solidFill>
                  <a:schemeClr val="tx2"/>
                </a:solidFill>
                <a:latin typeface="Verdana" pitchFamily="34" charset="0"/>
                <a:ea typeface="Verdana" pitchFamily="34" charset="0"/>
                <a:cs typeface="Verdana" pitchFamily="34" charset="0"/>
              </a:rPr>
              <a:t>viimase 12 kuu</a:t>
            </a:r>
            <a:r>
              <a:rPr lang="et-EE" sz="1200" b="1" dirty="0" smtClean="0">
                <a:solidFill>
                  <a:schemeClr val="tx2"/>
                </a:solidFill>
                <a:latin typeface="Verdana" pitchFamily="34" charset="0"/>
                <a:ea typeface="Verdana" pitchFamily="34" charset="0"/>
                <a:cs typeface="Verdana" pitchFamily="34" charset="0"/>
              </a:rPr>
              <a:t> jooksul … ? </a:t>
            </a:r>
            <a:r>
              <a:rPr lang="et-EE" sz="1200" i="1" dirty="0" smtClean="0">
                <a:solidFill>
                  <a:schemeClr val="tx2"/>
                </a:solidFill>
                <a:latin typeface="Verdana" pitchFamily="34" charset="0"/>
                <a:ea typeface="Verdana" pitchFamily="34" charset="0"/>
                <a:cs typeface="Verdana" pitchFamily="34" charset="0"/>
              </a:rPr>
              <a:t>VÕIB MITU VASTUST!</a:t>
            </a:r>
            <a:endParaRPr lang="et-EE" sz="1200" dirty="0" smtClean="0">
              <a:solidFill>
                <a:schemeClr val="tx2"/>
              </a:solidFill>
              <a:latin typeface="Verdana" pitchFamily="34" charset="0"/>
              <a:ea typeface="Verdana" pitchFamily="34" charset="0"/>
              <a:cs typeface="Verdana" pitchFamily="34" charset="0"/>
            </a:endParaRPr>
          </a:p>
          <a:p>
            <a:pPr marL="685800" lvl="1" indent="-228600">
              <a:buFont typeface="+mj-lt"/>
              <a:buAutoNum type="arabicParenR"/>
            </a:pPr>
            <a:r>
              <a:rPr lang="et-EE" sz="1200" b="1" dirty="0" smtClean="0">
                <a:solidFill>
                  <a:schemeClr val="tx2"/>
                </a:solidFill>
                <a:latin typeface="Verdana" pitchFamily="34" charset="0"/>
                <a:ea typeface="Verdana" pitchFamily="34" charset="0"/>
                <a:cs typeface="Verdana" pitchFamily="34" charset="0"/>
              </a:rPr>
              <a:t>viibinud haigus- või hoolduslehel</a:t>
            </a:r>
            <a:endParaRPr lang="et-EE" sz="1200" dirty="0" smtClean="0">
              <a:solidFill>
                <a:schemeClr val="tx2"/>
              </a:solidFill>
              <a:latin typeface="Verdana" pitchFamily="34" charset="0"/>
              <a:ea typeface="Verdana" pitchFamily="34" charset="0"/>
              <a:cs typeface="Verdana" pitchFamily="34" charset="0"/>
            </a:endParaRPr>
          </a:p>
          <a:p>
            <a:pPr marL="685800" lvl="1" indent="-228600">
              <a:buFont typeface="+mj-lt"/>
              <a:buAutoNum type="arabicParenR"/>
            </a:pPr>
            <a:r>
              <a:rPr lang="et-EE" sz="1200" b="1" dirty="0" smtClean="0">
                <a:solidFill>
                  <a:schemeClr val="tx2"/>
                </a:solidFill>
                <a:latin typeface="Verdana" pitchFamily="34" charset="0"/>
                <a:ea typeface="Verdana" pitchFamily="34" charset="0"/>
                <a:cs typeface="Verdana" pitchFamily="34" charset="0"/>
              </a:rPr>
              <a:t>ostnud 50-100% soodustusega retseptiravimeid/meditsiiniseadmeid</a:t>
            </a:r>
            <a:endParaRPr lang="et-EE" sz="1200" dirty="0" smtClean="0">
              <a:solidFill>
                <a:schemeClr val="tx2"/>
              </a:solidFill>
              <a:latin typeface="Verdana" pitchFamily="34" charset="0"/>
              <a:ea typeface="Verdana" pitchFamily="34" charset="0"/>
              <a:cs typeface="Verdana" pitchFamily="34" charset="0"/>
            </a:endParaRPr>
          </a:p>
          <a:p>
            <a:pPr marL="685800" lvl="1" indent="-228600">
              <a:buFont typeface="+mj-lt"/>
              <a:buAutoNum type="arabicParenR"/>
            </a:pPr>
            <a:r>
              <a:rPr lang="et-EE" sz="1200" b="1" dirty="0" smtClean="0">
                <a:solidFill>
                  <a:schemeClr val="tx2"/>
                </a:solidFill>
                <a:latin typeface="Verdana" pitchFamily="34" charset="0"/>
                <a:ea typeface="Verdana" pitchFamily="34" charset="0"/>
                <a:cs typeface="Verdana" pitchFamily="34" charset="0"/>
              </a:rPr>
              <a:t>saanud kutse ja seejärel osalenud </a:t>
            </a:r>
            <a:r>
              <a:rPr lang="et-EE" sz="1200" b="1" dirty="0" err="1" smtClean="0">
                <a:solidFill>
                  <a:schemeClr val="tx2"/>
                </a:solidFill>
                <a:latin typeface="Verdana" pitchFamily="34" charset="0"/>
                <a:ea typeface="Verdana" pitchFamily="34" charset="0"/>
                <a:cs typeface="Verdana" pitchFamily="34" charset="0"/>
              </a:rPr>
              <a:t>emakakaela-/rinnavähi</a:t>
            </a:r>
            <a:r>
              <a:rPr lang="et-EE" sz="1200" b="1" dirty="0" smtClean="0">
                <a:solidFill>
                  <a:schemeClr val="tx2"/>
                </a:solidFill>
                <a:latin typeface="Verdana" pitchFamily="34" charset="0"/>
                <a:ea typeface="Verdana" pitchFamily="34" charset="0"/>
                <a:cs typeface="Verdana" pitchFamily="34" charset="0"/>
              </a:rPr>
              <a:t> sõeluuringutel </a:t>
            </a:r>
            <a:r>
              <a:rPr lang="et-EE" sz="1200" i="1" dirty="0" smtClean="0">
                <a:solidFill>
                  <a:schemeClr val="tx2"/>
                </a:solidFill>
                <a:latin typeface="Verdana" pitchFamily="34" charset="0"/>
                <a:ea typeface="Verdana" pitchFamily="34" charset="0"/>
                <a:cs typeface="Verdana" pitchFamily="34" charset="0"/>
              </a:rPr>
              <a:t>(NAISED)</a:t>
            </a:r>
          </a:p>
          <a:p>
            <a:pPr marL="685800" lvl="1" indent="-228600">
              <a:buFont typeface="+mj-lt"/>
              <a:buAutoNum type="arabicParenR"/>
            </a:pPr>
            <a:r>
              <a:rPr lang="et-EE" sz="1200" b="1" dirty="0" smtClean="0">
                <a:solidFill>
                  <a:schemeClr val="tx2"/>
                </a:solidFill>
                <a:latin typeface="Verdana" pitchFamily="34" charset="0"/>
                <a:ea typeface="Verdana" pitchFamily="34" charset="0"/>
                <a:cs typeface="Verdana" pitchFamily="34" charset="0"/>
              </a:rPr>
              <a:t>külastanud </a:t>
            </a:r>
            <a:r>
              <a:rPr lang="et-EE" sz="1200" b="1" dirty="0" err="1" smtClean="0">
                <a:solidFill>
                  <a:schemeClr val="tx2"/>
                </a:solidFill>
                <a:latin typeface="Verdana" pitchFamily="34" charset="0"/>
                <a:ea typeface="Verdana" pitchFamily="34" charset="0"/>
                <a:cs typeface="Verdana" pitchFamily="34" charset="0"/>
              </a:rPr>
              <a:t>perearsti/-õde</a:t>
            </a:r>
            <a:r>
              <a:rPr lang="et-EE" sz="1200" b="1" dirty="0" smtClean="0">
                <a:solidFill>
                  <a:schemeClr val="tx2"/>
                </a:solidFill>
                <a:latin typeface="Verdana" pitchFamily="34" charset="0"/>
                <a:ea typeface="Verdana" pitchFamily="34" charset="0"/>
                <a:cs typeface="Verdana" pitchFamily="34" charset="0"/>
              </a:rPr>
              <a:t> </a:t>
            </a:r>
            <a:endParaRPr lang="et-EE" sz="1200" dirty="0" smtClean="0">
              <a:solidFill>
                <a:schemeClr val="tx2"/>
              </a:solidFill>
              <a:latin typeface="Verdana" pitchFamily="34" charset="0"/>
              <a:ea typeface="Verdana" pitchFamily="34" charset="0"/>
              <a:cs typeface="Verdana" pitchFamily="34" charset="0"/>
            </a:endParaRPr>
          </a:p>
          <a:p>
            <a:pPr marL="685800" lvl="1" indent="-228600">
              <a:buFont typeface="+mj-lt"/>
              <a:buAutoNum type="arabicParenR"/>
            </a:pPr>
            <a:r>
              <a:rPr lang="et-EE" sz="1200" b="1" dirty="0" smtClean="0">
                <a:solidFill>
                  <a:schemeClr val="tx2"/>
                </a:solidFill>
                <a:latin typeface="Verdana" pitchFamily="34" charset="0"/>
                <a:ea typeface="Verdana" pitchFamily="34" charset="0"/>
                <a:cs typeface="Verdana" pitchFamily="34" charset="0"/>
              </a:rPr>
              <a:t>külastanud hambaarsti</a:t>
            </a:r>
            <a:endParaRPr lang="et-EE" sz="1200" dirty="0" smtClean="0">
              <a:solidFill>
                <a:schemeClr val="tx2"/>
              </a:solidFill>
              <a:latin typeface="Verdana" pitchFamily="34" charset="0"/>
              <a:ea typeface="Verdana" pitchFamily="34" charset="0"/>
              <a:cs typeface="Verdana" pitchFamily="34" charset="0"/>
            </a:endParaRPr>
          </a:p>
          <a:p>
            <a:pPr marL="685800" lvl="1" indent="-228600">
              <a:buFont typeface="+mj-lt"/>
              <a:buAutoNum type="arabicParenR"/>
            </a:pPr>
            <a:r>
              <a:rPr lang="et-EE" sz="1200" b="1" dirty="0" smtClean="0">
                <a:solidFill>
                  <a:schemeClr val="tx2"/>
                </a:solidFill>
                <a:latin typeface="Verdana" pitchFamily="34" charset="0"/>
                <a:ea typeface="Verdana" pitchFamily="34" charset="0"/>
                <a:cs typeface="Verdana" pitchFamily="34" charset="0"/>
              </a:rPr>
              <a:t>külastanud eriarsti</a:t>
            </a:r>
          </a:p>
          <a:p>
            <a:pPr marL="685800" lvl="1" indent="-228600">
              <a:buFont typeface="+mj-lt"/>
              <a:buAutoNum type="arabicParenR"/>
            </a:pPr>
            <a:r>
              <a:rPr lang="et-EE" sz="1200" b="1" dirty="0" smtClean="0">
                <a:solidFill>
                  <a:schemeClr val="tx2"/>
                </a:solidFill>
                <a:latin typeface="Verdana" pitchFamily="34" charset="0"/>
                <a:ea typeface="Verdana" pitchFamily="34" charset="0"/>
                <a:cs typeface="Verdana" pitchFamily="34" charset="0"/>
              </a:rPr>
              <a:t>viibinud haiglaravil</a:t>
            </a:r>
          </a:p>
          <a:p>
            <a:pPr marL="685800" lvl="1" indent="-228600">
              <a:buFont typeface="+mj-lt"/>
              <a:buAutoNum type="arabicParenR"/>
            </a:pPr>
            <a:r>
              <a:rPr lang="et-EE" sz="1200" b="1" dirty="0" smtClean="0">
                <a:solidFill>
                  <a:schemeClr val="tx2"/>
                </a:solidFill>
                <a:latin typeface="Verdana" pitchFamily="34" charset="0"/>
                <a:ea typeface="Verdana" pitchFamily="34" charset="0"/>
                <a:cs typeface="Verdana" pitchFamily="34" charset="0"/>
              </a:rPr>
              <a:t>kasutanud Haigekassa pakutavaid e-teenuseid riigiportaalis</a:t>
            </a:r>
            <a:r>
              <a:rPr lang="et-EE" sz="1200" dirty="0" smtClean="0">
                <a:solidFill>
                  <a:schemeClr val="tx2"/>
                </a:solidFill>
                <a:latin typeface="Verdana" pitchFamily="34" charset="0"/>
                <a:ea typeface="Verdana" pitchFamily="34" charset="0"/>
                <a:cs typeface="Verdana" pitchFamily="34" charset="0"/>
              </a:rPr>
              <a:t> </a:t>
            </a:r>
          </a:p>
          <a:p>
            <a:pPr marL="685800" lvl="1" indent="-228600">
              <a:buFont typeface="+mj-lt"/>
              <a:buAutoNum type="arabicParenR"/>
            </a:pPr>
            <a:r>
              <a:rPr lang="et-EE" sz="1200" i="1" dirty="0" smtClean="0">
                <a:solidFill>
                  <a:schemeClr val="tx2"/>
                </a:solidFill>
                <a:latin typeface="Verdana" pitchFamily="34" charset="0"/>
                <a:ea typeface="Verdana" pitchFamily="34" charset="0"/>
                <a:cs typeface="Verdana" pitchFamily="34" charset="0"/>
              </a:rPr>
              <a:t>ei ole ühegi tegevusega kokku puutunud</a:t>
            </a:r>
            <a:endParaRPr lang="et-EE" sz="1200" dirty="0" smtClean="0">
              <a:solidFill>
                <a:schemeClr val="tx2"/>
              </a:solidFill>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539552" y="1052736"/>
            <a:ext cx="7992888" cy="5256584"/>
          </a:xfrm>
        </p:spPr>
        <p:txBody>
          <a:bodyPr/>
          <a:lstStyle/>
          <a:p>
            <a:pPr marL="228600" indent="-228600"/>
            <a:r>
              <a:rPr lang="et-EE" sz="1000" b="0" i="1" dirty="0" smtClean="0">
                <a:solidFill>
                  <a:schemeClr val="tx1"/>
                </a:solidFill>
              </a:rPr>
              <a:t>	</a:t>
            </a:r>
            <a:br>
              <a:rPr lang="et-EE" sz="1000" b="0" i="1" dirty="0" smtClean="0">
                <a:solidFill>
                  <a:schemeClr val="tx1"/>
                </a:solidFill>
              </a:rPr>
            </a:br>
            <a:r>
              <a:rPr lang="et-EE" sz="1000" b="0" i="1" dirty="0" smtClean="0">
                <a:solidFill>
                  <a:schemeClr val="tx1"/>
                </a:solidFill>
              </a:rPr>
              <a:t/>
            </a:r>
            <a:br>
              <a:rPr lang="et-EE" sz="1000" b="0" i="1" dirty="0" smtClean="0">
                <a:solidFill>
                  <a:schemeClr val="tx1"/>
                </a:solidFill>
              </a:rPr>
            </a:br>
            <a:endParaRPr lang="et-EE" sz="1000" b="0" i="1" dirty="0" smtClean="0">
              <a:solidFill>
                <a:schemeClr val="tx1"/>
              </a:solidFill>
            </a:endParaRPr>
          </a:p>
        </p:txBody>
      </p:sp>
      <p:sp>
        <p:nvSpPr>
          <p:cNvPr id="5" name="Rectangle 2"/>
          <p:cNvSpPr txBox="1">
            <a:spLocks noChangeArrowheads="1"/>
          </p:cNvSpPr>
          <p:nvPr/>
        </p:nvSpPr>
        <p:spPr bwMode="auto">
          <a:xfrm>
            <a:off x="467544" y="116632"/>
            <a:ext cx="7489825"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fontAlgn="base">
              <a:spcBef>
                <a:spcPct val="0"/>
              </a:spcBef>
              <a:spcAft>
                <a:spcPct val="0"/>
              </a:spcAft>
              <a:defRPr/>
            </a:pPr>
            <a:r>
              <a:rPr lang="et-EE" sz="1400" b="1" kern="0" dirty="0" smtClean="0">
                <a:solidFill>
                  <a:srgbClr val="C00000"/>
                </a:solidFill>
                <a:latin typeface="Verdana" pitchFamily="34" charset="0"/>
                <a:ea typeface="Verdana" pitchFamily="34" charset="0"/>
                <a:cs typeface="Verdana" pitchFamily="34" charset="0"/>
              </a:rPr>
              <a:t>LISA 2 </a:t>
            </a:r>
          </a:p>
          <a:p>
            <a:pPr lvl="0" fontAlgn="base">
              <a:spcBef>
                <a:spcPct val="0"/>
              </a:spcBef>
              <a:spcAft>
                <a:spcPct val="0"/>
              </a:spcAft>
              <a:defRPr/>
            </a:pPr>
            <a:r>
              <a:rPr lang="et-EE" sz="1600" kern="0" dirty="0" smtClean="0">
                <a:solidFill>
                  <a:schemeClr val="tx2"/>
                </a:solidFill>
                <a:latin typeface="Verdana" pitchFamily="34" charset="0"/>
                <a:ea typeface="Verdana" pitchFamily="34" charset="0"/>
                <a:cs typeface="Verdana" pitchFamily="34" charset="0"/>
              </a:rPr>
              <a:t>Ankeet</a:t>
            </a:r>
            <a:endParaRPr lang="en-GB" sz="1200" kern="0" dirty="0" smtClean="0">
              <a:solidFill>
                <a:schemeClr val="tx2"/>
              </a:solidFill>
              <a:latin typeface="Verdana" pitchFamily="34" charset="0"/>
              <a:ea typeface="Verdana" pitchFamily="34" charset="0"/>
              <a:cs typeface="Verdana" pitchFamily="34" charset="0"/>
            </a:endParaRPr>
          </a:p>
        </p:txBody>
      </p:sp>
      <p:sp>
        <p:nvSpPr>
          <p:cNvPr id="8" name="TextBox 7"/>
          <p:cNvSpPr txBox="1"/>
          <p:nvPr/>
        </p:nvSpPr>
        <p:spPr>
          <a:xfrm>
            <a:off x="467544" y="1196752"/>
            <a:ext cx="8064896" cy="3293209"/>
          </a:xfrm>
          <a:prstGeom prst="rect">
            <a:avLst/>
          </a:prstGeom>
          <a:noFill/>
        </p:spPr>
        <p:txBody>
          <a:bodyPr wrap="square" rtlCol="0">
            <a:spAutoFit/>
          </a:bodyPr>
          <a:lstStyle/>
          <a:p>
            <a:r>
              <a:rPr lang="et-EE" sz="1200" i="1" dirty="0" smtClean="0">
                <a:solidFill>
                  <a:schemeClr val="tx2"/>
                </a:solidFill>
                <a:latin typeface="Verdana" pitchFamily="34" charset="0"/>
                <a:ea typeface="Verdana" pitchFamily="34" charset="0"/>
                <a:cs typeface="Verdana" pitchFamily="34" charset="0"/>
              </a:rPr>
              <a:t>K4 KÜSIDA JUHUL KUI K3=4 (On viimase 12 kuu jooksul külastanud </a:t>
            </a:r>
            <a:r>
              <a:rPr lang="et-EE" sz="1200" i="1" dirty="0" err="1" smtClean="0">
                <a:solidFill>
                  <a:schemeClr val="tx2"/>
                </a:solidFill>
                <a:latin typeface="Verdana" pitchFamily="34" charset="0"/>
                <a:ea typeface="Verdana" pitchFamily="34" charset="0"/>
                <a:cs typeface="Verdana" pitchFamily="34" charset="0"/>
              </a:rPr>
              <a:t>perearsti/-õde</a:t>
            </a:r>
            <a:r>
              <a:rPr lang="et-EE" sz="1200" i="1" dirty="0" smtClean="0">
                <a:solidFill>
                  <a:schemeClr val="tx2"/>
                </a:solidFill>
                <a:latin typeface="Verdana" pitchFamily="34" charset="0"/>
                <a:ea typeface="Verdana" pitchFamily="34" charset="0"/>
                <a:cs typeface="Verdana" pitchFamily="34" charset="0"/>
              </a:rPr>
              <a:t>)</a:t>
            </a:r>
          </a:p>
          <a:p>
            <a:r>
              <a:rPr lang="et-EE" sz="1200" i="1" dirty="0" smtClean="0">
                <a:solidFill>
                  <a:schemeClr val="tx2"/>
                </a:solidFill>
                <a:latin typeface="Verdana" pitchFamily="34" charset="0"/>
                <a:ea typeface="Verdana" pitchFamily="34" charset="0"/>
                <a:cs typeface="Verdana" pitchFamily="34" charset="0"/>
              </a:rPr>
              <a:t> </a:t>
            </a:r>
            <a:endParaRPr lang="et-EE" sz="1200" dirty="0" smtClean="0">
              <a:solidFill>
                <a:schemeClr val="tx2"/>
              </a:solidFill>
              <a:latin typeface="Verdana" pitchFamily="34" charset="0"/>
              <a:ea typeface="Verdana" pitchFamily="34" charset="0"/>
              <a:cs typeface="Verdana" pitchFamily="34" charset="0"/>
            </a:endParaRPr>
          </a:p>
          <a:p>
            <a:r>
              <a:rPr lang="et-EE" sz="1200" b="1" dirty="0" smtClean="0">
                <a:solidFill>
                  <a:schemeClr val="tx2"/>
                </a:solidFill>
                <a:latin typeface="Verdana" pitchFamily="34" charset="0"/>
                <a:ea typeface="Verdana" pitchFamily="34" charset="0"/>
                <a:cs typeface="Verdana" pitchFamily="34" charset="0"/>
              </a:rPr>
              <a:t>4. Kuivõrd rahul olite </a:t>
            </a:r>
            <a:r>
              <a:rPr lang="et-EE" sz="1200" b="1" u="sng" dirty="0" smtClean="0">
                <a:solidFill>
                  <a:schemeClr val="tx2"/>
                </a:solidFill>
                <a:latin typeface="Verdana" pitchFamily="34" charset="0"/>
                <a:ea typeface="Verdana" pitchFamily="34" charset="0"/>
                <a:cs typeface="Verdana" pitchFamily="34" charset="0"/>
              </a:rPr>
              <a:t>viimati</a:t>
            </a:r>
            <a:r>
              <a:rPr lang="et-EE" sz="1200" b="1" dirty="0" smtClean="0">
                <a:solidFill>
                  <a:schemeClr val="tx2"/>
                </a:solidFill>
                <a:latin typeface="Verdana" pitchFamily="34" charset="0"/>
                <a:ea typeface="Verdana" pitchFamily="34" charset="0"/>
                <a:cs typeface="Verdana" pitchFamily="34" charset="0"/>
              </a:rPr>
              <a:t> oma </a:t>
            </a:r>
            <a:r>
              <a:rPr lang="et-EE" sz="1200" b="1" dirty="0" err="1" smtClean="0">
                <a:solidFill>
                  <a:schemeClr val="tx2"/>
                </a:solidFill>
                <a:latin typeface="Verdana" pitchFamily="34" charset="0"/>
                <a:ea typeface="Verdana" pitchFamily="34" charset="0"/>
                <a:cs typeface="Verdana" pitchFamily="34" charset="0"/>
              </a:rPr>
              <a:t>perearsti/-õe</a:t>
            </a:r>
            <a:r>
              <a:rPr lang="et-EE" sz="1200" b="1" dirty="0" smtClean="0">
                <a:solidFill>
                  <a:schemeClr val="tx2"/>
                </a:solidFill>
                <a:latin typeface="Verdana" pitchFamily="34" charset="0"/>
                <a:ea typeface="Verdana" pitchFamily="34" charset="0"/>
                <a:cs typeface="Verdana" pitchFamily="34" charset="0"/>
              </a:rPr>
              <a:t> … , kas … ?</a:t>
            </a:r>
          </a:p>
          <a:p>
            <a:endParaRPr lang="et-EE" sz="1200" b="1" dirty="0" smtClean="0"/>
          </a:p>
          <a:p>
            <a:endParaRPr lang="et-EE" sz="1200" b="1" dirty="0" smtClean="0"/>
          </a:p>
          <a:p>
            <a:endParaRPr lang="et-EE" sz="1200" b="1" dirty="0" smtClean="0"/>
          </a:p>
          <a:p>
            <a:endParaRPr lang="et-EE" sz="1400" dirty="0" smtClean="0"/>
          </a:p>
          <a:p>
            <a:r>
              <a:rPr lang="et-EE" sz="1200" b="1" dirty="0" smtClean="0"/>
              <a:t> </a:t>
            </a:r>
            <a:endParaRPr lang="et-EE" sz="1400" dirty="0" smtClean="0"/>
          </a:p>
          <a:p>
            <a:endParaRPr lang="et-EE" sz="1400" dirty="0" smtClean="0"/>
          </a:p>
          <a:p>
            <a:endParaRPr lang="et-EE" sz="1200" i="1" dirty="0" smtClean="0"/>
          </a:p>
          <a:p>
            <a:endParaRPr lang="et-EE" sz="1200" i="1" dirty="0" smtClean="0"/>
          </a:p>
          <a:p>
            <a:endParaRPr lang="et-EE" sz="1200" i="1" dirty="0" smtClean="0"/>
          </a:p>
          <a:p>
            <a:endParaRPr lang="et-EE" sz="1200" i="1" dirty="0" smtClean="0"/>
          </a:p>
          <a:p>
            <a:endParaRPr lang="et-EE" sz="1200" i="1" dirty="0" smtClean="0"/>
          </a:p>
          <a:p>
            <a:r>
              <a:rPr lang="et-EE" sz="1200" i="1" dirty="0" smtClean="0"/>
              <a:t/>
            </a:r>
            <a:br>
              <a:rPr lang="et-EE" sz="1200" i="1" dirty="0" smtClean="0"/>
            </a:br>
            <a:endParaRPr lang="et-EE" sz="1200" i="1" dirty="0" smtClean="0"/>
          </a:p>
          <a:p>
            <a:r>
              <a:rPr lang="et-EE" sz="1200" b="1" dirty="0" smtClean="0"/>
              <a:t> </a:t>
            </a:r>
            <a:endParaRPr lang="et-EE" sz="1200" dirty="0" smtClean="0"/>
          </a:p>
        </p:txBody>
      </p:sp>
      <p:graphicFrame>
        <p:nvGraphicFramePr>
          <p:cNvPr id="6" name="Table 5"/>
          <p:cNvGraphicFramePr>
            <a:graphicFrameLocks noGrp="1"/>
          </p:cNvGraphicFramePr>
          <p:nvPr/>
        </p:nvGraphicFramePr>
        <p:xfrm>
          <a:off x="539552" y="1988840"/>
          <a:ext cx="7968209" cy="2088232"/>
        </p:xfrm>
        <a:graphic>
          <a:graphicData uri="http://schemas.openxmlformats.org/drawingml/2006/table">
            <a:tbl>
              <a:tblPr firstRow="1" bandRow="1">
                <a:tableStyleId>{5C22544A-7EE6-4342-B048-85BDC9FD1C3A}</a:tableStyleId>
              </a:tblPr>
              <a:tblGrid>
                <a:gridCol w="2448274"/>
                <a:gridCol w="1103987"/>
                <a:gridCol w="1103987"/>
                <a:gridCol w="1103987"/>
                <a:gridCol w="1103987"/>
                <a:gridCol w="1103987"/>
              </a:tblGrid>
              <a:tr h="510180">
                <a:tc>
                  <a:txBody>
                    <a:bodyPr/>
                    <a:lstStyle/>
                    <a:p>
                      <a:pPr>
                        <a:spcAft>
                          <a:spcPts val="0"/>
                        </a:spcAft>
                      </a:pPr>
                      <a:endParaRPr lang="et-EE" sz="1200" b="0" dirty="0">
                        <a:solidFill>
                          <a:schemeClr val="tx2"/>
                        </a:solidFill>
                        <a:latin typeface="Verdana" pitchFamily="34" charset="0"/>
                        <a:ea typeface="Verdana" pitchFamily="34" charset="0"/>
                        <a:cs typeface="Verdana" pitchFamily="34" charset="0"/>
                      </a:endParaRPr>
                    </a:p>
                  </a:txBody>
                  <a:tcPr marL="68580" marR="68580" marT="0" marB="0"/>
                </a:tc>
                <a:tc>
                  <a:txBody>
                    <a:bodyPr/>
                    <a:lstStyle/>
                    <a:p>
                      <a:pPr algn="ctr">
                        <a:spcAft>
                          <a:spcPts val="0"/>
                        </a:spcAft>
                      </a:pPr>
                      <a:r>
                        <a:rPr lang="et-EE" sz="1200" dirty="0">
                          <a:solidFill>
                            <a:schemeClr val="bg1"/>
                          </a:solidFill>
                          <a:latin typeface="Verdana" pitchFamily="34" charset="0"/>
                          <a:ea typeface="Verdana" pitchFamily="34" charset="0"/>
                          <a:cs typeface="Verdana" pitchFamily="34" charset="0"/>
                        </a:rPr>
                        <a:t>Väga rahul</a:t>
                      </a:r>
                      <a:endParaRPr lang="et-EE" sz="1200" b="0" dirty="0">
                        <a:solidFill>
                          <a:schemeClr val="bg1"/>
                        </a:solidFill>
                        <a:latin typeface="Verdana" pitchFamily="34" charset="0"/>
                        <a:ea typeface="Verdana" pitchFamily="34" charset="0"/>
                        <a:cs typeface="Verdana" pitchFamily="34" charset="0"/>
                      </a:endParaRPr>
                    </a:p>
                  </a:txBody>
                  <a:tcPr marL="68580" marR="68580" marT="0" marB="0" anchor="ctr"/>
                </a:tc>
                <a:tc>
                  <a:txBody>
                    <a:bodyPr/>
                    <a:lstStyle/>
                    <a:p>
                      <a:pPr algn="ctr">
                        <a:spcAft>
                          <a:spcPts val="0"/>
                        </a:spcAft>
                      </a:pPr>
                      <a:r>
                        <a:rPr lang="et-EE" sz="1200" dirty="0">
                          <a:solidFill>
                            <a:schemeClr val="bg1"/>
                          </a:solidFill>
                          <a:latin typeface="Verdana" pitchFamily="34" charset="0"/>
                          <a:ea typeface="Verdana" pitchFamily="34" charset="0"/>
                          <a:cs typeface="Verdana" pitchFamily="34" charset="0"/>
                        </a:rPr>
                        <a:t>Pigem rahul</a:t>
                      </a:r>
                      <a:endParaRPr lang="et-EE" sz="1200" b="0" dirty="0">
                        <a:solidFill>
                          <a:schemeClr val="bg1"/>
                        </a:solidFill>
                        <a:latin typeface="Verdana" pitchFamily="34" charset="0"/>
                        <a:ea typeface="Verdana" pitchFamily="34" charset="0"/>
                        <a:cs typeface="Verdana" pitchFamily="34" charset="0"/>
                      </a:endParaRPr>
                    </a:p>
                  </a:txBody>
                  <a:tcPr marL="68580" marR="68580" marT="0" marB="0" anchor="ctr"/>
                </a:tc>
                <a:tc>
                  <a:txBody>
                    <a:bodyPr/>
                    <a:lstStyle/>
                    <a:p>
                      <a:pPr algn="ctr">
                        <a:spcAft>
                          <a:spcPts val="0"/>
                        </a:spcAft>
                      </a:pPr>
                      <a:r>
                        <a:rPr lang="et-EE" sz="1200" dirty="0">
                          <a:solidFill>
                            <a:schemeClr val="bg1"/>
                          </a:solidFill>
                          <a:latin typeface="Verdana" pitchFamily="34" charset="0"/>
                          <a:ea typeface="Verdana" pitchFamily="34" charset="0"/>
                          <a:cs typeface="Verdana" pitchFamily="34" charset="0"/>
                        </a:rPr>
                        <a:t>Pigem ei ole rahul</a:t>
                      </a:r>
                      <a:endParaRPr lang="et-EE" sz="1200" b="0" dirty="0">
                        <a:solidFill>
                          <a:schemeClr val="bg1"/>
                        </a:solidFill>
                        <a:latin typeface="Verdana" pitchFamily="34" charset="0"/>
                        <a:ea typeface="Verdana" pitchFamily="34" charset="0"/>
                        <a:cs typeface="Verdana" pitchFamily="34" charset="0"/>
                      </a:endParaRPr>
                    </a:p>
                  </a:txBody>
                  <a:tcPr marL="68580" marR="68580" marT="0" marB="0" anchor="ctr"/>
                </a:tc>
                <a:tc>
                  <a:txBody>
                    <a:bodyPr/>
                    <a:lstStyle/>
                    <a:p>
                      <a:pPr algn="ctr">
                        <a:spcAft>
                          <a:spcPts val="0"/>
                        </a:spcAft>
                      </a:pPr>
                      <a:r>
                        <a:rPr lang="et-EE" sz="1200" dirty="0">
                          <a:solidFill>
                            <a:schemeClr val="bg1"/>
                          </a:solidFill>
                          <a:latin typeface="Verdana" pitchFamily="34" charset="0"/>
                          <a:ea typeface="Verdana" pitchFamily="34" charset="0"/>
                          <a:cs typeface="Verdana" pitchFamily="34" charset="0"/>
                        </a:rPr>
                        <a:t>Üldse ei ole rahul</a:t>
                      </a:r>
                      <a:endParaRPr lang="et-EE" sz="1200" b="0" dirty="0">
                        <a:solidFill>
                          <a:schemeClr val="bg1"/>
                        </a:solidFill>
                        <a:latin typeface="Verdana" pitchFamily="34" charset="0"/>
                        <a:ea typeface="Verdana" pitchFamily="34" charset="0"/>
                        <a:cs typeface="Verdana" pitchFamily="34" charset="0"/>
                      </a:endParaRPr>
                    </a:p>
                  </a:txBody>
                  <a:tcPr marL="68580" marR="68580" marT="0" marB="0" anchor="ctr"/>
                </a:tc>
                <a:tc>
                  <a:txBody>
                    <a:bodyPr/>
                    <a:lstStyle/>
                    <a:p>
                      <a:pPr algn="ctr">
                        <a:lnSpc>
                          <a:spcPct val="115000"/>
                        </a:lnSpc>
                        <a:spcAft>
                          <a:spcPts val="0"/>
                        </a:spcAft>
                      </a:pPr>
                      <a:r>
                        <a:rPr lang="et-EE" sz="1200" dirty="0">
                          <a:solidFill>
                            <a:schemeClr val="bg1"/>
                          </a:solidFill>
                          <a:latin typeface="Verdana" pitchFamily="34" charset="0"/>
                          <a:ea typeface="Verdana" pitchFamily="34" charset="0"/>
                          <a:cs typeface="Verdana" pitchFamily="34" charset="0"/>
                        </a:rPr>
                        <a:t>Ei oska öelda</a:t>
                      </a:r>
                      <a:endParaRPr lang="et-EE" sz="1200" b="0" dirty="0">
                        <a:solidFill>
                          <a:schemeClr val="bg1"/>
                        </a:solidFill>
                        <a:latin typeface="Verdana" pitchFamily="34" charset="0"/>
                        <a:ea typeface="Verdana" pitchFamily="34" charset="0"/>
                        <a:cs typeface="Verdana" pitchFamily="34" charset="0"/>
                      </a:endParaRPr>
                    </a:p>
                  </a:txBody>
                  <a:tcPr marL="68580" marR="68580" marT="0" marB="0" anchor="ctr"/>
                </a:tc>
              </a:tr>
              <a:tr h="665452">
                <a:tc>
                  <a:txBody>
                    <a:bodyPr/>
                    <a:lstStyle/>
                    <a:p>
                      <a:pPr>
                        <a:spcAft>
                          <a:spcPts val="0"/>
                        </a:spcAft>
                      </a:pPr>
                      <a:r>
                        <a:rPr lang="et-EE" sz="1200" dirty="0">
                          <a:solidFill>
                            <a:schemeClr val="tx2"/>
                          </a:solidFill>
                          <a:latin typeface="Verdana" pitchFamily="34" charset="0"/>
                          <a:ea typeface="Verdana" pitchFamily="34" charset="0"/>
                          <a:cs typeface="Verdana" pitchFamily="34" charset="0"/>
                        </a:rPr>
                        <a:t>teenuse kättesaadavusega - arsti juurde pääsemisega või esmase nõuande saamisega</a:t>
                      </a:r>
                      <a:endParaRPr lang="et-EE" sz="1200" b="1" dirty="0">
                        <a:solidFill>
                          <a:schemeClr val="tx2"/>
                        </a:solidFill>
                        <a:latin typeface="Verdana" pitchFamily="34" charset="0"/>
                        <a:ea typeface="Verdana" pitchFamily="34" charset="0"/>
                        <a:cs typeface="Verdana" pitchFamily="34" charset="0"/>
                      </a:endParaRPr>
                    </a:p>
                  </a:txBody>
                  <a:tcPr marL="68580" marR="68580" marT="0" marB="0" anchor="ctr"/>
                </a:tc>
                <a:tc>
                  <a:txBody>
                    <a:bodyPr/>
                    <a:lstStyle/>
                    <a:p>
                      <a:pPr algn="ctr">
                        <a:spcAft>
                          <a:spcPts val="0"/>
                        </a:spcAft>
                      </a:pPr>
                      <a:r>
                        <a:rPr lang="et-EE" sz="1200" dirty="0">
                          <a:solidFill>
                            <a:schemeClr val="tx2"/>
                          </a:solidFill>
                          <a:latin typeface="Verdana" pitchFamily="34" charset="0"/>
                          <a:ea typeface="Verdana" pitchFamily="34" charset="0"/>
                          <a:cs typeface="Verdana" pitchFamily="34" charset="0"/>
                        </a:rPr>
                        <a:t>4</a:t>
                      </a:r>
                      <a:endParaRPr lang="et-EE" sz="1200" b="0" dirty="0">
                        <a:solidFill>
                          <a:schemeClr val="tx2"/>
                        </a:solidFill>
                        <a:latin typeface="Verdana" pitchFamily="34" charset="0"/>
                        <a:ea typeface="Verdana" pitchFamily="34" charset="0"/>
                        <a:cs typeface="Verdana" pitchFamily="34" charset="0"/>
                      </a:endParaRPr>
                    </a:p>
                  </a:txBody>
                  <a:tcPr marL="68580" marR="68580" marT="0" marB="0" anchor="ctr"/>
                </a:tc>
                <a:tc>
                  <a:txBody>
                    <a:bodyPr/>
                    <a:lstStyle/>
                    <a:p>
                      <a:pPr algn="ctr">
                        <a:spcAft>
                          <a:spcPts val="0"/>
                        </a:spcAft>
                      </a:pPr>
                      <a:r>
                        <a:rPr lang="et-EE" sz="1200" dirty="0">
                          <a:solidFill>
                            <a:schemeClr val="tx2"/>
                          </a:solidFill>
                          <a:latin typeface="Verdana" pitchFamily="34" charset="0"/>
                          <a:ea typeface="Verdana" pitchFamily="34" charset="0"/>
                          <a:cs typeface="Verdana" pitchFamily="34" charset="0"/>
                        </a:rPr>
                        <a:t>3</a:t>
                      </a:r>
                      <a:endParaRPr lang="et-EE" sz="1200" b="0" dirty="0">
                        <a:solidFill>
                          <a:schemeClr val="tx2"/>
                        </a:solidFill>
                        <a:latin typeface="Verdana" pitchFamily="34" charset="0"/>
                        <a:ea typeface="Verdana" pitchFamily="34" charset="0"/>
                        <a:cs typeface="Verdana" pitchFamily="34" charset="0"/>
                      </a:endParaRPr>
                    </a:p>
                  </a:txBody>
                  <a:tcPr marL="68580" marR="68580" marT="0" marB="0" anchor="ctr"/>
                </a:tc>
                <a:tc>
                  <a:txBody>
                    <a:bodyPr/>
                    <a:lstStyle/>
                    <a:p>
                      <a:pPr algn="ctr">
                        <a:spcAft>
                          <a:spcPts val="0"/>
                        </a:spcAft>
                      </a:pPr>
                      <a:r>
                        <a:rPr lang="et-EE" sz="1200" dirty="0">
                          <a:solidFill>
                            <a:schemeClr val="tx2"/>
                          </a:solidFill>
                          <a:latin typeface="Verdana" pitchFamily="34" charset="0"/>
                          <a:ea typeface="Verdana" pitchFamily="34" charset="0"/>
                          <a:cs typeface="Verdana" pitchFamily="34" charset="0"/>
                        </a:rPr>
                        <a:t>2</a:t>
                      </a:r>
                      <a:endParaRPr lang="et-EE" sz="1200" b="0" dirty="0">
                        <a:solidFill>
                          <a:schemeClr val="tx2"/>
                        </a:solidFill>
                        <a:latin typeface="Verdana" pitchFamily="34" charset="0"/>
                        <a:ea typeface="Verdana" pitchFamily="34" charset="0"/>
                        <a:cs typeface="Verdana" pitchFamily="34" charset="0"/>
                      </a:endParaRPr>
                    </a:p>
                  </a:txBody>
                  <a:tcPr marL="68580" marR="68580" marT="0" marB="0" anchor="ctr"/>
                </a:tc>
                <a:tc>
                  <a:txBody>
                    <a:bodyPr/>
                    <a:lstStyle/>
                    <a:p>
                      <a:pPr algn="ctr">
                        <a:spcAft>
                          <a:spcPts val="0"/>
                        </a:spcAft>
                      </a:pPr>
                      <a:r>
                        <a:rPr lang="et-EE" sz="1200" dirty="0">
                          <a:solidFill>
                            <a:schemeClr val="tx2"/>
                          </a:solidFill>
                          <a:latin typeface="Verdana" pitchFamily="34" charset="0"/>
                          <a:ea typeface="Verdana" pitchFamily="34" charset="0"/>
                          <a:cs typeface="Verdana" pitchFamily="34" charset="0"/>
                        </a:rPr>
                        <a:t>1</a:t>
                      </a:r>
                      <a:endParaRPr lang="et-EE" sz="1200" b="0" dirty="0">
                        <a:solidFill>
                          <a:schemeClr val="tx2"/>
                        </a:solidFill>
                        <a:latin typeface="Verdana" pitchFamily="34" charset="0"/>
                        <a:ea typeface="Verdana" pitchFamily="34" charset="0"/>
                        <a:cs typeface="Verdana" pitchFamily="34" charset="0"/>
                      </a:endParaRPr>
                    </a:p>
                  </a:txBody>
                  <a:tcPr marL="68580" marR="68580" marT="0" marB="0" anchor="ctr"/>
                </a:tc>
                <a:tc>
                  <a:txBody>
                    <a:bodyPr/>
                    <a:lstStyle/>
                    <a:p>
                      <a:pPr algn="ctr">
                        <a:spcAft>
                          <a:spcPts val="0"/>
                        </a:spcAft>
                      </a:pPr>
                      <a:r>
                        <a:rPr lang="et-EE" sz="1200" dirty="0">
                          <a:solidFill>
                            <a:schemeClr val="tx2"/>
                          </a:solidFill>
                          <a:latin typeface="Verdana" pitchFamily="34" charset="0"/>
                          <a:ea typeface="Verdana" pitchFamily="34" charset="0"/>
                          <a:cs typeface="Verdana" pitchFamily="34" charset="0"/>
                        </a:rPr>
                        <a:t>5</a:t>
                      </a:r>
                      <a:endParaRPr lang="et-EE" sz="1200" b="0" dirty="0">
                        <a:solidFill>
                          <a:schemeClr val="tx2"/>
                        </a:solidFill>
                        <a:latin typeface="Verdana" pitchFamily="34" charset="0"/>
                        <a:ea typeface="Verdana" pitchFamily="34" charset="0"/>
                        <a:cs typeface="Verdana" pitchFamily="34" charset="0"/>
                      </a:endParaRPr>
                    </a:p>
                  </a:txBody>
                  <a:tcPr marL="68580" marR="68580" marT="0" marB="0" anchor="ctr"/>
                </a:tc>
              </a:tr>
              <a:tr h="231402">
                <a:tc>
                  <a:txBody>
                    <a:bodyPr/>
                    <a:lstStyle/>
                    <a:p>
                      <a:pPr>
                        <a:spcAft>
                          <a:spcPts val="0"/>
                        </a:spcAft>
                      </a:pPr>
                      <a:r>
                        <a:rPr lang="et-EE" sz="1200" dirty="0">
                          <a:solidFill>
                            <a:schemeClr val="tx2"/>
                          </a:solidFill>
                          <a:latin typeface="Verdana" pitchFamily="34" charset="0"/>
                          <a:ea typeface="Verdana" pitchFamily="34" charset="0"/>
                          <a:cs typeface="Verdana" pitchFamily="34" charset="0"/>
                        </a:rPr>
                        <a:t>suhtumisega</a:t>
                      </a:r>
                      <a:endParaRPr lang="et-EE" sz="1200" b="1" dirty="0">
                        <a:solidFill>
                          <a:schemeClr val="tx2"/>
                        </a:solidFill>
                        <a:latin typeface="Verdana" pitchFamily="34" charset="0"/>
                        <a:ea typeface="Verdana" pitchFamily="34" charset="0"/>
                        <a:cs typeface="Verdana" pitchFamily="34" charset="0"/>
                      </a:endParaRPr>
                    </a:p>
                  </a:txBody>
                  <a:tcPr marL="68580" marR="68580" marT="0" marB="0" anchor="ctr"/>
                </a:tc>
                <a:tc>
                  <a:txBody>
                    <a:bodyPr/>
                    <a:lstStyle/>
                    <a:p>
                      <a:pPr algn="ctr">
                        <a:spcAft>
                          <a:spcPts val="0"/>
                        </a:spcAft>
                      </a:pPr>
                      <a:r>
                        <a:rPr lang="et-EE" sz="1200" dirty="0">
                          <a:solidFill>
                            <a:schemeClr val="tx2"/>
                          </a:solidFill>
                          <a:latin typeface="Verdana" pitchFamily="34" charset="0"/>
                          <a:ea typeface="Verdana" pitchFamily="34" charset="0"/>
                          <a:cs typeface="Verdana" pitchFamily="34" charset="0"/>
                        </a:rPr>
                        <a:t>4</a:t>
                      </a:r>
                      <a:endParaRPr lang="et-EE" sz="1200" b="0" dirty="0">
                        <a:solidFill>
                          <a:schemeClr val="tx2"/>
                        </a:solidFill>
                        <a:latin typeface="Verdana" pitchFamily="34" charset="0"/>
                        <a:ea typeface="Verdana" pitchFamily="34" charset="0"/>
                        <a:cs typeface="Verdana" pitchFamily="34" charset="0"/>
                      </a:endParaRPr>
                    </a:p>
                  </a:txBody>
                  <a:tcPr marL="68580" marR="68580" marT="0" marB="0" anchor="ctr"/>
                </a:tc>
                <a:tc>
                  <a:txBody>
                    <a:bodyPr/>
                    <a:lstStyle/>
                    <a:p>
                      <a:pPr algn="ctr">
                        <a:spcAft>
                          <a:spcPts val="0"/>
                        </a:spcAft>
                      </a:pPr>
                      <a:r>
                        <a:rPr lang="et-EE" sz="1200" dirty="0">
                          <a:solidFill>
                            <a:schemeClr val="tx2"/>
                          </a:solidFill>
                          <a:latin typeface="Verdana" pitchFamily="34" charset="0"/>
                          <a:ea typeface="Verdana" pitchFamily="34" charset="0"/>
                          <a:cs typeface="Verdana" pitchFamily="34" charset="0"/>
                        </a:rPr>
                        <a:t>3</a:t>
                      </a:r>
                      <a:endParaRPr lang="et-EE" sz="1200" b="0" dirty="0">
                        <a:solidFill>
                          <a:schemeClr val="tx2"/>
                        </a:solidFill>
                        <a:latin typeface="Verdana" pitchFamily="34" charset="0"/>
                        <a:ea typeface="Verdana" pitchFamily="34" charset="0"/>
                        <a:cs typeface="Verdana" pitchFamily="34" charset="0"/>
                      </a:endParaRPr>
                    </a:p>
                  </a:txBody>
                  <a:tcPr marL="68580" marR="68580" marT="0" marB="0" anchor="ctr"/>
                </a:tc>
                <a:tc>
                  <a:txBody>
                    <a:bodyPr/>
                    <a:lstStyle/>
                    <a:p>
                      <a:pPr algn="ctr">
                        <a:spcAft>
                          <a:spcPts val="0"/>
                        </a:spcAft>
                      </a:pPr>
                      <a:r>
                        <a:rPr lang="et-EE" sz="1200" dirty="0">
                          <a:solidFill>
                            <a:schemeClr val="tx2"/>
                          </a:solidFill>
                          <a:latin typeface="Verdana" pitchFamily="34" charset="0"/>
                          <a:ea typeface="Verdana" pitchFamily="34" charset="0"/>
                          <a:cs typeface="Verdana" pitchFamily="34" charset="0"/>
                        </a:rPr>
                        <a:t>2</a:t>
                      </a:r>
                      <a:endParaRPr lang="et-EE" sz="1200" b="0" dirty="0">
                        <a:solidFill>
                          <a:schemeClr val="tx2"/>
                        </a:solidFill>
                        <a:latin typeface="Verdana" pitchFamily="34" charset="0"/>
                        <a:ea typeface="Verdana" pitchFamily="34" charset="0"/>
                        <a:cs typeface="Verdana" pitchFamily="34" charset="0"/>
                      </a:endParaRPr>
                    </a:p>
                  </a:txBody>
                  <a:tcPr marL="68580" marR="68580" marT="0" marB="0" anchor="ctr"/>
                </a:tc>
                <a:tc>
                  <a:txBody>
                    <a:bodyPr/>
                    <a:lstStyle/>
                    <a:p>
                      <a:pPr algn="ctr">
                        <a:spcAft>
                          <a:spcPts val="0"/>
                        </a:spcAft>
                      </a:pPr>
                      <a:r>
                        <a:rPr lang="et-EE" sz="1200" dirty="0">
                          <a:solidFill>
                            <a:schemeClr val="tx2"/>
                          </a:solidFill>
                          <a:latin typeface="Verdana" pitchFamily="34" charset="0"/>
                          <a:ea typeface="Verdana" pitchFamily="34" charset="0"/>
                          <a:cs typeface="Verdana" pitchFamily="34" charset="0"/>
                        </a:rPr>
                        <a:t>1</a:t>
                      </a:r>
                      <a:endParaRPr lang="et-EE" sz="1200" b="0" dirty="0">
                        <a:solidFill>
                          <a:schemeClr val="tx2"/>
                        </a:solidFill>
                        <a:latin typeface="Verdana" pitchFamily="34" charset="0"/>
                        <a:ea typeface="Verdana" pitchFamily="34" charset="0"/>
                        <a:cs typeface="Verdana" pitchFamily="34" charset="0"/>
                      </a:endParaRPr>
                    </a:p>
                  </a:txBody>
                  <a:tcPr marL="68580" marR="68580" marT="0" marB="0" anchor="ctr"/>
                </a:tc>
                <a:tc>
                  <a:txBody>
                    <a:bodyPr/>
                    <a:lstStyle/>
                    <a:p>
                      <a:pPr algn="ctr">
                        <a:spcAft>
                          <a:spcPts val="0"/>
                        </a:spcAft>
                      </a:pPr>
                      <a:r>
                        <a:rPr lang="et-EE" sz="1200" dirty="0">
                          <a:solidFill>
                            <a:schemeClr val="tx2"/>
                          </a:solidFill>
                          <a:latin typeface="Verdana" pitchFamily="34" charset="0"/>
                          <a:ea typeface="Verdana" pitchFamily="34" charset="0"/>
                          <a:cs typeface="Verdana" pitchFamily="34" charset="0"/>
                        </a:rPr>
                        <a:t>5</a:t>
                      </a:r>
                      <a:endParaRPr lang="et-EE" sz="1200" b="0" dirty="0">
                        <a:solidFill>
                          <a:schemeClr val="tx2"/>
                        </a:solidFill>
                        <a:latin typeface="Verdana" pitchFamily="34" charset="0"/>
                        <a:ea typeface="Verdana" pitchFamily="34" charset="0"/>
                        <a:cs typeface="Verdana" pitchFamily="34" charset="0"/>
                      </a:endParaRPr>
                    </a:p>
                  </a:txBody>
                  <a:tcPr marL="68580" marR="68580" marT="0" marB="0" anchor="ctr"/>
                </a:tc>
              </a:tr>
              <a:tr h="449796">
                <a:tc>
                  <a:txBody>
                    <a:bodyPr/>
                    <a:lstStyle/>
                    <a:p>
                      <a:pPr>
                        <a:spcAft>
                          <a:spcPts val="0"/>
                        </a:spcAft>
                      </a:pPr>
                      <a:r>
                        <a:rPr lang="et-EE" sz="1200" dirty="0">
                          <a:solidFill>
                            <a:schemeClr val="tx2"/>
                          </a:solidFill>
                          <a:latin typeface="Verdana" pitchFamily="34" charset="0"/>
                          <a:ea typeface="Verdana" pitchFamily="34" charset="0"/>
                          <a:cs typeface="Verdana" pitchFamily="34" charset="0"/>
                        </a:rPr>
                        <a:t>ravivõimaluste selgitamisega </a:t>
                      </a:r>
                      <a:endParaRPr lang="et-EE" sz="1200" b="1" dirty="0">
                        <a:solidFill>
                          <a:schemeClr val="tx2"/>
                        </a:solidFill>
                        <a:latin typeface="Verdana" pitchFamily="34" charset="0"/>
                        <a:ea typeface="Verdana" pitchFamily="34" charset="0"/>
                        <a:cs typeface="Verdana" pitchFamily="34" charset="0"/>
                      </a:endParaRPr>
                    </a:p>
                  </a:txBody>
                  <a:tcPr marL="68580" marR="68580" marT="0" marB="0" anchor="ctr"/>
                </a:tc>
                <a:tc>
                  <a:txBody>
                    <a:bodyPr/>
                    <a:lstStyle/>
                    <a:p>
                      <a:pPr algn="ctr">
                        <a:spcAft>
                          <a:spcPts val="0"/>
                        </a:spcAft>
                      </a:pPr>
                      <a:r>
                        <a:rPr lang="et-EE" sz="1200" dirty="0">
                          <a:solidFill>
                            <a:schemeClr val="tx2"/>
                          </a:solidFill>
                          <a:latin typeface="Verdana" pitchFamily="34" charset="0"/>
                          <a:ea typeface="Verdana" pitchFamily="34" charset="0"/>
                          <a:cs typeface="Verdana" pitchFamily="34" charset="0"/>
                        </a:rPr>
                        <a:t>4</a:t>
                      </a:r>
                      <a:endParaRPr lang="et-EE" sz="1200" b="0" dirty="0">
                        <a:solidFill>
                          <a:schemeClr val="tx2"/>
                        </a:solidFill>
                        <a:latin typeface="Verdana" pitchFamily="34" charset="0"/>
                        <a:ea typeface="Verdana" pitchFamily="34" charset="0"/>
                        <a:cs typeface="Verdana" pitchFamily="34" charset="0"/>
                      </a:endParaRPr>
                    </a:p>
                  </a:txBody>
                  <a:tcPr marL="68580" marR="68580" marT="0" marB="0" anchor="ctr"/>
                </a:tc>
                <a:tc>
                  <a:txBody>
                    <a:bodyPr/>
                    <a:lstStyle/>
                    <a:p>
                      <a:pPr algn="ctr">
                        <a:spcAft>
                          <a:spcPts val="0"/>
                        </a:spcAft>
                      </a:pPr>
                      <a:r>
                        <a:rPr lang="et-EE" sz="1200">
                          <a:solidFill>
                            <a:schemeClr val="tx2"/>
                          </a:solidFill>
                          <a:latin typeface="Verdana" pitchFamily="34" charset="0"/>
                          <a:ea typeface="Verdana" pitchFamily="34" charset="0"/>
                          <a:cs typeface="Verdana" pitchFamily="34" charset="0"/>
                        </a:rPr>
                        <a:t>3</a:t>
                      </a:r>
                      <a:endParaRPr lang="et-EE" sz="1200" b="0">
                        <a:solidFill>
                          <a:schemeClr val="tx2"/>
                        </a:solidFill>
                        <a:latin typeface="Verdana" pitchFamily="34" charset="0"/>
                        <a:ea typeface="Verdana" pitchFamily="34" charset="0"/>
                        <a:cs typeface="Verdana" pitchFamily="34" charset="0"/>
                      </a:endParaRPr>
                    </a:p>
                  </a:txBody>
                  <a:tcPr marL="68580" marR="68580" marT="0" marB="0" anchor="ctr"/>
                </a:tc>
                <a:tc>
                  <a:txBody>
                    <a:bodyPr/>
                    <a:lstStyle/>
                    <a:p>
                      <a:pPr algn="ctr">
                        <a:spcAft>
                          <a:spcPts val="0"/>
                        </a:spcAft>
                      </a:pPr>
                      <a:r>
                        <a:rPr lang="et-EE" sz="1200" dirty="0">
                          <a:solidFill>
                            <a:schemeClr val="tx2"/>
                          </a:solidFill>
                          <a:latin typeface="Verdana" pitchFamily="34" charset="0"/>
                          <a:ea typeface="Verdana" pitchFamily="34" charset="0"/>
                          <a:cs typeface="Verdana" pitchFamily="34" charset="0"/>
                        </a:rPr>
                        <a:t>2</a:t>
                      </a:r>
                      <a:endParaRPr lang="et-EE" sz="1200" b="0" dirty="0">
                        <a:solidFill>
                          <a:schemeClr val="tx2"/>
                        </a:solidFill>
                        <a:latin typeface="Verdana" pitchFamily="34" charset="0"/>
                        <a:ea typeface="Verdana" pitchFamily="34" charset="0"/>
                        <a:cs typeface="Verdana" pitchFamily="34" charset="0"/>
                      </a:endParaRPr>
                    </a:p>
                  </a:txBody>
                  <a:tcPr marL="68580" marR="68580" marT="0" marB="0" anchor="ctr"/>
                </a:tc>
                <a:tc>
                  <a:txBody>
                    <a:bodyPr/>
                    <a:lstStyle/>
                    <a:p>
                      <a:pPr algn="ctr">
                        <a:spcAft>
                          <a:spcPts val="0"/>
                        </a:spcAft>
                      </a:pPr>
                      <a:r>
                        <a:rPr lang="et-EE" sz="1200" dirty="0">
                          <a:solidFill>
                            <a:schemeClr val="tx2"/>
                          </a:solidFill>
                          <a:latin typeface="Verdana" pitchFamily="34" charset="0"/>
                          <a:ea typeface="Verdana" pitchFamily="34" charset="0"/>
                          <a:cs typeface="Verdana" pitchFamily="34" charset="0"/>
                        </a:rPr>
                        <a:t>1</a:t>
                      </a:r>
                      <a:endParaRPr lang="et-EE" sz="1200" b="0" dirty="0">
                        <a:solidFill>
                          <a:schemeClr val="tx2"/>
                        </a:solidFill>
                        <a:latin typeface="Verdana" pitchFamily="34" charset="0"/>
                        <a:ea typeface="Verdana" pitchFamily="34" charset="0"/>
                        <a:cs typeface="Verdana" pitchFamily="34" charset="0"/>
                      </a:endParaRPr>
                    </a:p>
                  </a:txBody>
                  <a:tcPr marL="68580" marR="68580" marT="0" marB="0" anchor="ctr"/>
                </a:tc>
                <a:tc>
                  <a:txBody>
                    <a:bodyPr/>
                    <a:lstStyle/>
                    <a:p>
                      <a:pPr algn="ctr">
                        <a:spcAft>
                          <a:spcPts val="0"/>
                        </a:spcAft>
                      </a:pPr>
                      <a:r>
                        <a:rPr lang="et-EE" sz="1200" dirty="0">
                          <a:solidFill>
                            <a:schemeClr val="tx2"/>
                          </a:solidFill>
                          <a:latin typeface="Verdana" pitchFamily="34" charset="0"/>
                          <a:ea typeface="Verdana" pitchFamily="34" charset="0"/>
                          <a:cs typeface="Verdana" pitchFamily="34" charset="0"/>
                        </a:rPr>
                        <a:t>5</a:t>
                      </a:r>
                      <a:endParaRPr lang="et-EE" sz="1200" b="0" dirty="0">
                        <a:solidFill>
                          <a:schemeClr val="tx2"/>
                        </a:solidFill>
                        <a:latin typeface="Verdana" pitchFamily="34" charset="0"/>
                        <a:ea typeface="Verdana" pitchFamily="34" charset="0"/>
                        <a:cs typeface="Verdana" pitchFamily="34" charset="0"/>
                      </a:endParaRPr>
                    </a:p>
                  </a:txBody>
                  <a:tcPr marL="68580" marR="68580" marT="0" marB="0" anchor="ctr"/>
                </a:tc>
              </a:tr>
              <a:tr h="231402">
                <a:tc>
                  <a:txBody>
                    <a:bodyPr/>
                    <a:lstStyle/>
                    <a:p>
                      <a:r>
                        <a:rPr lang="et-EE" sz="1200" dirty="0" smtClean="0">
                          <a:solidFill>
                            <a:schemeClr val="tx2"/>
                          </a:solidFill>
                          <a:latin typeface="Verdana" pitchFamily="34" charset="0"/>
                          <a:ea typeface="Verdana" pitchFamily="34" charset="0"/>
                          <a:cs typeface="Verdana" pitchFamily="34" charset="0"/>
                        </a:rPr>
                        <a:t>ravi tulemusega</a:t>
                      </a:r>
                      <a:endParaRPr lang="et-EE" sz="1200" b="1" dirty="0">
                        <a:solidFill>
                          <a:schemeClr val="tx2"/>
                        </a:solidFill>
                        <a:latin typeface="Verdana" pitchFamily="34" charset="0"/>
                        <a:ea typeface="Verdana" pitchFamily="34" charset="0"/>
                        <a:cs typeface="Verdana" pitchFamily="34" charset="0"/>
                      </a:endParaRPr>
                    </a:p>
                  </a:txBody>
                  <a:tcPr marL="68580" marR="68580" marT="0" marB="0" anchor="ctr"/>
                </a:tc>
                <a:tc>
                  <a:txBody>
                    <a:bodyPr/>
                    <a:lstStyle/>
                    <a:p>
                      <a:pPr algn="ctr">
                        <a:spcAft>
                          <a:spcPts val="0"/>
                        </a:spcAft>
                      </a:pPr>
                      <a:r>
                        <a:rPr lang="et-EE" sz="1200">
                          <a:solidFill>
                            <a:schemeClr val="tx2"/>
                          </a:solidFill>
                          <a:latin typeface="Verdana" pitchFamily="34" charset="0"/>
                          <a:ea typeface="Verdana" pitchFamily="34" charset="0"/>
                          <a:cs typeface="Verdana" pitchFamily="34" charset="0"/>
                        </a:rPr>
                        <a:t>4</a:t>
                      </a:r>
                      <a:endParaRPr lang="et-EE" sz="1200" b="0">
                        <a:solidFill>
                          <a:schemeClr val="tx2"/>
                        </a:solidFill>
                        <a:latin typeface="Verdana" pitchFamily="34" charset="0"/>
                        <a:ea typeface="Verdana" pitchFamily="34" charset="0"/>
                        <a:cs typeface="Verdana" pitchFamily="34" charset="0"/>
                      </a:endParaRPr>
                    </a:p>
                  </a:txBody>
                  <a:tcPr marL="68580" marR="68580" marT="0" marB="0" anchor="ctr"/>
                </a:tc>
                <a:tc>
                  <a:txBody>
                    <a:bodyPr/>
                    <a:lstStyle/>
                    <a:p>
                      <a:pPr algn="ctr">
                        <a:spcAft>
                          <a:spcPts val="0"/>
                        </a:spcAft>
                      </a:pPr>
                      <a:r>
                        <a:rPr lang="et-EE" sz="1200">
                          <a:solidFill>
                            <a:schemeClr val="tx2"/>
                          </a:solidFill>
                          <a:latin typeface="Verdana" pitchFamily="34" charset="0"/>
                          <a:ea typeface="Verdana" pitchFamily="34" charset="0"/>
                          <a:cs typeface="Verdana" pitchFamily="34" charset="0"/>
                        </a:rPr>
                        <a:t>3</a:t>
                      </a:r>
                      <a:endParaRPr lang="et-EE" sz="1200" b="0">
                        <a:solidFill>
                          <a:schemeClr val="tx2"/>
                        </a:solidFill>
                        <a:latin typeface="Verdana" pitchFamily="34" charset="0"/>
                        <a:ea typeface="Verdana" pitchFamily="34" charset="0"/>
                        <a:cs typeface="Verdana" pitchFamily="34" charset="0"/>
                      </a:endParaRPr>
                    </a:p>
                  </a:txBody>
                  <a:tcPr marL="68580" marR="68580" marT="0" marB="0" anchor="ctr"/>
                </a:tc>
                <a:tc>
                  <a:txBody>
                    <a:bodyPr/>
                    <a:lstStyle/>
                    <a:p>
                      <a:pPr algn="ctr">
                        <a:spcAft>
                          <a:spcPts val="0"/>
                        </a:spcAft>
                      </a:pPr>
                      <a:r>
                        <a:rPr lang="et-EE" sz="1200">
                          <a:solidFill>
                            <a:schemeClr val="tx2"/>
                          </a:solidFill>
                          <a:latin typeface="Verdana" pitchFamily="34" charset="0"/>
                          <a:ea typeface="Verdana" pitchFamily="34" charset="0"/>
                          <a:cs typeface="Verdana" pitchFamily="34" charset="0"/>
                        </a:rPr>
                        <a:t>2</a:t>
                      </a:r>
                      <a:endParaRPr lang="et-EE" sz="1200" b="0">
                        <a:solidFill>
                          <a:schemeClr val="tx2"/>
                        </a:solidFill>
                        <a:latin typeface="Verdana" pitchFamily="34" charset="0"/>
                        <a:ea typeface="Verdana" pitchFamily="34" charset="0"/>
                        <a:cs typeface="Verdana" pitchFamily="34" charset="0"/>
                      </a:endParaRPr>
                    </a:p>
                  </a:txBody>
                  <a:tcPr marL="68580" marR="68580" marT="0" marB="0" anchor="ctr"/>
                </a:tc>
                <a:tc>
                  <a:txBody>
                    <a:bodyPr/>
                    <a:lstStyle/>
                    <a:p>
                      <a:pPr algn="ctr">
                        <a:spcAft>
                          <a:spcPts val="0"/>
                        </a:spcAft>
                      </a:pPr>
                      <a:r>
                        <a:rPr lang="et-EE" sz="1200" dirty="0">
                          <a:solidFill>
                            <a:schemeClr val="tx2"/>
                          </a:solidFill>
                          <a:latin typeface="Verdana" pitchFamily="34" charset="0"/>
                          <a:ea typeface="Verdana" pitchFamily="34" charset="0"/>
                          <a:cs typeface="Verdana" pitchFamily="34" charset="0"/>
                        </a:rPr>
                        <a:t>1</a:t>
                      </a:r>
                      <a:endParaRPr lang="et-EE" sz="1200" b="0" dirty="0">
                        <a:solidFill>
                          <a:schemeClr val="tx2"/>
                        </a:solidFill>
                        <a:latin typeface="Verdana" pitchFamily="34" charset="0"/>
                        <a:ea typeface="Verdana" pitchFamily="34" charset="0"/>
                        <a:cs typeface="Verdana" pitchFamily="34" charset="0"/>
                      </a:endParaRPr>
                    </a:p>
                  </a:txBody>
                  <a:tcPr marL="68580" marR="68580" marT="0" marB="0" anchor="ctr"/>
                </a:tc>
                <a:tc>
                  <a:txBody>
                    <a:bodyPr/>
                    <a:lstStyle/>
                    <a:p>
                      <a:pPr algn="ctr">
                        <a:spcAft>
                          <a:spcPts val="0"/>
                        </a:spcAft>
                      </a:pPr>
                      <a:r>
                        <a:rPr lang="et-EE" sz="1200" dirty="0">
                          <a:solidFill>
                            <a:schemeClr val="tx2"/>
                          </a:solidFill>
                          <a:latin typeface="Verdana" pitchFamily="34" charset="0"/>
                          <a:ea typeface="Verdana" pitchFamily="34" charset="0"/>
                          <a:cs typeface="Verdana" pitchFamily="34" charset="0"/>
                        </a:rPr>
                        <a:t>5</a:t>
                      </a:r>
                      <a:endParaRPr lang="et-EE" sz="1200" b="0" dirty="0">
                        <a:solidFill>
                          <a:schemeClr val="tx2"/>
                        </a:solidFill>
                        <a:latin typeface="Verdana" pitchFamily="34" charset="0"/>
                        <a:ea typeface="Verdana" pitchFamily="34" charset="0"/>
                        <a:cs typeface="Verdana" pitchFamily="34" charset="0"/>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539552" y="1052736"/>
            <a:ext cx="7992888" cy="5256584"/>
          </a:xfrm>
        </p:spPr>
        <p:txBody>
          <a:bodyPr/>
          <a:lstStyle/>
          <a:p>
            <a:pPr marL="228600" indent="-228600"/>
            <a:r>
              <a:rPr lang="et-EE" sz="1000" b="0" i="1" dirty="0" smtClean="0">
                <a:solidFill>
                  <a:schemeClr val="tx1"/>
                </a:solidFill>
              </a:rPr>
              <a:t>	</a:t>
            </a:r>
            <a:br>
              <a:rPr lang="et-EE" sz="1000" b="0" i="1" dirty="0" smtClean="0">
                <a:solidFill>
                  <a:schemeClr val="tx1"/>
                </a:solidFill>
              </a:rPr>
            </a:br>
            <a:r>
              <a:rPr lang="et-EE" sz="1000" b="0" i="1" dirty="0" smtClean="0">
                <a:solidFill>
                  <a:schemeClr val="tx1"/>
                </a:solidFill>
              </a:rPr>
              <a:t/>
            </a:r>
            <a:br>
              <a:rPr lang="et-EE" sz="1000" b="0" i="1" dirty="0" smtClean="0">
                <a:solidFill>
                  <a:schemeClr val="tx1"/>
                </a:solidFill>
              </a:rPr>
            </a:br>
            <a:endParaRPr lang="et-EE" sz="1000" b="0" i="1" dirty="0" smtClean="0">
              <a:solidFill>
                <a:schemeClr val="tx1"/>
              </a:solidFill>
            </a:endParaRPr>
          </a:p>
        </p:txBody>
      </p:sp>
      <p:sp>
        <p:nvSpPr>
          <p:cNvPr id="5" name="Rectangle 2"/>
          <p:cNvSpPr txBox="1">
            <a:spLocks noChangeArrowheads="1"/>
          </p:cNvSpPr>
          <p:nvPr/>
        </p:nvSpPr>
        <p:spPr bwMode="auto">
          <a:xfrm>
            <a:off x="467544" y="116632"/>
            <a:ext cx="7489825"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fontAlgn="base">
              <a:spcBef>
                <a:spcPct val="0"/>
              </a:spcBef>
              <a:spcAft>
                <a:spcPct val="0"/>
              </a:spcAft>
              <a:defRPr/>
            </a:pPr>
            <a:r>
              <a:rPr lang="et-EE" sz="1400" b="1" kern="0" dirty="0" smtClean="0">
                <a:solidFill>
                  <a:srgbClr val="C00000"/>
                </a:solidFill>
                <a:latin typeface="Verdana" pitchFamily="34" charset="0"/>
                <a:ea typeface="Verdana" pitchFamily="34" charset="0"/>
                <a:cs typeface="Verdana" pitchFamily="34" charset="0"/>
              </a:rPr>
              <a:t>LISA 2 </a:t>
            </a:r>
          </a:p>
          <a:p>
            <a:pPr lvl="0" fontAlgn="base">
              <a:spcBef>
                <a:spcPct val="0"/>
              </a:spcBef>
              <a:spcAft>
                <a:spcPct val="0"/>
              </a:spcAft>
              <a:defRPr/>
            </a:pPr>
            <a:r>
              <a:rPr lang="et-EE" sz="1600" kern="0" dirty="0" smtClean="0">
                <a:solidFill>
                  <a:schemeClr val="tx2"/>
                </a:solidFill>
                <a:latin typeface="Verdana" pitchFamily="34" charset="0"/>
                <a:ea typeface="Verdana" pitchFamily="34" charset="0"/>
                <a:cs typeface="Verdana" pitchFamily="34" charset="0"/>
              </a:rPr>
              <a:t>Ankeet</a:t>
            </a:r>
            <a:endParaRPr lang="en-GB" sz="1200" kern="0" dirty="0" smtClean="0">
              <a:solidFill>
                <a:schemeClr val="tx2"/>
              </a:solidFill>
              <a:latin typeface="Verdana" pitchFamily="34" charset="0"/>
              <a:ea typeface="Verdana" pitchFamily="34" charset="0"/>
              <a:cs typeface="Verdana" pitchFamily="34" charset="0"/>
            </a:endParaRPr>
          </a:p>
        </p:txBody>
      </p:sp>
      <p:sp>
        <p:nvSpPr>
          <p:cNvPr id="8" name="TextBox 7"/>
          <p:cNvSpPr txBox="1"/>
          <p:nvPr/>
        </p:nvSpPr>
        <p:spPr>
          <a:xfrm>
            <a:off x="467544" y="1052736"/>
            <a:ext cx="8064896" cy="5078313"/>
          </a:xfrm>
          <a:prstGeom prst="rect">
            <a:avLst/>
          </a:prstGeom>
          <a:noFill/>
        </p:spPr>
        <p:txBody>
          <a:bodyPr wrap="square" rtlCol="0">
            <a:spAutoFit/>
          </a:bodyPr>
          <a:lstStyle/>
          <a:p>
            <a:r>
              <a:rPr lang="et-EE" sz="1200" i="1" dirty="0" smtClean="0">
                <a:solidFill>
                  <a:schemeClr val="tx2"/>
                </a:solidFill>
                <a:latin typeface="Verdana" pitchFamily="34" charset="0"/>
                <a:ea typeface="Verdana" pitchFamily="34" charset="0"/>
                <a:cs typeface="Verdana" pitchFamily="34" charset="0"/>
              </a:rPr>
              <a:t>K5-7 KÜSIDA JUHUL KUI K3=6-7 (On viimase12 kuu jooksul külastanud eriarsti, viibinud haiglaravil) </a:t>
            </a:r>
            <a:endParaRPr lang="et-EE" sz="1200" dirty="0" smtClean="0">
              <a:solidFill>
                <a:schemeClr val="tx2"/>
              </a:solidFill>
              <a:latin typeface="Verdana" pitchFamily="34" charset="0"/>
              <a:ea typeface="Verdana" pitchFamily="34" charset="0"/>
              <a:cs typeface="Verdana" pitchFamily="34" charset="0"/>
            </a:endParaRPr>
          </a:p>
          <a:p>
            <a:endParaRPr lang="et-EE" sz="1200" b="1" dirty="0" smtClean="0">
              <a:solidFill>
                <a:schemeClr val="tx2"/>
              </a:solidFill>
              <a:latin typeface="Verdana" pitchFamily="34" charset="0"/>
              <a:ea typeface="Verdana" pitchFamily="34" charset="0"/>
              <a:cs typeface="Verdana" pitchFamily="34" charset="0"/>
            </a:endParaRPr>
          </a:p>
          <a:p>
            <a:pPr lvl="0"/>
            <a:r>
              <a:rPr lang="et-EE" sz="1200" b="1" dirty="0" smtClean="0">
                <a:solidFill>
                  <a:schemeClr val="tx2"/>
                </a:solidFill>
                <a:latin typeface="Verdana" pitchFamily="34" charset="0"/>
                <a:ea typeface="Verdana" pitchFamily="34" charset="0"/>
                <a:cs typeface="Verdana" pitchFamily="34" charset="0"/>
              </a:rPr>
              <a:t>5. Millise eriarstiabi teenusega Te </a:t>
            </a:r>
            <a:r>
              <a:rPr lang="et-EE" sz="1200" b="1" u="sng" dirty="0" smtClean="0">
                <a:solidFill>
                  <a:schemeClr val="tx2"/>
                </a:solidFill>
                <a:latin typeface="Verdana" pitchFamily="34" charset="0"/>
                <a:ea typeface="Verdana" pitchFamily="34" charset="0"/>
                <a:cs typeface="Verdana" pitchFamily="34" charset="0"/>
              </a:rPr>
              <a:t>viimati </a:t>
            </a:r>
            <a:r>
              <a:rPr lang="et-EE" sz="1200" b="1" dirty="0" smtClean="0">
                <a:solidFill>
                  <a:schemeClr val="tx2"/>
                </a:solidFill>
                <a:latin typeface="Verdana" pitchFamily="34" charset="0"/>
                <a:ea typeface="Verdana" pitchFamily="34" charset="0"/>
                <a:cs typeface="Verdana" pitchFamily="34" charset="0"/>
              </a:rPr>
              <a:t>kokku puutusite?</a:t>
            </a:r>
            <a:endParaRPr lang="et-EE" sz="1200" dirty="0" smtClean="0">
              <a:solidFill>
                <a:schemeClr val="tx2"/>
              </a:solidFill>
              <a:latin typeface="Verdana" pitchFamily="34" charset="0"/>
              <a:ea typeface="Verdana" pitchFamily="34" charset="0"/>
              <a:cs typeface="Verdana" pitchFamily="34" charset="0"/>
            </a:endParaRPr>
          </a:p>
          <a:p>
            <a:pPr marL="685800" lvl="1" indent="-228600">
              <a:buFont typeface="+mj-lt"/>
              <a:buAutoNum type="arabicParenR"/>
            </a:pPr>
            <a:r>
              <a:rPr lang="et-EE" sz="1200" b="1" dirty="0" smtClean="0">
                <a:solidFill>
                  <a:schemeClr val="tx2"/>
                </a:solidFill>
                <a:latin typeface="Verdana" pitchFamily="34" charset="0"/>
                <a:ea typeface="Verdana" pitchFamily="34" charset="0"/>
                <a:cs typeface="Verdana" pitchFamily="34" charset="0"/>
              </a:rPr>
              <a:t>külastasite eriarsti</a:t>
            </a:r>
            <a:endParaRPr lang="et-EE" sz="1200" dirty="0" smtClean="0">
              <a:solidFill>
                <a:schemeClr val="tx2"/>
              </a:solidFill>
              <a:latin typeface="Verdana" pitchFamily="34" charset="0"/>
              <a:ea typeface="Verdana" pitchFamily="34" charset="0"/>
              <a:cs typeface="Verdana" pitchFamily="34" charset="0"/>
            </a:endParaRPr>
          </a:p>
          <a:p>
            <a:pPr marL="685800" lvl="1" indent="-228600">
              <a:buFont typeface="+mj-lt"/>
              <a:buAutoNum type="arabicParenR"/>
            </a:pPr>
            <a:r>
              <a:rPr lang="et-EE" sz="1200" b="1" dirty="0" smtClean="0">
                <a:solidFill>
                  <a:schemeClr val="tx2"/>
                </a:solidFill>
                <a:latin typeface="Verdana" pitchFamily="34" charset="0"/>
                <a:ea typeface="Verdana" pitchFamily="34" charset="0"/>
                <a:cs typeface="Verdana" pitchFamily="34" charset="0"/>
              </a:rPr>
              <a:t>viibisite haiglaravil</a:t>
            </a:r>
            <a:r>
              <a:rPr lang="et-EE" sz="1200" dirty="0" smtClean="0">
                <a:solidFill>
                  <a:schemeClr val="tx2"/>
                </a:solidFill>
                <a:latin typeface="Verdana" pitchFamily="34" charset="0"/>
                <a:ea typeface="Verdana" pitchFamily="34" charset="0"/>
                <a:cs typeface="Verdana" pitchFamily="34" charset="0"/>
              </a:rPr>
              <a:t> </a:t>
            </a:r>
          </a:p>
          <a:p>
            <a:pPr marL="685800" lvl="1" indent="-228600">
              <a:buFont typeface="+mj-lt"/>
              <a:buAutoNum type="arabicParenR"/>
            </a:pPr>
            <a:r>
              <a:rPr lang="et-EE" sz="1200" i="1" dirty="0" smtClean="0">
                <a:solidFill>
                  <a:schemeClr val="tx2"/>
                </a:solidFill>
                <a:latin typeface="Verdana" pitchFamily="34" charset="0"/>
                <a:ea typeface="Verdana" pitchFamily="34" charset="0"/>
                <a:cs typeface="Verdana" pitchFamily="34" charset="0"/>
              </a:rPr>
              <a:t>ei oska öelda</a:t>
            </a:r>
            <a:endParaRPr lang="et-EE" sz="1200" dirty="0" smtClean="0">
              <a:solidFill>
                <a:schemeClr val="tx2"/>
              </a:solidFill>
              <a:latin typeface="Verdana" pitchFamily="34" charset="0"/>
              <a:ea typeface="Verdana" pitchFamily="34" charset="0"/>
              <a:cs typeface="Verdana" pitchFamily="34" charset="0"/>
            </a:endParaRPr>
          </a:p>
          <a:p>
            <a:endParaRPr lang="et-EE" sz="1200" b="1" dirty="0" smtClean="0">
              <a:solidFill>
                <a:schemeClr val="tx2"/>
              </a:solidFill>
              <a:latin typeface="Verdana" pitchFamily="34" charset="0"/>
              <a:ea typeface="Verdana" pitchFamily="34" charset="0"/>
              <a:cs typeface="Verdana" pitchFamily="34" charset="0"/>
            </a:endParaRPr>
          </a:p>
          <a:p>
            <a:r>
              <a:rPr lang="et-EE" sz="1200" b="1" dirty="0" smtClean="0">
                <a:solidFill>
                  <a:schemeClr val="tx2"/>
                </a:solidFill>
                <a:latin typeface="Verdana" pitchFamily="34" charset="0"/>
                <a:ea typeface="Verdana" pitchFamily="34" charset="0"/>
                <a:cs typeface="Verdana" pitchFamily="34" charset="0"/>
              </a:rPr>
              <a:t>Edaspidiste küsimuste puhul mõelge just oma viimatisele kogemusele eriarstiabiga, kui Te …</a:t>
            </a:r>
            <a:r>
              <a:rPr lang="et-EE" sz="1200" dirty="0" smtClean="0">
                <a:solidFill>
                  <a:schemeClr val="tx2"/>
                </a:solidFill>
                <a:latin typeface="Verdana" pitchFamily="34" charset="0"/>
                <a:ea typeface="Verdana" pitchFamily="34" charset="0"/>
                <a:cs typeface="Verdana" pitchFamily="34" charset="0"/>
              </a:rPr>
              <a:t> </a:t>
            </a:r>
            <a:r>
              <a:rPr lang="et-EE" sz="1200" i="1" dirty="0" smtClean="0">
                <a:solidFill>
                  <a:schemeClr val="tx2"/>
                </a:solidFill>
                <a:latin typeface="Verdana" pitchFamily="34" charset="0"/>
                <a:ea typeface="Verdana" pitchFamily="34" charset="0"/>
                <a:cs typeface="Verdana" pitchFamily="34" charset="0"/>
              </a:rPr>
              <a:t>(VASTUS 5 KÜSIMUSEST).</a:t>
            </a:r>
            <a:endParaRPr lang="et-EE" sz="1200" dirty="0" smtClean="0">
              <a:solidFill>
                <a:schemeClr val="tx2"/>
              </a:solidFill>
              <a:latin typeface="Verdana" pitchFamily="34" charset="0"/>
              <a:ea typeface="Verdana" pitchFamily="34" charset="0"/>
              <a:cs typeface="Verdana" pitchFamily="34" charset="0"/>
            </a:endParaRPr>
          </a:p>
          <a:p>
            <a:endParaRPr lang="et-EE" sz="1200" b="1" dirty="0" smtClean="0">
              <a:solidFill>
                <a:schemeClr val="tx2"/>
              </a:solidFill>
              <a:latin typeface="Verdana" pitchFamily="34" charset="0"/>
              <a:ea typeface="Verdana" pitchFamily="34" charset="0"/>
              <a:cs typeface="Verdana" pitchFamily="34" charset="0"/>
            </a:endParaRPr>
          </a:p>
          <a:p>
            <a:r>
              <a:rPr lang="et-EE" sz="1200" b="1" dirty="0" smtClean="0">
                <a:solidFill>
                  <a:schemeClr val="tx2"/>
                </a:solidFill>
                <a:latin typeface="Verdana" pitchFamily="34" charset="0"/>
                <a:ea typeface="Verdana" pitchFamily="34" charset="0"/>
                <a:cs typeface="Verdana" pitchFamily="34" charset="0"/>
              </a:rPr>
              <a:t>6. Kuidas Te valisite </a:t>
            </a:r>
            <a:r>
              <a:rPr lang="et-EE" sz="1200" b="1" u="sng" dirty="0" smtClean="0">
                <a:solidFill>
                  <a:schemeClr val="tx2"/>
                </a:solidFill>
                <a:latin typeface="Verdana" pitchFamily="34" charset="0"/>
                <a:ea typeface="Verdana" pitchFamily="34" charset="0"/>
                <a:cs typeface="Verdana" pitchFamily="34" charset="0"/>
              </a:rPr>
              <a:t>viimati</a:t>
            </a:r>
            <a:r>
              <a:rPr lang="et-EE" sz="1200" b="1" dirty="0" smtClean="0">
                <a:solidFill>
                  <a:schemeClr val="tx2"/>
                </a:solidFill>
                <a:latin typeface="Verdana" pitchFamily="34" charset="0"/>
                <a:ea typeface="Verdana" pitchFamily="34" charset="0"/>
                <a:cs typeface="Verdana" pitchFamily="34" charset="0"/>
              </a:rPr>
              <a:t> endale eriarsti vastuvõtu aja, kas …? </a:t>
            </a:r>
            <a:r>
              <a:rPr lang="et-EE" sz="1200" i="1" dirty="0" smtClean="0">
                <a:solidFill>
                  <a:schemeClr val="tx2"/>
                </a:solidFill>
                <a:latin typeface="Verdana" pitchFamily="34" charset="0"/>
                <a:ea typeface="Verdana" pitchFamily="34" charset="0"/>
                <a:cs typeface="Verdana" pitchFamily="34" charset="0"/>
              </a:rPr>
              <a:t>ÜKS VASTUS!</a:t>
            </a:r>
            <a:endParaRPr lang="et-EE" sz="1200" dirty="0" smtClean="0">
              <a:solidFill>
                <a:schemeClr val="tx2"/>
              </a:solidFill>
              <a:latin typeface="Verdana" pitchFamily="34" charset="0"/>
              <a:ea typeface="Verdana" pitchFamily="34" charset="0"/>
              <a:cs typeface="Verdana" pitchFamily="34" charset="0"/>
            </a:endParaRPr>
          </a:p>
          <a:p>
            <a:pPr marL="685800" lvl="1" indent="-228600">
              <a:buFont typeface="+mj-lt"/>
              <a:buAutoNum type="arabicParenR"/>
            </a:pPr>
            <a:r>
              <a:rPr lang="et-EE" sz="1200" b="1" dirty="0" smtClean="0">
                <a:solidFill>
                  <a:schemeClr val="tx2"/>
                </a:solidFill>
                <a:latin typeface="Verdana" pitchFamily="34" charset="0"/>
                <a:ea typeface="Verdana" pitchFamily="34" charset="0"/>
                <a:cs typeface="Verdana" pitchFamily="34" charset="0"/>
              </a:rPr>
              <a:t>Pöördusite kindla eriarsti poole, kelle juures olite varem käinud või tuttav soovitas</a:t>
            </a:r>
            <a:endParaRPr lang="et-EE" sz="1200" dirty="0" smtClean="0">
              <a:solidFill>
                <a:schemeClr val="tx2"/>
              </a:solidFill>
              <a:latin typeface="Verdana" pitchFamily="34" charset="0"/>
              <a:ea typeface="Verdana" pitchFamily="34" charset="0"/>
              <a:cs typeface="Verdana" pitchFamily="34" charset="0"/>
            </a:endParaRPr>
          </a:p>
          <a:p>
            <a:pPr marL="685800" lvl="1" indent="-228600">
              <a:buFont typeface="+mj-lt"/>
              <a:buAutoNum type="arabicParenR"/>
            </a:pPr>
            <a:r>
              <a:rPr lang="et-EE" sz="1200" b="1" dirty="0" smtClean="0">
                <a:solidFill>
                  <a:schemeClr val="tx2"/>
                </a:solidFill>
                <a:latin typeface="Verdana" pitchFamily="34" charset="0"/>
                <a:ea typeface="Verdana" pitchFamily="34" charset="0"/>
                <a:cs typeface="Verdana" pitchFamily="34" charset="0"/>
              </a:rPr>
              <a:t>Pöördusite eriarstile, keda </a:t>
            </a:r>
            <a:r>
              <a:rPr lang="et-EE" sz="1200" b="1" u="sng" dirty="0" smtClean="0">
                <a:solidFill>
                  <a:schemeClr val="tx2"/>
                </a:solidFill>
                <a:latin typeface="Verdana" pitchFamily="34" charset="0"/>
                <a:ea typeface="Verdana" pitchFamily="34" charset="0"/>
                <a:cs typeface="Verdana" pitchFamily="34" charset="0"/>
              </a:rPr>
              <a:t>perears</a:t>
            </a:r>
            <a:r>
              <a:rPr lang="et-EE" sz="1200" b="1" dirty="0" smtClean="0">
                <a:solidFill>
                  <a:schemeClr val="tx2"/>
                </a:solidFill>
                <a:latin typeface="Verdana" pitchFamily="34" charset="0"/>
                <a:ea typeface="Verdana" pitchFamily="34" charset="0"/>
                <a:cs typeface="Verdana" pitchFamily="34" charset="0"/>
              </a:rPr>
              <a:t>t soovitas</a:t>
            </a:r>
            <a:endParaRPr lang="et-EE" sz="1200" dirty="0" smtClean="0">
              <a:solidFill>
                <a:schemeClr val="tx2"/>
              </a:solidFill>
              <a:latin typeface="Verdana" pitchFamily="34" charset="0"/>
              <a:ea typeface="Verdana" pitchFamily="34" charset="0"/>
              <a:cs typeface="Verdana" pitchFamily="34" charset="0"/>
            </a:endParaRPr>
          </a:p>
          <a:p>
            <a:pPr marL="685800" lvl="1" indent="-228600">
              <a:buFont typeface="+mj-lt"/>
              <a:buAutoNum type="arabicParenR"/>
            </a:pPr>
            <a:r>
              <a:rPr lang="et-EE" sz="1200" b="1" dirty="0" smtClean="0">
                <a:solidFill>
                  <a:schemeClr val="tx2"/>
                </a:solidFill>
                <a:latin typeface="Verdana" pitchFamily="34" charset="0"/>
                <a:ea typeface="Verdana" pitchFamily="34" charset="0"/>
                <a:cs typeface="Verdana" pitchFamily="34" charset="0"/>
              </a:rPr>
              <a:t>Pöördusite eriarstile, keda </a:t>
            </a:r>
            <a:r>
              <a:rPr lang="et-EE" sz="1200" b="1" u="sng" dirty="0" smtClean="0">
                <a:solidFill>
                  <a:schemeClr val="tx2"/>
                </a:solidFill>
                <a:latin typeface="Verdana" pitchFamily="34" charset="0"/>
                <a:ea typeface="Verdana" pitchFamily="34" charset="0"/>
                <a:cs typeface="Verdana" pitchFamily="34" charset="0"/>
              </a:rPr>
              <a:t>teine eriarst </a:t>
            </a:r>
            <a:r>
              <a:rPr lang="et-EE" sz="1200" b="1" dirty="0" smtClean="0">
                <a:solidFill>
                  <a:schemeClr val="tx2"/>
                </a:solidFill>
                <a:latin typeface="Verdana" pitchFamily="34" charset="0"/>
                <a:ea typeface="Verdana" pitchFamily="34" charset="0"/>
                <a:cs typeface="Verdana" pitchFamily="34" charset="0"/>
              </a:rPr>
              <a:t>soovitas (suunas)</a:t>
            </a:r>
          </a:p>
          <a:p>
            <a:pPr marL="685800" lvl="1" indent="-228600">
              <a:buFont typeface="+mj-lt"/>
              <a:buAutoNum type="arabicParenR"/>
            </a:pPr>
            <a:r>
              <a:rPr lang="et-EE" sz="1200" b="1" dirty="0" smtClean="0">
                <a:solidFill>
                  <a:schemeClr val="tx2"/>
                </a:solidFill>
                <a:latin typeface="Verdana" pitchFamily="34" charset="0"/>
                <a:ea typeface="Verdana" pitchFamily="34" charset="0"/>
                <a:cs typeface="Verdana" pitchFamily="34" charset="0"/>
              </a:rPr>
              <a:t>Pöördusite eriarstile, keda soovitati </a:t>
            </a:r>
            <a:r>
              <a:rPr lang="et-EE" sz="1200" b="1" u="sng" dirty="0" smtClean="0">
                <a:solidFill>
                  <a:schemeClr val="tx2"/>
                </a:solidFill>
                <a:latin typeface="Verdana" pitchFamily="34" charset="0"/>
                <a:ea typeface="Verdana" pitchFamily="34" charset="0"/>
                <a:cs typeface="Verdana" pitchFamily="34" charset="0"/>
              </a:rPr>
              <a:t>mujalt</a:t>
            </a:r>
            <a:r>
              <a:rPr lang="et-EE" sz="1200" b="1" dirty="0" smtClean="0">
                <a:solidFill>
                  <a:schemeClr val="tx2"/>
                </a:solidFill>
                <a:latin typeface="Verdana" pitchFamily="34" charset="0"/>
                <a:ea typeface="Verdana" pitchFamily="34" charset="0"/>
                <a:cs typeface="Verdana" pitchFamily="34" charset="0"/>
              </a:rPr>
              <a:t> (töölt, koolist, sõjaväest)</a:t>
            </a:r>
          </a:p>
          <a:p>
            <a:pPr marL="685800" lvl="1" indent="-228600">
              <a:buFont typeface="+mj-lt"/>
              <a:buAutoNum type="arabicParenR"/>
            </a:pPr>
            <a:r>
              <a:rPr lang="et-EE" sz="1200" b="1" dirty="0" smtClean="0">
                <a:solidFill>
                  <a:schemeClr val="tx2"/>
                </a:solidFill>
                <a:latin typeface="Verdana" pitchFamily="34" charset="0"/>
                <a:ea typeface="Verdana" pitchFamily="34" charset="0"/>
                <a:cs typeface="Verdana" pitchFamily="34" charset="0"/>
              </a:rPr>
              <a:t>Pöördusite lähimasse raviasutusse</a:t>
            </a:r>
          </a:p>
          <a:p>
            <a:pPr marL="685800" lvl="1" indent="-228600">
              <a:buFont typeface="+mj-lt"/>
              <a:buAutoNum type="arabicParenR"/>
            </a:pPr>
            <a:r>
              <a:rPr lang="et-EE" sz="1200" b="1" dirty="0" smtClean="0">
                <a:solidFill>
                  <a:schemeClr val="tx2"/>
                </a:solidFill>
                <a:latin typeface="Verdana" pitchFamily="34" charset="0"/>
                <a:ea typeface="Verdana" pitchFamily="34" charset="0"/>
                <a:cs typeface="Verdana" pitchFamily="34" charset="0"/>
              </a:rPr>
              <a:t>Pöördusite erakorralise meditsiini osakonda</a:t>
            </a:r>
            <a:endParaRPr lang="et-EE" sz="1200" dirty="0" smtClean="0">
              <a:solidFill>
                <a:schemeClr val="tx2"/>
              </a:solidFill>
              <a:latin typeface="Verdana" pitchFamily="34" charset="0"/>
              <a:ea typeface="Verdana" pitchFamily="34" charset="0"/>
              <a:cs typeface="Verdana" pitchFamily="34" charset="0"/>
            </a:endParaRPr>
          </a:p>
          <a:p>
            <a:pPr marL="685800" lvl="1" indent="-228600">
              <a:buFont typeface="+mj-lt"/>
              <a:buAutoNum type="arabicParenR"/>
            </a:pPr>
            <a:r>
              <a:rPr lang="et-EE" sz="1200" b="1" dirty="0" smtClean="0">
                <a:solidFill>
                  <a:schemeClr val="tx2"/>
                </a:solidFill>
                <a:latin typeface="Verdana" pitchFamily="34" charset="0"/>
                <a:ea typeface="Verdana" pitchFamily="34" charset="0"/>
                <a:cs typeface="Verdana" pitchFamily="34" charset="0"/>
              </a:rPr>
              <a:t>Otsisite lühimat ooteaega erinevatest raviasutustest</a:t>
            </a:r>
          </a:p>
          <a:p>
            <a:pPr marL="685800" lvl="1" indent="-228600">
              <a:buFont typeface="+mj-lt"/>
              <a:buAutoNum type="arabicParenR"/>
            </a:pPr>
            <a:r>
              <a:rPr lang="et-EE" sz="1200" b="1" dirty="0" smtClean="0">
                <a:solidFill>
                  <a:schemeClr val="tx2"/>
                </a:solidFill>
                <a:latin typeface="Verdana" pitchFamily="34" charset="0"/>
                <a:ea typeface="Verdana" pitchFamily="34" charset="0"/>
                <a:cs typeface="Verdana" pitchFamily="34" charset="0"/>
              </a:rPr>
              <a:t>viidi kiirabiga </a:t>
            </a:r>
            <a:r>
              <a:rPr lang="et-EE" sz="1200" i="1" dirty="0" smtClean="0">
                <a:solidFill>
                  <a:schemeClr val="tx2"/>
                </a:solidFill>
                <a:latin typeface="Verdana" pitchFamily="34" charset="0"/>
                <a:ea typeface="Verdana" pitchFamily="34" charset="0"/>
                <a:cs typeface="Verdana" pitchFamily="34" charset="0"/>
              </a:rPr>
              <a:t>– JÄTKATA K8</a:t>
            </a:r>
            <a:endParaRPr lang="et-EE" sz="1200" dirty="0" smtClean="0">
              <a:solidFill>
                <a:schemeClr val="tx2"/>
              </a:solidFill>
              <a:latin typeface="Verdana" pitchFamily="34" charset="0"/>
              <a:ea typeface="Verdana" pitchFamily="34" charset="0"/>
              <a:cs typeface="Verdana" pitchFamily="34" charset="0"/>
            </a:endParaRPr>
          </a:p>
          <a:p>
            <a:pPr marL="685800" lvl="1" indent="-228600">
              <a:buFont typeface="+mj-lt"/>
              <a:buAutoNum type="arabicParenR"/>
            </a:pPr>
            <a:r>
              <a:rPr lang="et-EE" sz="1200" b="1" dirty="0" smtClean="0">
                <a:solidFill>
                  <a:schemeClr val="tx2"/>
                </a:solidFill>
                <a:latin typeface="Verdana" pitchFamily="34" charset="0"/>
                <a:ea typeface="Verdana" pitchFamily="34" charset="0"/>
                <a:cs typeface="Verdana" pitchFamily="34" charset="0"/>
              </a:rPr>
              <a:t>Muu, mis? </a:t>
            </a:r>
            <a:r>
              <a:rPr lang="et-EE" sz="1200" b="1" dirty="0" err="1" smtClean="0">
                <a:solidFill>
                  <a:schemeClr val="tx2"/>
                </a:solidFill>
                <a:latin typeface="Verdana" pitchFamily="34" charset="0"/>
                <a:ea typeface="Verdana" pitchFamily="34" charset="0"/>
                <a:cs typeface="Verdana" pitchFamily="34" charset="0"/>
              </a:rPr>
              <a:t>_____________</a:t>
            </a:r>
            <a:endParaRPr lang="et-EE" sz="1200" dirty="0" smtClean="0">
              <a:solidFill>
                <a:schemeClr val="tx2"/>
              </a:solidFill>
              <a:latin typeface="Verdana" pitchFamily="34" charset="0"/>
              <a:ea typeface="Verdana" pitchFamily="34" charset="0"/>
              <a:cs typeface="Verdana" pitchFamily="34" charset="0"/>
            </a:endParaRPr>
          </a:p>
          <a:p>
            <a:endParaRPr lang="et-EE" sz="1200" b="1" dirty="0" smtClean="0">
              <a:solidFill>
                <a:schemeClr val="tx2"/>
              </a:solidFill>
              <a:latin typeface="Verdana" pitchFamily="34" charset="0"/>
              <a:ea typeface="Verdana" pitchFamily="34" charset="0"/>
              <a:cs typeface="Verdana" pitchFamily="34" charset="0"/>
            </a:endParaRPr>
          </a:p>
          <a:p>
            <a:pPr lvl="0"/>
            <a:r>
              <a:rPr lang="et-EE" sz="1200" b="1" dirty="0" smtClean="0">
                <a:solidFill>
                  <a:schemeClr val="tx2"/>
                </a:solidFill>
                <a:latin typeface="Verdana" pitchFamily="34" charset="0"/>
                <a:ea typeface="Verdana" pitchFamily="34" charset="0"/>
                <a:cs typeface="Verdana" pitchFamily="34" charset="0"/>
              </a:rPr>
              <a:t>7. Kui mitte arvestada 5 eurost visiiditasu (ja voodipäevatasu), mida tuleb haigekassa lepingu raames arsti vastuvõtu eest tasuda, siis kas eriarst, kelle vastuvõtul Te </a:t>
            </a:r>
            <a:r>
              <a:rPr lang="et-EE" sz="1200" b="1" u="sng" dirty="0" smtClean="0">
                <a:solidFill>
                  <a:schemeClr val="tx2"/>
                </a:solidFill>
                <a:latin typeface="Verdana" pitchFamily="34" charset="0"/>
                <a:ea typeface="Verdana" pitchFamily="34" charset="0"/>
                <a:cs typeface="Verdana" pitchFamily="34" charset="0"/>
              </a:rPr>
              <a:t>viimati</a:t>
            </a:r>
            <a:r>
              <a:rPr lang="et-EE" sz="1200" b="1" dirty="0" smtClean="0">
                <a:solidFill>
                  <a:schemeClr val="tx2"/>
                </a:solidFill>
                <a:latin typeface="Verdana" pitchFamily="34" charset="0"/>
                <a:ea typeface="Verdana" pitchFamily="34" charset="0"/>
                <a:cs typeface="Verdana" pitchFamily="34" charset="0"/>
              </a:rPr>
              <a:t> viibisite, oli …?</a:t>
            </a:r>
          </a:p>
          <a:p>
            <a:pPr marL="685800" lvl="1" indent="-228600">
              <a:buFont typeface="+mj-lt"/>
              <a:buAutoNum type="arabicParenR"/>
            </a:pPr>
            <a:r>
              <a:rPr lang="et-EE" sz="1200" b="1" dirty="0" smtClean="0">
                <a:solidFill>
                  <a:schemeClr val="tx2"/>
                </a:solidFill>
                <a:latin typeface="Verdana" pitchFamily="34" charset="0"/>
                <a:ea typeface="Verdana" pitchFamily="34" charset="0"/>
                <a:cs typeface="Verdana" pitchFamily="34" charset="0"/>
              </a:rPr>
              <a:t>tasuta</a:t>
            </a:r>
            <a:endParaRPr lang="et-EE" sz="1200" dirty="0" smtClean="0">
              <a:solidFill>
                <a:schemeClr val="tx2"/>
              </a:solidFill>
              <a:latin typeface="Verdana" pitchFamily="34" charset="0"/>
              <a:ea typeface="Verdana" pitchFamily="34" charset="0"/>
              <a:cs typeface="Verdana" pitchFamily="34" charset="0"/>
            </a:endParaRPr>
          </a:p>
          <a:p>
            <a:pPr marL="685800" lvl="1" indent="-228600">
              <a:buFont typeface="+mj-lt"/>
              <a:buAutoNum type="arabicParenR"/>
            </a:pPr>
            <a:r>
              <a:rPr lang="et-EE" sz="1200" b="1" dirty="0" smtClean="0">
                <a:solidFill>
                  <a:schemeClr val="tx2"/>
                </a:solidFill>
                <a:latin typeface="Verdana" pitchFamily="34" charset="0"/>
                <a:ea typeface="Verdana" pitchFamily="34" charset="0"/>
                <a:cs typeface="Verdana" pitchFamily="34" charset="0"/>
              </a:rPr>
              <a:t>tasuline</a:t>
            </a:r>
            <a:endParaRPr lang="et-EE" sz="1200" dirty="0" smtClean="0">
              <a:solidFill>
                <a:schemeClr val="tx2"/>
              </a:solidFill>
              <a:latin typeface="Verdana" pitchFamily="34" charset="0"/>
              <a:ea typeface="Verdana" pitchFamily="34" charset="0"/>
              <a:cs typeface="Verdana" pitchFamily="34" charset="0"/>
            </a:endParaRPr>
          </a:p>
          <a:p>
            <a:pPr marL="685800" lvl="1" indent="-228600">
              <a:buFont typeface="+mj-lt"/>
              <a:buAutoNum type="arabicParenR"/>
            </a:pPr>
            <a:r>
              <a:rPr lang="et-EE" sz="1200" i="1" dirty="0" smtClean="0">
                <a:solidFill>
                  <a:schemeClr val="tx2"/>
                </a:solidFill>
                <a:latin typeface="Verdana" pitchFamily="34" charset="0"/>
                <a:ea typeface="Verdana" pitchFamily="34" charset="0"/>
                <a:cs typeface="Verdana" pitchFamily="34" charset="0"/>
              </a:rPr>
              <a:t>ei oska öelda</a:t>
            </a:r>
            <a:endParaRPr lang="et-EE" sz="1200" dirty="0" smtClean="0">
              <a:solidFill>
                <a:schemeClr val="tx2"/>
              </a:solidFill>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539552" y="1052736"/>
            <a:ext cx="7992888" cy="5256584"/>
          </a:xfrm>
        </p:spPr>
        <p:txBody>
          <a:bodyPr/>
          <a:lstStyle/>
          <a:p>
            <a:pPr marL="228600" indent="-228600"/>
            <a:r>
              <a:rPr lang="et-EE" sz="1000" b="0" i="1" dirty="0" smtClean="0">
                <a:solidFill>
                  <a:schemeClr val="tx1"/>
                </a:solidFill>
              </a:rPr>
              <a:t>	</a:t>
            </a:r>
            <a:br>
              <a:rPr lang="et-EE" sz="1000" b="0" i="1" dirty="0" smtClean="0">
                <a:solidFill>
                  <a:schemeClr val="tx1"/>
                </a:solidFill>
              </a:rPr>
            </a:br>
            <a:r>
              <a:rPr lang="et-EE" sz="1000" b="0" i="1" dirty="0" smtClean="0">
                <a:solidFill>
                  <a:schemeClr val="tx1"/>
                </a:solidFill>
              </a:rPr>
              <a:t/>
            </a:r>
            <a:br>
              <a:rPr lang="et-EE" sz="1000" b="0" i="1" dirty="0" smtClean="0">
                <a:solidFill>
                  <a:schemeClr val="tx1"/>
                </a:solidFill>
              </a:rPr>
            </a:br>
            <a:endParaRPr lang="et-EE" sz="1000" b="0" i="1" dirty="0" smtClean="0">
              <a:solidFill>
                <a:schemeClr val="tx1"/>
              </a:solidFill>
            </a:endParaRPr>
          </a:p>
        </p:txBody>
      </p:sp>
      <p:sp>
        <p:nvSpPr>
          <p:cNvPr id="5" name="Rectangle 2"/>
          <p:cNvSpPr txBox="1">
            <a:spLocks noChangeArrowheads="1"/>
          </p:cNvSpPr>
          <p:nvPr/>
        </p:nvSpPr>
        <p:spPr bwMode="auto">
          <a:xfrm>
            <a:off x="467544" y="116632"/>
            <a:ext cx="7489825"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fontAlgn="base">
              <a:spcBef>
                <a:spcPct val="0"/>
              </a:spcBef>
              <a:spcAft>
                <a:spcPct val="0"/>
              </a:spcAft>
              <a:defRPr/>
            </a:pPr>
            <a:r>
              <a:rPr lang="et-EE" sz="1400" b="1" kern="0" dirty="0" smtClean="0">
                <a:solidFill>
                  <a:srgbClr val="C00000"/>
                </a:solidFill>
                <a:latin typeface="Verdana" pitchFamily="34" charset="0"/>
                <a:ea typeface="Verdana" pitchFamily="34" charset="0"/>
                <a:cs typeface="Verdana" pitchFamily="34" charset="0"/>
              </a:rPr>
              <a:t>LISA 2 </a:t>
            </a:r>
          </a:p>
          <a:p>
            <a:pPr lvl="0" fontAlgn="base">
              <a:spcBef>
                <a:spcPct val="0"/>
              </a:spcBef>
              <a:spcAft>
                <a:spcPct val="0"/>
              </a:spcAft>
              <a:defRPr/>
            </a:pPr>
            <a:r>
              <a:rPr lang="et-EE" sz="1600" kern="0" dirty="0" smtClean="0">
                <a:solidFill>
                  <a:schemeClr val="tx2"/>
                </a:solidFill>
                <a:latin typeface="Verdana" pitchFamily="34" charset="0"/>
                <a:ea typeface="Verdana" pitchFamily="34" charset="0"/>
                <a:cs typeface="Verdana" pitchFamily="34" charset="0"/>
              </a:rPr>
              <a:t>Ankeet</a:t>
            </a:r>
            <a:endParaRPr lang="en-GB" sz="1200" kern="0" dirty="0" smtClean="0">
              <a:solidFill>
                <a:schemeClr val="tx2"/>
              </a:solidFill>
              <a:latin typeface="Verdana" pitchFamily="34" charset="0"/>
              <a:ea typeface="Verdana" pitchFamily="34" charset="0"/>
              <a:cs typeface="Verdana" pitchFamily="34" charset="0"/>
            </a:endParaRPr>
          </a:p>
        </p:txBody>
      </p:sp>
      <p:sp>
        <p:nvSpPr>
          <p:cNvPr id="8" name="TextBox 7"/>
          <p:cNvSpPr txBox="1"/>
          <p:nvPr/>
        </p:nvSpPr>
        <p:spPr>
          <a:xfrm>
            <a:off x="467544" y="1196752"/>
            <a:ext cx="8064896" cy="2708434"/>
          </a:xfrm>
          <a:prstGeom prst="rect">
            <a:avLst/>
          </a:prstGeom>
          <a:noFill/>
        </p:spPr>
        <p:txBody>
          <a:bodyPr wrap="square" rtlCol="0">
            <a:spAutoFit/>
          </a:bodyPr>
          <a:lstStyle/>
          <a:p>
            <a:pPr marL="228600" lvl="0" indent="-228600"/>
            <a:r>
              <a:rPr lang="et-EE" sz="1200" b="1" dirty="0" smtClean="0">
                <a:solidFill>
                  <a:schemeClr val="tx2"/>
                </a:solidFill>
                <a:latin typeface="Verdana" pitchFamily="34" charset="0"/>
                <a:ea typeface="Verdana" pitchFamily="34" charset="0"/>
                <a:cs typeface="Verdana" pitchFamily="34" charset="0"/>
              </a:rPr>
              <a:t>8. Kuivõrd rahul olite </a:t>
            </a:r>
            <a:r>
              <a:rPr lang="et-EE" sz="1200" b="1" u="sng" dirty="0" smtClean="0">
                <a:solidFill>
                  <a:schemeClr val="tx2"/>
                </a:solidFill>
                <a:latin typeface="Verdana" pitchFamily="34" charset="0"/>
                <a:ea typeface="Verdana" pitchFamily="34" charset="0"/>
                <a:cs typeface="Verdana" pitchFamily="34" charset="0"/>
              </a:rPr>
              <a:t>viimati</a:t>
            </a:r>
            <a:r>
              <a:rPr lang="et-EE" sz="1200" b="1" dirty="0" smtClean="0">
                <a:solidFill>
                  <a:schemeClr val="tx2"/>
                </a:solidFill>
                <a:latin typeface="Verdana" pitchFamily="34" charset="0"/>
                <a:ea typeface="Verdana" pitchFamily="34" charset="0"/>
                <a:cs typeface="Verdana" pitchFamily="34" charset="0"/>
              </a:rPr>
              <a:t> eriarstiabi saades …, kas …?</a:t>
            </a:r>
          </a:p>
          <a:p>
            <a:pPr marL="228600" lvl="0" indent="-228600"/>
            <a:endParaRPr lang="et-EE" sz="1200" b="1" dirty="0" smtClean="0"/>
          </a:p>
          <a:p>
            <a:pPr marL="228600" lvl="0" indent="-228600"/>
            <a:endParaRPr lang="et-EE" sz="1200" b="1" dirty="0" smtClean="0"/>
          </a:p>
          <a:p>
            <a:pPr marL="228600" lvl="0" indent="-228600"/>
            <a:endParaRPr lang="et-EE" sz="1200" b="1" dirty="0" smtClean="0"/>
          </a:p>
          <a:p>
            <a:pPr marL="228600" lvl="0" indent="-228600"/>
            <a:endParaRPr lang="et-EE" sz="1200" b="1" dirty="0" smtClean="0"/>
          </a:p>
          <a:p>
            <a:pPr marL="228600" lvl="0" indent="-228600"/>
            <a:endParaRPr lang="et-EE" sz="1200" b="1" dirty="0" smtClean="0"/>
          </a:p>
          <a:p>
            <a:pPr marL="228600" lvl="0" indent="-228600"/>
            <a:endParaRPr lang="et-EE" sz="1200" b="1" dirty="0" smtClean="0"/>
          </a:p>
          <a:p>
            <a:pPr marL="228600" lvl="0" indent="-228600"/>
            <a:endParaRPr lang="et-EE" sz="1200" b="1" dirty="0" smtClean="0"/>
          </a:p>
          <a:p>
            <a:pPr marL="228600" lvl="0" indent="-228600"/>
            <a:endParaRPr lang="et-EE" sz="1200" b="1" dirty="0" smtClean="0"/>
          </a:p>
          <a:p>
            <a:pPr marL="228600" lvl="0" indent="-228600"/>
            <a:endParaRPr lang="et-EE" sz="1200" b="1" dirty="0" smtClean="0"/>
          </a:p>
          <a:p>
            <a:pPr marL="228600" lvl="0" indent="-228600"/>
            <a:endParaRPr lang="et-EE" sz="1200" b="1" dirty="0" smtClean="0"/>
          </a:p>
          <a:p>
            <a:pPr marL="228600" lvl="0" indent="-228600"/>
            <a:endParaRPr lang="et-EE" sz="1200" b="1" dirty="0" smtClean="0"/>
          </a:p>
          <a:p>
            <a:pPr marL="228600" lvl="0" indent="-228600"/>
            <a:endParaRPr lang="et-EE" sz="1200" dirty="0" smtClean="0"/>
          </a:p>
          <a:p>
            <a:pPr marL="228600" indent="-228600"/>
            <a:endParaRPr lang="et-EE" sz="1400" dirty="0" smtClean="0"/>
          </a:p>
        </p:txBody>
      </p:sp>
      <p:graphicFrame>
        <p:nvGraphicFramePr>
          <p:cNvPr id="6" name="Table 5"/>
          <p:cNvGraphicFramePr>
            <a:graphicFrameLocks noGrp="1"/>
          </p:cNvGraphicFramePr>
          <p:nvPr/>
        </p:nvGraphicFramePr>
        <p:xfrm>
          <a:off x="467544" y="1556792"/>
          <a:ext cx="7968209" cy="2596630"/>
        </p:xfrm>
        <a:graphic>
          <a:graphicData uri="http://schemas.openxmlformats.org/drawingml/2006/table">
            <a:tbl>
              <a:tblPr firstRow="1" bandRow="1">
                <a:tableStyleId>{5C22544A-7EE6-4342-B048-85BDC9FD1C3A}</a:tableStyleId>
              </a:tblPr>
              <a:tblGrid>
                <a:gridCol w="2448274"/>
                <a:gridCol w="1103987"/>
                <a:gridCol w="1103987"/>
                <a:gridCol w="1103987"/>
                <a:gridCol w="1103987"/>
                <a:gridCol w="1103987"/>
              </a:tblGrid>
              <a:tr h="648072">
                <a:tc>
                  <a:txBody>
                    <a:bodyPr/>
                    <a:lstStyle/>
                    <a:p>
                      <a:pPr>
                        <a:spcAft>
                          <a:spcPts val="0"/>
                        </a:spcAft>
                      </a:pPr>
                      <a:endParaRPr lang="et-EE" sz="1200" b="0" dirty="0">
                        <a:solidFill>
                          <a:schemeClr val="tx2"/>
                        </a:solidFill>
                        <a:latin typeface="Verdana" pitchFamily="34" charset="0"/>
                        <a:ea typeface="Verdana" pitchFamily="34" charset="0"/>
                        <a:cs typeface="Verdana" pitchFamily="34" charset="0"/>
                      </a:endParaRPr>
                    </a:p>
                  </a:txBody>
                  <a:tcPr marL="68580" marR="68580" marT="0" marB="0"/>
                </a:tc>
                <a:tc>
                  <a:txBody>
                    <a:bodyPr/>
                    <a:lstStyle/>
                    <a:p>
                      <a:pPr algn="ctr">
                        <a:spcAft>
                          <a:spcPts val="0"/>
                        </a:spcAft>
                      </a:pPr>
                      <a:r>
                        <a:rPr lang="et-EE" sz="1200" dirty="0">
                          <a:solidFill>
                            <a:schemeClr val="bg1"/>
                          </a:solidFill>
                          <a:latin typeface="Verdana" pitchFamily="34" charset="0"/>
                          <a:ea typeface="Verdana" pitchFamily="34" charset="0"/>
                          <a:cs typeface="Verdana" pitchFamily="34" charset="0"/>
                        </a:rPr>
                        <a:t>Väga rahul</a:t>
                      </a:r>
                      <a:endParaRPr lang="et-EE" sz="1200" b="0" dirty="0">
                        <a:solidFill>
                          <a:schemeClr val="bg1"/>
                        </a:solidFill>
                        <a:latin typeface="Verdana" pitchFamily="34" charset="0"/>
                        <a:ea typeface="Verdana" pitchFamily="34" charset="0"/>
                        <a:cs typeface="Verdana" pitchFamily="34" charset="0"/>
                      </a:endParaRPr>
                    </a:p>
                  </a:txBody>
                  <a:tcPr marL="68580" marR="68580" marT="0" marB="0" anchor="ctr"/>
                </a:tc>
                <a:tc>
                  <a:txBody>
                    <a:bodyPr/>
                    <a:lstStyle/>
                    <a:p>
                      <a:pPr algn="ctr">
                        <a:spcAft>
                          <a:spcPts val="0"/>
                        </a:spcAft>
                      </a:pPr>
                      <a:r>
                        <a:rPr lang="et-EE" sz="1200" dirty="0">
                          <a:solidFill>
                            <a:schemeClr val="bg1"/>
                          </a:solidFill>
                          <a:latin typeface="Verdana" pitchFamily="34" charset="0"/>
                          <a:ea typeface="Verdana" pitchFamily="34" charset="0"/>
                          <a:cs typeface="Verdana" pitchFamily="34" charset="0"/>
                        </a:rPr>
                        <a:t>Pigem rahul</a:t>
                      </a:r>
                      <a:endParaRPr lang="et-EE" sz="1200" b="0" dirty="0">
                        <a:solidFill>
                          <a:schemeClr val="bg1"/>
                        </a:solidFill>
                        <a:latin typeface="Verdana" pitchFamily="34" charset="0"/>
                        <a:ea typeface="Verdana" pitchFamily="34" charset="0"/>
                        <a:cs typeface="Verdana" pitchFamily="34" charset="0"/>
                      </a:endParaRPr>
                    </a:p>
                  </a:txBody>
                  <a:tcPr marL="68580" marR="68580" marT="0" marB="0" anchor="ctr"/>
                </a:tc>
                <a:tc>
                  <a:txBody>
                    <a:bodyPr/>
                    <a:lstStyle/>
                    <a:p>
                      <a:pPr algn="ctr">
                        <a:spcAft>
                          <a:spcPts val="0"/>
                        </a:spcAft>
                      </a:pPr>
                      <a:r>
                        <a:rPr lang="et-EE" sz="1200" dirty="0">
                          <a:solidFill>
                            <a:schemeClr val="bg1"/>
                          </a:solidFill>
                          <a:latin typeface="Verdana" pitchFamily="34" charset="0"/>
                          <a:ea typeface="Verdana" pitchFamily="34" charset="0"/>
                          <a:cs typeface="Verdana" pitchFamily="34" charset="0"/>
                        </a:rPr>
                        <a:t>Pigem ei </a:t>
                      </a:r>
                      <a:r>
                        <a:rPr lang="et-EE" sz="1200" dirty="0" smtClean="0">
                          <a:solidFill>
                            <a:schemeClr val="bg1"/>
                          </a:solidFill>
                          <a:latin typeface="Verdana" pitchFamily="34" charset="0"/>
                          <a:ea typeface="Verdana" pitchFamily="34" charset="0"/>
                          <a:cs typeface="Verdana" pitchFamily="34" charset="0"/>
                        </a:rPr>
                        <a:t>olnud </a:t>
                      </a:r>
                      <a:r>
                        <a:rPr lang="et-EE" sz="1200" dirty="0">
                          <a:solidFill>
                            <a:schemeClr val="bg1"/>
                          </a:solidFill>
                          <a:latin typeface="Verdana" pitchFamily="34" charset="0"/>
                          <a:ea typeface="Verdana" pitchFamily="34" charset="0"/>
                          <a:cs typeface="Verdana" pitchFamily="34" charset="0"/>
                        </a:rPr>
                        <a:t>rahul</a:t>
                      </a:r>
                      <a:endParaRPr lang="et-EE" sz="1200" b="0" dirty="0">
                        <a:solidFill>
                          <a:schemeClr val="bg1"/>
                        </a:solidFill>
                        <a:latin typeface="Verdana" pitchFamily="34" charset="0"/>
                        <a:ea typeface="Verdana" pitchFamily="34" charset="0"/>
                        <a:cs typeface="Verdana" pitchFamily="34" charset="0"/>
                      </a:endParaRPr>
                    </a:p>
                  </a:txBody>
                  <a:tcPr marL="68580" marR="68580" marT="0" marB="0" anchor="ctr"/>
                </a:tc>
                <a:tc>
                  <a:txBody>
                    <a:bodyPr/>
                    <a:lstStyle/>
                    <a:p>
                      <a:pPr algn="ctr">
                        <a:spcAft>
                          <a:spcPts val="0"/>
                        </a:spcAft>
                      </a:pPr>
                      <a:r>
                        <a:rPr lang="et-EE" sz="1200" dirty="0">
                          <a:solidFill>
                            <a:schemeClr val="bg1"/>
                          </a:solidFill>
                          <a:latin typeface="Verdana" pitchFamily="34" charset="0"/>
                          <a:ea typeface="Verdana" pitchFamily="34" charset="0"/>
                          <a:cs typeface="Verdana" pitchFamily="34" charset="0"/>
                        </a:rPr>
                        <a:t>Üldse ei </a:t>
                      </a:r>
                      <a:r>
                        <a:rPr lang="et-EE" sz="1200" dirty="0" smtClean="0">
                          <a:solidFill>
                            <a:schemeClr val="bg1"/>
                          </a:solidFill>
                          <a:latin typeface="Verdana" pitchFamily="34" charset="0"/>
                          <a:ea typeface="Verdana" pitchFamily="34" charset="0"/>
                          <a:cs typeface="Verdana" pitchFamily="34" charset="0"/>
                        </a:rPr>
                        <a:t>olnud </a:t>
                      </a:r>
                      <a:r>
                        <a:rPr lang="et-EE" sz="1200" dirty="0">
                          <a:solidFill>
                            <a:schemeClr val="bg1"/>
                          </a:solidFill>
                          <a:latin typeface="Verdana" pitchFamily="34" charset="0"/>
                          <a:ea typeface="Verdana" pitchFamily="34" charset="0"/>
                          <a:cs typeface="Verdana" pitchFamily="34" charset="0"/>
                        </a:rPr>
                        <a:t>rahul</a:t>
                      </a:r>
                      <a:endParaRPr lang="et-EE" sz="1200" b="0" dirty="0">
                        <a:solidFill>
                          <a:schemeClr val="bg1"/>
                        </a:solidFill>
                        <a:latin typeface="Verdana" pitchFamily="34" charset="0"/>
                        <a:ea typeface="Verdana" pitchFamily="34" charset="0"/>
                        <a:cs typeface="Verdana" pitchFamily="34" charset="0"/>
                      </a:endParaRPr>
                    </a:p>
                  </a:txBody>
                  <a:tcPr marL="68580" marR="68580" marT="0" marB="0" anchor="ctr"/>
                </a:tc>
                <a:tc>
                  <a:txBody>
                    <a:bodyPr/>
                    <a:lstStyle/>
                    <a:p>
                      <a:pPr algn="ctr">
                        <a:lnSpc>
                          <a:spcPct val="115000"/>
                        </a:lnSpc>
                        <a:spcAft>
                          <a:spcPts val="0"/>
                        </a:spcAft>
                      </a:pPr>
                      <a:r>
                        <a:rPr lang="et-EE" sz="1200" dirty="0">
                          <a:solidFill>
                            <a:schemeClr val="bg1"/>
                          </a:solidFill>
                          <a:latin typeface="Verdana" pitchFamily="34" charset="0"/>
                          <a:ea typeface="Verdana" pitchFamily="34" charset="0"/>
                          <a:cs typeface="Verdana" pitchFamily="34" charset="0"/>
                        </a:rPr>
                        <a:t>Ei oska öelda</a:t>
                      </a:r>
                      <a:endParaRPr lang="et-EE" sz="1200" b="0" dirty="0">
                        <a:solidFill>
                          <a:schemeClr val="bg1"/>
                        </a:solidFill>
                        <a:latin typeface="Verdana" pitchFamily="34" charset="0"/>
                        <a:ea typeface="Verdana" pitchFamily="34" charset="0"/>
                        <a:cs typeface="Verdana" pitchFamily="34" charset="0"/>
                      </a:endParaRPr>
                    </a:p>
                  </a:txBody>
                  <a:tcPr marL="68580" marR="68580" marT="0" marB="0" anchor="ctr"/>
                </a:tc>
              </a:tr>
              <a:tr h="459472">
                <a:tc>
                  <a:txBody>
                    <a:bodyPr/>
                    <a:lstStyle/>
                    <a:p>
                      <a:pPr>
                        <a:spcAft>
                          <a:spcPts val="0"/>
                        </a:spcAft>
                      </a:pPr>
                      <a:r>
                        <a:rPr lang="et-EE" sz="1200" dirty="0" smtClean="0">
                          <a:solidFill>
                            <a:schemeClr val="tx2"/>
                          </a:solidFill>
                          <a:latin typeface="Verdana" pitchFamily="34" charset="0"/>
                          <a:ea typeface="Verdana" pitchFamily="34" charset="0"/>
                          <a:cs typeface="Verdana" pitchFamily="34" charset="0"/>
                        </a:rPr>
                        <a:t>teenuse kättesaadavusega - arsti juurde pääsemisega</a:t>
                      </a:r>
                      <a:endParaRPr lang="et-EE" sz="1200" b="1" dirty="0">
                        <a:solidFill>
                          <a:schemeClr val="tx2"/>
                        </a:solidFill>
                        <a:latin typeface="Verdana" pitchFamily="34" charset="0"/>
                        <a:ea typeface="Verdana" pitchFamily="34" charset="0"/>
                        <a:cs typeface="Verdana" pitchFamily="34" charset="0"/>
                      </a:endParaRPr>
                    </a:p>
                  </a:txBody>
                  <a:tcPr marL="68580" marR="68580" marT="0" marB="0" anchor="ctr"/>
                </a:tc>
                <a:tc>
                  <a:txBody>
                    <a:bodyPr/>
                    <a:lstStyle/>
                    <a:p>
                      <a:pPr algn="ctr">
                        <a:spcAft>
                          <a:spcPts val="0"/>
                        </a:spcAft>
                      </a:pPr>
                      <a:r>
                        <a:rPr lang="et-EE" sz="1200" dirty="0">
                          <a:solidFill>
                            <a:schemeClr val="tx2"/>
                          </a:solidFill>
                          <a:latin typeface="Verdana" pitchFamily="34" charset="0"/>
                          <a:ea typeface="Verdana" pitchFamily="34" charset="0"/>
                          <a:cs typeface="Verdana" pitchFamily="34" charset="0"/>
                        </a:rPr>
                        <a:t>4</a:t>
                      </a:r>
                      <a:endParaRPr lang="et-EE" sz="1200" b="0" dirty="0">
                        <a:solidFill>
                          <a:schemeClr val="tx2"/>
                        </a:solidFill>
                        <a:latin typeface="Verdana" pitchFamily="34" charset="0"/>
                        <a:ea typeface="Verdana" pitchFamily="34" charset="0"/>
                        <a:cs typeface="Verdana" pitchFamily="34" charset="0"/>
                      </a:endParaRPr>
                    </a:p>
                  </a:txBody>
                  <a:tcPr marL="68580" marR="68580" marT="0" marB="0" anchor="ctr"/>
                </a:tc>
                <a:tc>
                  <a:txBody>
                    <a:bodyPr/>
                    <a:lstStyle/>
                    <a:p>
                      <a:pPr algn="ctr">
                        <a:spcAft>
                          <a:spcPts val="0"/>
                        </a:spcAft>
                      </a:pPr>
                      <a:r>
                        <a:rPr lang="et-EE" sz="1200" dirty="0">
                          <a:solidFill>
                            <a:schemeClr val="tx2"/>
                          </a:solidFill>
                          <a:latin typeface="Verdana" pitchFamily="34" charset="0"/>
                          <a:ea typeface="Verdana" pitchFamily="34" charset="0"/>
                          <a:cs typeface="Verdana" pitchFamily="34" charset="0"/>
                        </a:rPr>
                        <a:t>3</a:t>
                      </a:r>
                      <a:endParaRPr lang="et-EE" sz="1200" b="0" dirty="0">
                        <a:solidFill>
                          <a:schemeClr val="tx2"/>
                        </a:solidFill>
                        <a:latin typeface="Verdana" pitchFamily="34" charset="0"/>
                        <a:ea typeface="Verdana" pitchFamily="34" charset="0"/>
                        <a:cs typeface="Verdana" pitchFamily="34" charset="0"/>
                      </a:endParaRPr>
                    </a:p>
                  </a:txBody>
                  <a:tcPr marL="68580" marR="68580" marT="0" marB="0" anchor="ctr"/>
                </a:tc>
                <a:tc>
                  <a:txBody>
                    <a:bodyPr/>
                    <a:lstStyle/>
                    <a:p>
                      <a:pPr algn="ctr">
                        <a:spcAft>
                          <a:spcPts val="0"/>
                        </a:spcAft>
                      </a:pPr>
                      <a:r>
                        <a:rPr lang="et-EE" sz="1200" dirty="0">
                          <a:solidFill>
                            <a:schemeClr val="tx2"/>
                          </a:solidFill>
                          <a:latin typeface="Verdana" pitchFamily="34" charset="0"/>
                          <a:ea typeface="Verdana" pitchFamily="34" charset="0"/>
                          <a:cs typeface="Verdana" pitchFamily="34" charset="0"/>
                        </a:rPr>
                        <a:t>2</a:t>
                      </a:r>
                      <a:endParaRPr lang="et-EE" sz="1200" b="0" dirty="0">
                        <a:solidFill>
                          <a:schemeClr val="tx2"/>
                        </a:solidFill>
                        <a:latin typeface="Verdana" pitchFamily="34" charset="0"/>
                        <a:ea typeface="Verdana" pitchFamily="34" charset="0"/>
                        <a:cs typeface="Verdana" pitchFamily="34" charset="0"/>
                      </a:endParaRPr>
                    </a:p>
                  </a:txBody>
                  <a:tcPr marL="68580" marR="68580" marT="0" marB="0" anchor="ctr"/>
                </a:tc>
                <a:tc>
                  <a:txBody>
                    <a:bodyPr/>
                    <a:lstStyle/>
                    <a:p>
                      <a:pPr algn="ctr">
                        <a:spcAft>
                          <a:spcPts val="0"/>
                        </a:spcAft>
                      </a:pPr>
                      <a:r>
                        <a:rPr lang="et-EE" sz="1200" dirty="0">
                          <a:solidFill>
                            <a:schemeClr val="tx2"/>
                          </a:solidFill>
                          <a:latin typeface="Verdana" pitchFamily="34" charset="0"/>
                          <a:ea typeface="Verdana" pitchFamily="34" charset="0"/>
                          <a:cs typeface="Verdana" pitchFamily="34" charset="0"/>
                        </a:rPr>
                        <a:t>1</a:t>
                      </a:r>
                      <a:endParaRPr lang="et-EE" sz="1200" b="0" dirty="0">
                        <a:solidFill>
                          <a:schemeClr val="tx2"/>
                        </a:solidFill>
                        <a:latin typeface="Verdana" pitchFamily="34" charset="0"/>
                        <a:ea typeface="Verdana" pitchFamily="34" charset="0"/>
                        <a:cs typeface="Verdana" pitchFamily="34" charset="0"/>
                      </a:endParaRPr>
                    </a:p>
                  </a:txBody>
                  <a:tcPr marL="68580" marR="68580" marT="0" marB="0" anchor="ctr"/>
                </a:tc>
                <a:tc>
                  <a:txBody>
                    <a:bodyPr/>
                    <a:lstStyle/>
                    <a:p>
                      <a:pPr algn="ctr">
                        <a:spcAft>
                          <a:spcPts val="0"/>
                        </a:spcAft>
                      </a:pPr>
                      <a:r>
                        <a:rPr lang="et-EE" sz="1200" dirty="0">
                          <a:solidFill>
                            <a:schemeClr val="tx2"/>
                          </a:solidFill>
                          <a:latin typeface="Verdana" pitchFamily="34" charset="0"/>
                          <a:ea typeface="Verdana" pitchFamily="34" charset="0"/>
                          <a:cs typeface="Verdana" pitchFamily="34" charset="0"/>
                        </a:rPr>
                        <a:t>5</a:t>
                      </a:r>
                      <a:endParaRPr lang="et-EE" sz="1200" b="0" dirty="0">
                        <a:solidFill>
                          <a:schemeClr val="tx2"/>
                        </a:solidFill>
                        <a:latin typeface="Verdana" pitchFamily="34" charset="0"/>
                        <a:ea typeface="Verdana" pitchFamily="34" charset="0"/>
                        <a:cs typeface="Verdana" pitchFamily="34" charset="0"/>
                      </a:endParaRPr>
                    </a:p>
                  </a:txBody>
                  <a:tcPr marL="68580" marR="68580" marT="0" marB="0" anchor="ctr"/>
                </a:tc>
              </a:tr>
              <a:tr h="432048">
                <a:tc>
                  <a:txBody>
                    <a:bodyPr/>
                    <a:lstStyle/>
                    <a:p>
                      <a:pPr>
                        <a:spcAft>
                          <a:spcPts val="0"/>
                        </a:spcAft>
                      </a:pPr>
                      <a:r>
                        <a:rPr lang="et-EE" sz="1200" dirty="0" smtClean="0">
                          <a:solidFill>
                            <a:schemeClr val="tx2"/>
                          </a:solidFill>
                          <a:latin typeface="Verdana" pitchFamily="34" charset="0"/>
                          <a:ea typeface="Verdana" pitchFamily="34" charset="0"/>
                          <a:cs typeface="Verdana" pitchFamily="34" charset="0"/>
                        </a:rPr>
                        <a:t>vastuvõtuaja registreerimise korraldusega</a:t>
                      </a:r>
                      <a:endParaRPr lang="et-EE" sz="1200" b="1" dirty="0">
                        <a:solidFill>
                          <a:schemeClr val="tx2"/>
                        </a:solidFill>
                        <a:latin typeface="Verdana" pitchFamily="34" charset="0"/>
                        <a:ea typeface="Verdana" pitchFamily="34" charset="0"/>
                        <a:cs typeface="Verdana" pitchFamily="34" charset="0"/>
                      </a:endParaRPr>
                    </a:p>
                  </a:txBody>
                  <a:tcPr marL="68580" marR="68580" marT="0" marB="0" anchor="ctr"/>
                </a:tc>
                <a:tc>
                  <a:txBody>
                    <a:bodyPr/>
                    <a:lstStyle/>
                    <a:p>
                      <a:pPr algn="ctr">
                        <a:spcAft>
                          <a:spcPts val="0"/>
                        </a:spcAft>
                      </a:pPr>
                      <a:r>
                        <a:rPr lang="et-EE" sz="1200" dirty="0">
                          <a:solidFill>
                            <a:schemeClr val="tx2"/>
                          </a:solidFill>
                          <a:latin typeface="Verdana" pitchFamily="34" charset="0"/>
                          <a:ea typeface="Verdana" pitchFamily="34" charset="0"/>
                          <a:cs typeface="Verdana" pitchFamily="34" charset="0"/>
                        </a:rPr>
                        <a:t>4</a:t>
                      </a:r>
                      <a:endParaRPr lang="et-EE" sz="1200" b="0" dirty="0">
                        <a:solidFill>
                          <a:schemeClr val="tx2"/>
                        </a:solidFill>
                        <a:latin typeface="Verdana" pitchFamily="34" charset="0"/>
                        <a:ea typeface="Verdana" pitchFamily="34" charset="0"/>
                        <a:cs typeface="Verdana" pitchFamily="34" charset="0"/>
                      </a:endParaRPr>
                    </a:p>
                  </a:txBody>
                  <a:tcPr marL="68580" marR="68580" marT="0" marB="0" anchor="ctr"/>
                </a:tc>
                <a:tc>
                  <a:txBody>
                    <a:bodyPr/>
                    <a:lstStyle/>
                    <a:p>
                      <a:pPr algn="ctr">
                        <a:spcAft>
                          <a:spcPts val="0"/>
                        </a:spcAft>
                      </a:pPr>
                      <a:r>
                        <a:rPr lang="et-EE" sz="1200" dirty="0">
                          <a:solidFill>
                            <a:schemeClr val="tx2"/>
                          </a:solidFill>
                          <a:latin typeface="Verdana" pitchFamily="34" charset="0"/>
                          <a:ea typeface="Verdana" pitchFamily="34" charset="0"/>
                          <a:cs typeface="Verdana" pitchFamily="34" charset="0"/>
                        </a:rPr>
                        <a:t>3</a:t>
                      </a:r>
                      <a:endParaRPr lang="et-EE" sz="1200" b="0" dirty="0">
                        <a:solidFill>
                          <a:schemeClr val="tx2"/>
                        </a:solidFill>
                        <a:latin typeface="Verdana" pitchFamily="34" charset="0"/>
                        <a:ea typeface="Verdana" pitchFamily="34" charset="0"/>
                        <a:cs typeface="Verdana" pitchFamily="34" charset="0"/>
                      </a:endParaRPr>
                    </a:p>
                  </a:txBody>
                  <a:tcPr marL="68580" marR="68580" marT="0" marB="0" anchor="ctr"/>
                </a:tc>
                <a:tc>
                  <a:txBody>
                    <a:bodyPr/>
                    <a:lstStyle/>
                    <a:p>
                      <a:pPr algn="ctr">
                        <a:spcAft>
                          <a:spcPts val="0"/>
                        </a:spcAft>
                      </a:pPr>
                      <a:r>
                        <a:rPr lang="et-EE" sz="1200" dirty="0">
                          <a:solidFill>
                            <a:schemeClr val="tx2"/>
                          </a:solidFill>
                          <a:latin typeface="Verdana" pitchFamily="34" charset="0"/>
                          <a:ea typeface="Verdana" pitchFamily="34" charset="0"/>
                          <a:cs typeface="Verdana" pitchFamily="34" charset="0"/>
                        </a:rPr>
                        <a:t>2</a:t>
                      </a:r>
                      <a:endParaRPr lang="et-EE" sz="1200" b="0" dirty="0">
                        <a:solidFill>
                          <a:schemeClr val="tx2"/>
                        </a:solidFill>
                        <a:latin typeface="Verdana" pitchFamily="34" charset="0"/>
                        <a:ea typeface="Verdana" pitchFamily="34" charset="0"/>
                        <a:cs typeface="Verdana" pitchFamily="34" charset="0"/>
                      </a:endParaRPr>
                    </a:p>
                  </a:txBody>
                  <a:tcPr marL="68580" marR="68580" marT="0" marB="0" anchor="ctr"/>
                </a:tc>
                <a:tc>
                  <a:txBody>
                    <a:bodyPr/>
                    <a:lstStyle/>
                    <a:p>
                      <a:pPr algn="ctr">
                        <a:spcAft>
                          <a:spcPts val="0"/>
                        </a:spcAft>
                      </a:pPr>
                      <a:r>
                        <a:rPr lang="et-EE" sz="1200" dirty="0">
                          <a:solidFill>
                            <a:schemeClr val="tx2"/>
                          </a:solidFill>
                          <a:latin typeface="Verdana" pitchFamily="34" charset="0"/>
                          <a:ea typeface="Verdana" pitchFamily="34" charset="0"/>
                          <a:cs typeface="Verdana" pitchFamily="34" charset="0"/>
                        </a:rPr>
                        <a:t>1</a:t>
                      </a:r>
                      <a:endParaRPr lang="et-EE" sz="1200" b="0" dirty="0">
                        <a:solidFill>
                          <a:schemeClr val="tx2"/>
                        </a:solidFill>
                        <a:latin typeface="Verdana" pitchFamily="34" charset="0"/>
                        <a:ea typeface="Verdana" pitchFamily="34" charset="0"/>
                        <a:cs typeface="Verdana" pitchFamily="34" charset="0"/>
                      </a:endParaRPr>
                    </a:p>
                  </a:txBody>
                  <a:tcPr marL="68580" marR="68580" marT="0" marB="0" anchor="ctr"/>
                </a:tc>
                <a:tc>
                  <a:txBody>
                    <a:bodyPr/>
                    <a:lstStyle/>
                    <a:p>
                      <a:pPr algn="ctr">
                        <a:spcAft>
                          <a:spcPts val="0"/>
                        </a:spcAft>
                      </a:pPr>
                      <a:r>
                        <a:rPr lang="et-EE" sz="1200" dirty="0">
                          <a:solidFill>
                            <a:schemeClr val="tx2"/>
                          </a:solidFill>
                          <a:latin typeface="Verdana" pitchFamily="34" charset="0"/>
                          <a:ea typeface="Verdana" pitchFamily="34" charset="0"/>
                          <a:cs typeface="Verdana" pitchFamily="34" charset="0"/>
                        </a:rPr>
                        <a:t>5</a:t>
                      </a:r>
                      <a:endParaRPr lang="et-EE" sz="1200" b="0" dirty="0">
                        <a:solidFill>
                          <a:schemeClr val="tx2"/>
                        </a:solidFill>
                        <a:latin typeface="Verdana" pitchFamily="34" charset="0"/>
                        <a:ea typeface="Verdana" pitchFamily="34" charset="0"/>
                        <a:cs typeface="Verdana" pitchFamily="34" charset="0"/>
                      </a:endParaRPr>
                    </a:p>
                  </a:txBody>
                  <a:tcPr marL="68580" marR="68580" marT="0" marB="0" anchor="ctr"/>
                </a:tc>
              </a:tr>
              <a:tr h="419858">
                <a:tc>
                  <a:txBody>
                    <a:bodyPr/>
                    <a:lstStyle/>
                    <a:p>
                      <a:pPr>
                        <a:spcAft>
                          <a:spcPts val="0"/>
                        </a:spcAft>
                      </a:pPr>
                      <a:r>
                        <a:rPr lang="et-EE" sz="1200" dirty="0">
                          <a:solidFill>
                            <a:schemeClr val="tx2"/>
                          </a:solidFill>
                          <a:latin typeface="Verdana" pitchFamily="34" charset="0"/>
                          <a:ea typeface="Verdana" pitchFamily="34" charset="0"/>
                          <a:cs typeface="Verdana" pitchFamily="34" charset="0"/>
                        </a:rPr>
                        <a:t>ravivõimaluste selgitamisega </a:t>
                      </a:r>
                      <a:endParaRPr lang="et-EE" sz="1200" b="1" dirty="0">
                        <a:solidFill>
                          <a:schemeClr val="tx2"/>
                        </a:solidFill>
                        <a:latin typeface="Verdana" pitchFamily="34" charset="0"/>
                        <a:ea typeface="Verdana" pitchFamily="34" charset="0"/>
                        <a:cs typeface="Verdana" pitchFamily="34" charset="0"/>
                      </a:endParaRPr>
                    </a:p>
                  </a:txBody>
                  <a:tcPr marL="68580" marR="68580" marT="0" marB="0" anchor="ctr"/>
                </a:tc>
                <a:tc>
                  <a:txBody>
                    <a:bodyPr/>
                    <a:lstStyle/>
                    <a:p>
                      <a:pPr algn="ctr">
                        <a:spcAft>
                          <a:spcPts val="0"/>
                        </a:spcAft>
                      </a:pPr>
                      <a:r>
                        <a:rPr lang="et-EE" sz="1200" dirty="0">
                          <a:solidFill>
                            <a:schemeClr val="tx2"/>
                          </a:solidFill>
                          <a:latin typeface="Verdana" pitchFamily="34" charset="0"/>
                          <a:ea typeface="Verdana" pitchFamily="34" charset="0"/>
                          <a:cs typeface="Verdana" pitchFamily="34" charset="0"/>
                        </a:rPr>
                        <a:t>4</a:t>
                      </a:r>
                      <a:endParaRPr lang="et-EE" sz="1200" b="0" dirty="0">
                        <a:solidFill>
                          <a:schemeClr val="tx2"/>
                        </a:solidFill>
                        <a:latin typeface="Verdana" pitchFamily="34" charset="0"/>
                        <a:ea typeface="Verdana" pitchFamily="34" charset="0"/>
                        <a:cs typeface="Verdana" pitchFamily="34" charset="0"/>
                      </a:endParaRPr>
                    </a:p>
                  </a:txBody>
                  <a:tcPr marL="68580" marR="68580" marT="0" marB="0" anchor="ctr"/>
                </a:tc>
                <a:tc>
                  <a:txBody>
                    <a:bodyPr/>
                    <a:lstStyle/>
                    <a:p>
                      <a:pPr algn="ctr">
                        <a:spcAft>
                          <a:spcPts val="0"/>
                        </a:spcAft>
                      </a:pPr>
                      <a:r>
                        <a:rPr lang="et-EE" sz="1200" dirty="0">
                          <a:solidFill>
                            <a:schemeClr val="tx2"/>
                          </a:solidFill>
                          <a:latin typeface="Verdana" pitchFamily="34" charset="0"/>
                          <a:ea typeface="Verdana" pitchFamily="34" charset="0"/>
                          <a:cs typeface="Verdana" pitchFamily="34" charset="0"/>
                        </a:rPr>
                        <a:t>3</a:t>
                      </a:r>
                      <a:endParaRPr lang="et-EE" sz="1200" b="0" dirty="0">
                        <a:solidFill>
                          <a:schemeClr val="tx2"/>
                        </a:solidFill>
                        <a:latin typeface="Verdana" pitchFamily="34" charset="0"/>
                        <a:ea typeface="Verdana" pitchFamily="34" charset="0"/>
                        <a:cs typeface="Verdana" pitchFamily="34" charset="0"/>
                      </a:endParaRPr>
                    </a:p>
                  </a:txBody>
                  <a:tcPr marL="68580" marR="68580" marT="0" marB="0" anchor="ctr"/>
                </a:tc>
                <a:tc>
                  <a:txBody>
                    <a:bodyPr/>
                    <a:lstStyle/>
                    <a:p>
                      <a:pPr algn="ctr">
                        <a:spcAft>
                          <a:spcPts val="0"/>
                        </a:spcAft>
                      </a:pPr>
                      <a:r>
                        <a:rPr lang="et-EE" sz="1200" dirty="0">
                          <a:solidFill>
                            <a:schemeClr val="tx2"/>
                          </a:solidFill>
                          <a:latin typeface="Verdana" pitchFamily="34" charset="0"/>
                          <a:ea typeface="Verdana" pitchFamily="34" charset="0"/>
                          <a:cs typeface="Verdana" pitchFamily="34" charset="0"/>
                        </a:rPr>
                        <a:t>2</a:t>
                      </a:r>
                      <a:endParaRPr lang="et-EE" sz="1200" b="0" dirty="0">
                        <a:solidFill>
                          <a:schemeClr val="tx2"/>
                        </a:solidFill>
                        <a:latin typeface="Verdana" pitchFamily="34" charset="0"/>
                        <a:ea typeface="Verdana" pitchFamily="34" charset="0"/>
                        <a:cs typeface="Verdana" pitchFamily="34" charset="0"/>
                      </a:endParaRPr>
                    </a:p>
                  </a:txBody>
                  <a:tcPr marL="68580" marR="68580" marT="0" marB="0" anchor="ctr"/>
                </a:tc>
                <a:tc>
                  <a:txBody>
                    <a:bodyPr/>
                    <a:lstStyle/>
                    <a:p>
                      <a:pPr algn="ctr">
                        <a:spcAft>
                          <a:spcPts val="0"/>
                        </a:spcAft>
                      </a:pPr>
                      <a:r>
                        <a:rPr lang="et-EE" sz="1200" dirty="0">
                          <a:solidFill>
                            <a:schemeClr val="tx2"/>
                          </a:solidFill>
                          <a:latin typeface="Verdana" pitchFamily="34" charset="0"/>
                          <a:ea typeface="Verdana" pitchFamily="34" charset="0"/>
                          <a:cs typeface="Verdana" pitchFamily="34" charset="0"/>
                        </a:rPr>
                        <a:t>1</a:t>
                      </a:r>
                      <a:endParaRPr lang="et-EE" sz="1200" b="0" dirty="0">
                        <a:solidFill>
                          <a:schemeClr val="tx2"/>
                        </a:solidFill>
                        <a:latin typeface="Verdana" pitchFamily="34" charset="0"/>
                        <a:ea typeface="Verdana" pitchFamily="34" charset="0"/>
                        <a:cs typeface="Verdana" pitchFamily="34" charset="0"/>
                      </a:endParaRPr>
                    </a:p>
                  </a:txBody>
                  <a:tcPr marL="68580" marR="68580" marT="0" marB="0" anchor="ctr"/>
                </a:tc>
                <a:tc>
                  <a:txBody>
                    <a:bodyPr/>
                    <a:lstStyle/>
                    <a:p>
                      <a:pPr algn="ctr">
                        <a:spcAft>
                          <a:spcPts val="0"/>
                        </a:spcAft>
                      </a:pPr>
                      <a:r>
                        <a:rPr lang="et-EE" sz="1200">
                          <a:solidFill>
                            <a:schemeClr val="tx2"/>
                          </a:solidFill>
                          <a:latin typeface="Verdana" pitchFamily="34" charset="0"/>
                          <a:ea typeface="Verdana" pitchFamily="34" charset="0"/>
                          <a:cs typeface="Verdana" pitchFamily="34" charset="0"/>
                        </a:rPr>
                        <a:t>5</a:t>
                      </a:r>
                      <a:endParaRPr lang="et-EE" sz="1200" b="0">
                        <a:solidFill>
                          <a:schemeClr val="tx2"/>
                        </a:solidFill>
                        <a:latin typeface="Verdana" pitchFamily="34" charset="0"/>
                        <a:ea typeface="Verdana" pitchFamily="34" charset="0"/>
                        <a:cs typeface="Verdana" pitchFamily="34" charset="0"/>
                      </a:endParaRPr>
                    </a:p>
                  </a:txBody>
                  <a:tcPr marL="68580" marR="68580" marT="0" marB="0" anchor="ctr"/>
                </a:tc>
              </a:tr>
              <a:tr h="282574">
                <a:tc>
                  <a:txBody>
                    <a:bodyPr/>
                    <a:lstStyle/>
                    <a:p>
                      <a:r>
                        <a:rPr lang="et-EE" sz="1200" dirty="0" smtClean="0">
                          <a:solidFill>
                            <a:schemeClr val="tx2"/>
                          </a:solidFill>
                          <a:latin typeface="Verdana" pitchFamily="34" charset="0"/>
                          <a:ea typeface="Verdana" pitchFamily="34" charset="0"/>
                          <a:cs typeface="Verdana" pitchFamily="34" charset="0"/>
                        </a:rPr>
                        <a:t>ravi tulemusega</a:t>
                      </a:r>
                      <a:endParaRPr lang="et-EE" sz="1200" b="1" dirty="0">
                        <a:solidFill>
                          <a:schemeClr val="tx2"/>
                        </a:solidFill>
                        <a:latin typeface="Verdana" pitchFamily="34" charset="0"/>
                        <a:ea typeface="Verdana" pitchFamily="34" charset="0"/>
                        <a:cs typeface="Verdana" pitchFamily="34" charset="0"/>
                      </a:endParaRPr>
                    </a:p>
                  </a:txBody>
                  <a:tcPr marL="68580" marR="68580" marT="0" marB="0" anchor="ctr"/>
                </a:tc>
                <a:tc>
                  <a:txBody>
                    <a:bodyPr/>
                    <a:lstStyle/>
                    <a:p>
                      <a:pPr algn="ctr">
                        <a:spcAft>
                          <a:spcPts val="0"/>
                        </a:spcAft>
                      </a:pPr>
                      <a:r>
                        <a:rPr lang="et-EE" sz="1200" dirty="0">
                          <a:solidFill>
                            <a:schemeClr val="tx2"/>
                          </a:solidFill>
                          <a:latin typeface="Verdana" pitchFamily="34" charset="0"/>
                          <a:ea typeface="Verdana" pitchFamily="34" charset="0"/>
                          <a:cs typeface="Verdana" pitchFamily="34" charset="0"/>
                        </a:rPr>
                        <a:t>4</a:t>
                      </a:r>
                      <a:endParaRPr lang="et-EE" sz="1200" b="0" dirty="0">
                        <a:solidFill>
                          <a:schemeClr val="tx2"/>
                        </a:solidFill>
                        <a:latin typeface="Verdana" pitchFamily="34" charset="0"/>
                        <a:ea typeface="Verdana" pitchFamily="34" charset="0"/>
                        <a:cs typeface="Verdana" pitchFamily="34" charset="0"/>
                      </a:endParaRPr>
                    </a:p>
                  </a:txBody>
                  <a:tcPr marL="68580" marR="68580" marT="0" marB="0" anchor="ctr"/>
                </a:tc>
                <a:tc>
                  <a:txBody>
                    <a:bodyPr/>
                    <a:lstStyle/>
                    <a:p>
                      <a:pPr algn="ctr">
                        <a:spcAft>
                          <a:spcPts val="0"/>
                        </a:spcAft>
                      </a:pPr>
                      <a:r>
                        <a:rPr lang="et-EE" sz="1200" dirty="0">
                          <a:solidFill>
                            <a:schemeClr val="tx2"/>
                          </a:solidFill>
                          <a:latin typeface="Verdana" pitchFamily="34" charset="0"/>
                          <a:ea typeface="Verdana" pitchFamily="34" charset="0"/>
                          <a:cs typeface="Verdana" pitchFamily="34" charset="0"/>
                        </a:rPr>
                        <a:t>3</a:t>
                      </a:r>
                      <a:endParaRPr lang="et-EE" sz="1200" b="0" dirty="0">
                        <a:solidFill>
                          <a:schemeClr val="tx2"/>
                        </a:solidFill>
                        <a:latin typeface="Verdana" pitchFamily="34" charset="0"/>
                        <a:ea typeface="Verdana" pitchFamily="34" charset="0"/>
                        <a:cs typeface="Verdana" pitchFamily="34" charset="0"/>
                      </a:endParaRPr>
                    </a:p>
                  </a:txBody>
                  <a:tcPr marL="68580" marR="68580" marT="0" marB="0" anchor="ctr"/>
                </a:tc>
                <a:tc>
                  <a:txBody>
                    <a:bodyPr/>
                    <a:lstStyle/>
                    <a:p>
                      <a:pPr algn="ctr">
                        <a:spcAft>
                          <a:spcPts val="0"/>
                        </a:spcAft>
                      </a:pPr>
                      <a:r>
                        <a:rPr lang="et-EE" sz="1200" dirty="0">
                          <a:solidFill>
                            <a:schemeClr val="tx2"/>
                          </a:solidFill>
                          <a:latin typeface="Verdana" pitchFamily="34" charset="0"/>
                          <a:ea typeface="Verdana" pitchFamily="34" charset="0"/>
                          <a:cs typeface="Verdana" pitchFamily="34" charset="0"/>
                        </a:rPr>
                        <a:t>2</a:t>
                      </a:r>
                      <a:endParaRPr lang="et-EE" sz="1200" b="0" dirty="0">
                        <a:solidFill>
                          <a:schemeClr val="tx2"/>
                        </a:solidFill>
                        <a:latin typeface="Verdana" pitchFamily="34" charset="0"/>
                        <a:ea typeface="Verdana" pitchFamily="34" charset="0"/>
                        <a:cs typeface="Verdana" pitchFamily="34" charset="0"/>
                      </a:endParaRPr>
                    </a:p>
                  </a:txBody>
                  <a:tcPr marL="68580" marR="68580" marT="0" marB="0" anchor="ctr"/>
                </a:tc>
                <a:tc>
                  <a:txBody>
                    <a:bodyPr/>
                    <a:lstStyle/>
                    <a:p>
                      <a:pPr algn="ctr">
                        <a:spcAft>
                          <a:spcPts val="0"/>
                        </a:spcAft>
                      </a:pPr>
                      <a:r>
                        <a:rPr lang="et-EE" sz="1200" dirty="0">
                          <a:solidFill>
                            <a:schemeClr val="tx2"/>
                          </a:solidFill>
                          <a:latin typeface="Verdana" pitchFamily="34" charset="0"/>
                          <a:ea typeface="Verdana" pitchFamily="34" charset="0"/>
                          <a:cs typeface="Verdana" pitchFamily="34" charset="0"/>
                        </a:rPr>
                        <a:t>1</a:t>
                      </a:r>
                      <a:endParaRPr lang="et-EE" sz="1200" b="0" dirty="0">
                        <a:solidFill>
                          <a:schemeClr val="tx2"/>
                        </a:solidFill>
                        <a:latin typeface="Verdana" pitchFamily="34" charset="0"/>
                        <a:ea typeface="Verdana" pitchFamily="34" charset="0"/>
                        <a:cs typeface="Verdana" pitchFamily="34" charset="0"/>
                      </a:endParaRPr>
                    </a:p>
                  </a:txBody>
                  <a:tcPr marL="68580" marR="68580" marT="0" marB="0" anchor="ctr"/>
                </a:tc>
                <a:tc>
                  <a:txBody>
                    <a:bodyPr/>
                    <a:lstStyle/>
                    <a:p>
                      <a:pPr algn="ctr">
                        <a:spcAft>
                          <a:spcPts val="0"/>
                        </a:spcAft>
                      </a:pPr>
                      <a:r>
                        <a:rPr lang="et-EE" sz="1200" dirty="0" smtClean="0">
                          <a:solidFill>
                            <a:schemeClr val="tx2"/>
                          </a:solidFill>
                          <a:latin typeface="Verdana" pitchFamily="34" charset="0"/>
                          <a:ea typeface="Verdana" pitchFamily="34" charset="0"/>
                          <a:cs typeface="Verdana" pitchFamily="34" charset="0"/>
                        </a:rPr>
                        <a:t>5</a:t>
                      </a:r>
                      <a:endParaRPr lang="et-EE" sz="1200" b="0" dirty="0">
                        <a:solidFill>
                          <a:schemeClr val="tx2"/>
                        </a:solidFill>
                        <a:latin typeface="Verdana" pitchFamily="34" charset="0"/>
                        <a:ea typeface="Verdana" pitchFamily="34" charset="0"/>
                        <a:cs typeface="Verdana" pitchFamily="34" charset="0"/>
                      </a:endParaRPr>
                    </a:p>
                  </a:txBody>
                  <a:tcPr marL="68580" marR="68580" marT="0" marB="0" anchor="ctr"/>
                </a:tc>
              </a:tr>
              <a:tr h="354606">
                <a:tc>
                  <a:txBody>
                    <a:bodyPr/>
                    <a:lstStyle/>
                    <a:p>
                      <a:pPr>
                        <a:spcAft>
                          <a:spcPts val="0"/>
                        </a:spcAft>
                      </a:pPr>
                      <a:r>
                        <a:rPr lang="et-EE" sz="1200" dirty="0">
                          <a:solidFill>
                            <a:schemeClr val="tx2"/>
                          </a:solidFill>
                          <a:latin typeface="Verdana" pitchFamily="34" charset="0"/>
                          <a:ea typeface="Verdana" pitchFamily="34" charset="0"/>
                          <a:cs typeface="Verdana" pitchFamily="34" charset="0"/>
                        </a:rPr>
                        <a:t>suhtumisega</a:t>
                      </a:r>
                      <a:endParaRPr lang="et-EE" sz="1200" b="1" dirty="0">
                        <a:solidFill>
                          <a:schemeClr val="tx2"/>
                        </a:solidFill>
                        <a:latin typeface="Verdana" pitchFamily="34" charset="0"/>
                        <a:ea typeface="Verdana" pitchFamily="34" charset="0"/>
                        <a:cs typeface="Verdana" pitchFamily="34" charset="0"/>
                      </a:endParaRPr>
                    </a:p>
                  </a:txBody>
                  <a:tcPr marL="68580" marR="68580" marT="0" marB="0" anchor="ctr"/>
                </a:tc>
                <a:tc>
                  <a:txBody>
                    <a:bodyPr/>
                    <a:lstStyle/>
                    <a:p>
                      <a:pPr algn="ctr">
                        <a:spcAft>
                          <a:spcPts val="0"/>
                        </a:spcAft>
                      </a:pPr>
                      <a:r>
                        <a:rPr lang="et-EE" sz="1200" dirty="0">
                          <a:solidFill>
                            <a:schemeClr val="tx2"/>
                          </a:solidFill>
                          <a:latin typeface="Verdana" pitchFamily="34" charset="0"/>
                          <a:ea typeface="Verdana" pitchFamily="34" charset="0"/>
                          <a:cs typeface="Verdana" pitchFamily="34" charset="0"/>
                        </a:rPr>
                        <a:t>4</a:t>
                      </a:r>
                      <a:endParaRPr lang="et-EE" sz="1200" b="0" dirty="0">
                        <a:solidFill>
                          <a:schemeClr val="tx2"/>
                        </a:solidFill>
                        <a:latin typeface="Verdana" pitchFamily="34" charset="0"/>
                        <a:ea typeface="Verdana" pitchFamily="34" charset="0"/>
                        <a:cs typeface="Verdana" pitchFamily="34" charset="0"/>
                      </a:endParaRPr>
                    </a:p>
                  </a:txBody>
                  <a:tcPr marL="68580" marR="68580" marT="0" marB="0" anchor="ctr"/>
                </a:tc>
                <a:tc>
                  <a:txBody>
                    <a:bodyPr/>
                    <a:lstStyle/>
                    <a:p>
                      <a:pPr algn="ctr">
                        <a:spcAft>
                          <a:spcPts val="0"/>
                        </a:spcAft>
                      </a:pPr>
                      <a:r>
                        <a:rPr lang="et-EE" sz="1200" dirty="0">
                          <a:solidFill>
                            <a:schemeClr val="tx2"/>
                          </a:solidFill>
                          <a:latin typeface="Verdana" pitchFamily="34" charset="0"/>
                          <a:ea typeface="Verdana" pitchFamily="34" charset="0"/>
                          <a:cs typeface="Verdana" pitchFamily="34" charset="0"/>
                        </a:rPr>
                        <a:t>3</a:t>
                      </a:r>
                      <a:endParaRPr lang="et-EE" sz="1200" b="0" dirty="0">
                        <a:solidFill>
                          <a:schemeClr val="tx2"/>
                        </a:solidFill>
                        <a:latin typeface="Verdana" pitchFamily="34" charset="0"/>
                        <a:ea typeface="Verdana" pitchFamily="34" charset="0"/>
                        <a:cs typeface="Verdana" pitchFamily="34" charset="0"/>
                      </a:endParaRPr>
                    </a:p>
                  </a:txBody>
                  <a:tcPr marL="68580" marR="68580" marT="0" marB="0" anchor="ctr"/>
                </a:tc>
                <a:tc>
                  <a:txBody>
                    <a:bodyPr/>
                    <a:lstStyle/>
                    <a:p>
                      <a:pPr algn="ctr">
                        <a:spcAft>
                          <a:spcPts val="0"/>
                        </a:spcAft>
                      </a:pPr>
                      <a:r>
                        <a:rPr lang="et-EE" sz="1200" dirty="0">
                          <a:solidFill>
                            <a:schemeClr val="tx2"/>
                          </a:solidFill>
                          <a:latin typeface="Verdana" pitchFamily="34" charset="0"/>
                          <a:ea typeface="Verdana" pitchFamily="34" charset="0"/>
                          <a:cs typeface="Verdana" pitchFamily="34" charset="0"/>
                        </a:rPr>
                        <a:t>2</a:t>
                      </a:r>
                      <a:endParaRPr lang="et-EE" sz="1200" b="0" dirty="0">
                        <a:solidFill>
                          <a:schemeClr val="tx2"/>
                        </a:solidFill>
                        <a:latin typeface="Verdana" pitchFamily="34" charset="0"/>
                        <a:ea typeface="Verdana" pitchFamily="34" charset="0"/>
                        <a:cs typeface="Verdana" pitchFamily="34" charset="0"/>
                      </a:endParaRPr>
                    </a:p>
                  </a:txBody>
                  <a:tcPr marL="68580" marR="68580" marT="0" marB="0" anchor="ctr"/>
                </a:tc>
                <a:tc>
                  <a:txBody>
                    <a:bodyPr/>
                    <a:lstStyle/>
                    <a:p>
                      <a:pPr algn="ctr">
                        <a:spcAft>
                          <a:spcPts val="0"/>
                        </a:spcAft>
                      </a:pPr>
                      <a:r>
                        <a:rPr lang="et-EE" sz="1200" dirty="0">
                          <a:solidFill>
                            <a:schemeClr val="tx2"/>
                          </a:solidFill>
                          <a:latin typeface="Verdana" pitchFamily="34" charset="0"/>
                          <a:ea typeface="Verdana" pitchFamily="34" charset="0"/>
                          <a:cs typeface="Verdana" pitchFamily="34" charset="0"/>
                        </a:rPr>
                        <a:t>1</a:t>
                      </a:r>
                      <a:endParaRPr lang="et-EE" sz="1200" b="0" dirty="0">
                        <a:solidFill>
                          <a:schemeClr val="tx2"/>
                        </a:solidFill>
                        <a:latin typeface="Verdana" pitchFamily="34" charset="0"/>
                        <a:ea typeface="Verdana" pitchFamily="34" charset="0"/>
                        <a:cs typeface="Verdana" pitchFamily="34" charset="0"/>
                      </a:endParaRPr>
                    </a:p>
                  </a:txBody>
                  <a:tcPr marL="68580" marR="68580" marT="0" marB="0" anchor="ctr"/>
                </a:tc>
                <a:tc>
                  <a:txBody>
                    <a:bodyPr/>
                    <a:lstStyle/>
                    <a:p>
                      <a:pPr algn="ctr">
                        <a:spcAft>
                          <a:spcPts val="0"/>
                        </a:spcAft>
                      </a:pPr>
                      <a:r>
                        <a:rPr lang="et-EE" sz="1200" dirty="0" smtClean="0">
                          <a:solidFill>
                            <a:schemeClr val="tx2"/>
                          </a:solidFill>
                          <a:latin typeface="Verdana" pitchFamily="34" charset="0"/>
                          <a:ea typeface="Verdana" pitchFamily="34" charset="0"/>
                          <a:cs typeface="Verdana" pitchFamily="34" charset="0"/>
                        </a:rPr>
                        <a:t>5</a:t>
                      </a:r>
                      <a:endParaRPr lang="et-EE" sz="1200" b="0" dirty="0">
                        <a:solidFill>
                          <a:schemeClr val="tx2"/>
                        </a:solidFill>
                        <a:latin typeface="Verdana" pitchFamily="34" charset="0"/>
                        <a:ea typeface="Verdana" pitchFamily="34" charset="0"/>
                        <a:cs typeface="Verdana" pitchFamily="34" charset="0"/>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CustomShape 1"/>
          <p:cNvSpPr/>
          <p:nvPr/>
        </p:nvSpPr>
        <p:spPr>
          <a:xfrm>
            <a:off x="611640" y="1845000"/>
            <a:ext cx="7682400" cy="761040"/>
          </a:xfrm>
          <a:prstGeom prst="rect">
            <a:avLst/>
          </a:prstGeom>
          <a:noFill/>
          <a:ln>
            <a:noFill/>
          </a:ln>
        </p:spPr>
        <p:txBody>
          <a:bodyPr lIns="90000" tIns="45000" rIns="90000" bIns="45000" anchor="ctr"/>
          <a:lstStyle/>
          <a:p>
            <a:r>
              <a:rPr lang="en-US" sz="2000" b="1" dirty="0">
                <a:solidFill>
                  <a:srgbClr val="C50505"/>
                </a:solidFill>
                <a:latin typeface="Verdana"/>
              </a:rPr>
              <a:t>I</a:t>
            </a:r>
            <a:endParaRPr dirty="0"/>
          </a:p>
          <a:p>
            <a:endParaRPr dirty="0"/>
          </a:p>
          <a:p>
            <a:r>
              <a:rPr lang="en-US" sz="2400" b="1" dirty="0">
                <a:solidFill>
                  <a:srgbClr val="C50505"/>
                </a:solidFill>
                <a:latin typeface="Verdana"/>
              </a:rPr>
              <a:t>HAIGEKASSA </a:t>
            </a:r>
            <a:r>
              <a:rPr lang="en-US" sz="2400" b="1" dirty="0" smtClean="0">
                <a:solidFill>
                  <a:srgbClr val="C50505"/>
                </a:solidFill>
                <a:latin typeface="Verdana"/>
              </a:rPr>
              <a:t>KUVAND</a:t>
            </a:r>
            <a:endParaRPr dirty="0"/>
          </a:p>
          <a:p>
            <a:pPr>
              <a:lnSpc>
                <a:spcPct val="100000"/>
              </a:lnSpc>
            </a:pPr>
            <a:r>
              <a:rPr lang="en-US" sz="2400" dirty="0" err="1">
                <a:solidFill>
                  <a:srgbClr val="003366"/>
                </a:solidFill>
                <a:latin typeface="Verdana"/>
              </a:rPr>
              <a:t>Vastajad</a:t>
            </a:r>
            <a:r>
              <a:rPr lang="en-US" sz="2400" dirty="0">
                <a:solidFill>
                  <a:srgbClr val="003366"/>
                </a:solidFill>
                <a:latin typeface="Verdana"/>
              </a:rPr>
              <a:t>: </a:t>
            </a:r>
            <a:r>
              <a:rPr lang="en-US" sz="2400" dirty="0" err="1">
                <a:solidFill>
                  <a:srgbClr val="003366"/>
                </a:solidFill>
                <a:latin typeface="Verdana"/>
              </a:rPr>
              <a:t>üle</a:t>
            </a:r>
            <a:r>
              <a:rPr lang="en-US" sz="2400" dirty="0">
                <a:solidFill>
                  <a:srgbClr val="003366"/>
                </a:solidFill>
                <a:latin typeface="Verdana"/>
              </a:rPr>
              <a:t> 14-aastane </a:t>
            </a:r>
            <a:r>
              <a:rPr lang="en-US" sz="2400" dirty="0" err="1">
                <a:solidFill>
                  <a:srgbClr val="003366"/>
                </a:solidFill>
                <a:latin typeface="Verdana"/>
              </a:rPr>
              <a:t>Eesti</a:t>
            </a:r>
            <a:r>
              <a:rPr lang="en-US" sz="2400" dirty="0">
                <a:solidFill>
                  <a:srgbClr val="003366"/>
                </a:solidFill>
                <a:latin typeface="Verdana"/>
              </a:rPr>
              <a:t> </a:t>
            </a:r>
            <a:r>
              <a:rPr lang="en-US" sz="2400" dirty="0" err="1">
                <a:solidFill>
                  <a:srgbClr val="003366"/>
                </a:solidFill>
                <a:latin typeface="Verdana"/>
              </a:rPr>
              <a:t>elanikkond</a:t>
            </a:r>
            <a:endParaRPr dirty="0"/>
          </a:p>
        </p:txBody>
      </p:sp>
      <p:sp>
        <p:nvSpPr>
          <p:cNvPr id="135" name="CustomShape 2"/>
          <p:cNvSpPr/>
          <p:nvPr/>
        </p:nvSpPr>
        <p:spPr>
          <a:xfrm>
            <a:off x="6324480" y="6248520"/>
            <a:ext cx="2513520" cy="456120"/>
          </a:xfrm>
          <a:prstGeom prst="rect">
            <a:avLst/>
          </a:prstGeom>
          <a:noFill/>
          <a:ln>
            <a:noFill/>
          </a:ln>
        </p:spPr>
        <p:txBody>
          <a:bodyPr lIns="90000" tIns="45000" rIns="90000" bIns="45000"/>
          <a:lstStyle/>
          <a:p>
            <a:pPr>
              <a:lnSpc>
                <a:spcPct val="100000"/>
              </a:lnSpc>
            </a:pPr>
            <a:fld id="{FC84C68F-EA9D-4F45-B104-29267343AF72}" type="slidenum">
              <a:rPr lang="en-US" sz="1200">
                <a:solidFill>
                  <a:srgbClr val="FFFFFF"/>
                </a:solidFill>
                <a:latin typeface="Verdana"/>
              </a:rPr>
              <a:pPr>
                <a:lnSpc>
                  <a:spcPct val="100000"/>
                </a:lnSpc>
              </a:pPr>
              <a:t>4</a:t>
            </a:fld>
            <a:r>
              <a:rPr lang="en-US" sz="1200">
                <a:solidFill>
                  <a:srgbClr val="FFFFFF"/>
                </a:solidFill>
                <a:latin typeface="Verdana"/>
              </a:rPr>
              <a:t> </a:t>
            </a:r>
            <a:endParaRPr/>
          </a:p>
        </p:txBody>
      </p:sp>
      <p:sp>
        <p:nvSpPr>
          <p:cNvPr id="136" name="CustomShape 3"/>
          <p:cNvSpPr/>
          <p:nvPr/>
        </p:nvSpPr>
        <p:spPr>
          <a:xfrm>
            <a:off x="155520" y="-144360"/>
            <a:ext cx="303840" cy="303840"/>
          </a:xfrm>
          <a:prstGeom prst="rect">
            <a:avLst/>
          </a:prstGeom>
          <a:noFill/>
          <a:ln>
            <a:noFill/>
          </a:ln>
        </p:spPr>
      </p:sp>
      <p:pic>
        <p:nvPicPr>
          <p:cNvPr id="137" name="Picture 8"/>
          <p:cNvPicPr/>
          <p:nvPr/>
        </p:nvPicPr>
        <p:blipFill>
          <a:blip r:embed="rId2" cstate="print"/>
          <a:stretch>
            <a:fillRect/>
          </a:stretch>
        </p:blipFill>
        <p:spPr>
          <a:xfrm>
            <a:off x="4572000" y="3573000"/>
            <a:ext cx="4390560" cy="310248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CustomShape 1"/>
          <p:cNvSpPr/>
          <p:nvPr/>
        </p:nvSpPr>
        <p:spPr>
          <a:xfrm>
            <a:off x="467640" y="260640"/>
            <a:ext cx="7488720" cy="689040"/>
          </a:xfrm>
          <a:prstGeom prst="rect">
            <a:avLst/>
          </a:prstGeom>
          <a:noFill/>
          <a:ln>
            <a:noFill/>
          </a:ln>
        </p:spPr>
        <p:txBody>
          <a:bodyPr lIns="90000" tIns="45000" rIns="90000" bIns="45000" anchor="ctr"/>
          <a:lstStyle/>
          <a:p>
            <a:r>
              <a:rPr lang="en-US" sz="1600" b="1">
                <a:solidFill>
                  <a:srgbClr val="C50505"/>
                </a:solidFill>
                <a:latin typeface="Verdana"/>
              </a:rPr>
              <a:t>I HAIGEKASSA KUVAND</a:t>
            </a:r>
            <a:endParaRPr/>
          </a:p>
          <a:p>
            <a:pPr>
              <a:lnSpc>
                <a:spcPct val="100000"/>
              </a:lnSpc>
            </a:pPr>
            <a:r>
              <a:rPr lang="en-US" sz="1600" b="1">
                <a:solidFill>
                  <a:srgbClr val="003366"/>
                </a:solidFill>
                <a:latin typeface="Verdana"/>
              </a:rPr>
              <a:t>Haigekassa tegevused</a:t>
            </a:r>
            <a:endParaRPr/>
          </a:p>
        </p:txBody>
      </p:sp>
      <p:sp>
        <p:nvSpPr>
          <p:cNvPr id="140" name="CustomShape 3"/>
          <p:cNvSpPr/>
          <p:nvPr/>
        </p:nvSpPr>
        <p:spPr>
          <a:xfrm>
            <a:off x="1566720" y="-95400"/>
            <a:ext cx="9142920" cy="360"/>
          </a:xfrm>
          <a:prstGeom prst="rect">
            <a:avLst/>
          </a:prstGeom>
          <a:noFill/>
          <a:ln w="9360">
            <a:noFill/>
          </a:ln>
        </p:spPr>
      </p:sp>
      <p:sp>
        <p:nvSpPr>
          <p:cNvPr id="141" name="CustomShape 4"/>
          <p:cNvSpPr/>
          <p:nvPr/>
        </p:nvSpPr>
        <p:spPr>
          <a:xfrm>
            <a:off x="395536" y="1052736"/>
            <a:ext cx="8136000" cy="5154120"/>
          </a:xfrm>
          <a:prstGeom prst="rect">
            <a:avLst/>
          </a:prstGeom>
          <a:noFill/>
          <a:ln w="9360">
            <a:noFill/>
          </a:ln>
        </p:spPr>
        <p:txBody>
          <a:bodyPr lIns="90000" tIns="45000" rIns="90000" bIns="45000"/>
          <a:lstStyle/>
          <a:p>
            <a:pPr marL="268288" indent="-268288">
              <a:lnSpc>
                <a:spcPct val="100000"/>
              </a:lnSpc>
              <a:spcBef>
                <a:spcPts val="600"/>
              </a:spcBef>
              <a:buFont typeface="Wingdings" charset="2"/>
              <a:buChar char=""/>
            </a:pPr>
            <a:r>
              <a:rPr lang="et-EE" sz="1400" dirty="0" smtClean="0">
                <a:solidFill>
                  <a:srgbClr val="003366"/>
                </a:solidFill>
                <a:latin typeface="Verdana"/>
              </a:rPr>
              <a:t>Vastajatelt küsiti: “Millega Haigekassa tegeleb?”. Vastuseid anti vabas vormis, hiljem  sarnase sisuga vastused koondati ühise nimetuse alla. Võis anda mitu vastust. Osales 67% vastajaist, andes keskmiselt 1,2 vastust (</a:t>
            </a:r>
            <a:r>
              <a:rPr lang="et-EE" sz="1400" u="sng" dirty="0" smtClean="0">
                <a:solidFill>
                  <a:srgbClr val="003366"/>
                </a:solidFill>
                <a:latin typeface="Verdana"/>
              </a:rPr>
              <a:t>Slaid 6</a:t>
            </a:r>
            <a:r>
              <a:rPr lang="et-EE" sz="1400" dirty="0" smtClean="0">
                <a:solidFill>
                  <a:srgbClr val="003366"/>
                </a:solidFill>
                <a:latin typeface="Verdana"/>
              </a:rPr>
              <a:t>). </a:t>
            </a:r>
            <a:endParaRPr lang="et-EE" dirty="0" smtClean="0"/>
          </a:p>
          <a:p>
            <a:pPr marL="268288" indent="-268288">
              <a:lnSpc>
                <a:spcPct val="100000"/>
              </a:lnSpc>
              <a:spcBef>
                <a:spcPts val="600"/>
              </a:spcBef>
              <a:buFont typeface="Wingdings" charset="2"/>
              <a:buChar char=""/>
            </a:pPr>
            <a:r>
              <a:rPr lang="et-EE" sz="1400" dirty="0" smtClean="0">
                <a:solidFill>
                  <a:srgbClr val="003366"/>
                </a:solidFill>
                <a:latin typeface="Verdana"/>
              </a:rPr>
              <a:t>Haigekassa tegevustest esikohale on tõusnud tervishoiusüsteemi rahastamine - ligi kolmandik elanikkonnast. Teisel kohal on tervisekindlustuse pakkumine (21%). Muudest tegevustest mainiti sagedamini töövõimetushüvitiste pakkumist (7%). </a:t>
            </a:r>
            <a:endParaRPr lang="et-EE" dirty="0" smtClean="0"/>
          </a:p>
          <a:p>
            <a:pPr marL="268288" indent="-268288">
              <a:lnSpc>
                <a:spcPct val="100000"/>
              </a:lnSpc>
              <a:spcBef>
                <a:spcPts val="600"/>
              </a:spcBef>
              <a:buFont typeface="Wingdings" charset="2"/>
              <a:buChar char=""/>
            </a:pPr>
            <a:r>
              <a:rPr lang="et-EE" sz="1400" dirty="0" smtClean="0">
                <a:solidFill>
                  <a:srgbClr val="333366"/>
                </a:solidFill>
                <a:latin typeface="Verdana"/>
              </a:rPr>
              <a:t>Keskmisest sagedamini nimetasid seda, et Haigekassa tegeleb:</a:t>
            </a:r>
            <a:endParaRPr lang="et-EE" dirty="0" smtClean="0"/>
          </a:p>
          <a:p>
            <a:pPr marL="725488" lvl="3" indent="-268288">
              <a:spcBef>
                <a:spcPts val="600"/>
              </a:spcBef>
              <a:buFont typeface="Wingdings" pitchFamily="2" charset="2"/>
              <a:buChar char="Ø"/>
            </a:pPr>
            <a:r>
              <a:rPr lang="et-EE" sz="1400" u="sng" dirty="0" smtClean="0">
                <a:solidFill>
                  <a:schemeClr val="tx2">
                    <a:lumMod val="75000"/>
                  </a:schemeClr>
                </a:solidFill>
                <a:latin typeface="Verdana"/>
              </a:rPr>
              <a:t>tervishoiusüsteemi rahastamisega</a:t>
            </a:r>
            <a:r>
              <a:rPr lang="et-EE" sz="1400" dirty="0" smtClean="0">
                <a:solidFill>
                  <a:schemeClr val="tx2">
                    <a:lumMod val="75000"/>
                  </a:schemeClr>
                </a:solidFill>
                <a:latin typeface="Verdana"/>
              </a:rPr>
              <a:t> – kõrgharidusega inimesed (51%), 35-49-aastased (42%), juhid-spetsialistid (41%), tallinlased (39%), eestlased (35%);</a:t>
            </a:r>
            <a:endParaRPr lang="et-EE" sz="1400" dirty="0" smtClean="0">
              <a:solidFill>
                <a:schemeClr val="tx2">
                  <a:lumMod val="75000"/>
                </a:schemeClr>
              </a:solidFill>
            </a:endParaRPr>
          </a:p>
          <a:p>
            <a:pPr marL="725488" lvl="3" indent="-268288">
              <a:spcBef>
                <a:spcPts val="600"/>
              </a:spcBef>
              <a:buFont typeface="Wingdings" pitchFamily="2" charset="2"/>
              <a:buChar char="Ø"/>
            </a:pPr>
            <a:r>
              <a:rPr lang="et-EE" sz="1400" u="sng" dirty="0" smtClean="0">
                <a:solidFill>
                  <a:schemeClr val="tx2">
                    <a:lumMod val="75000"/>
                  </a:schemeClr>
                </a:solidFill>
                <a:latin typeface="Verdana"/>
              </a:rPr>
              <a:t>tervisekindlustuse pakkumisega</a:t>
            </a:r>
            <a:r>
              <a:rPr lang="et-EE" sz="1400" dirty="0" smtClean="0">
                <a:solidFill>
                  <a:schemeClr val="tx2">
                    <a:lumMod val="75000"/>
                  </a:schemeClr>
                </a:solidFill>
                <a:latin typeface="Verdana"/>
              </a:rPr>
              <a:t> – kasutanud Haigekassa teenuseid viimase 12 kuu jooksul(29%);</a:t>
            </a:r>
            <a:endParaRPr lang="et-EE" dirty="0" smtClean="0">
              <a:solidFill>
                <a:schemeClr val="tx2">
                  <a:lumMod val="75000"/>
                </a:schemeClr>
              </a:solidFill>
            </a:endParaRPr>
          </a:p>
          <a:p>
            <a:pPr marL="725488" lvl="3" indent="-268288">
              <a:spcBef>
                <a:spcPts val="600"/>
              </a:spcBef>
              <a:buFont typeface="Wingdings" pitchFamily="2" charset="2"/>
              <a:buChar char="Ø"/>
            </a:pPr>
            <a:r>
              <a:rPr lang="et-EE" sz="1400" u="sng" dirty="0" smtClean="0">
                <a:solidFill>
                  <a:schemeClr val="tx2">
                    <a:lumMod val="75000"/>
                  </a:schemeClr>
                </a:solidFill>
                <a:latin typeface="Verdana"/>
              </a:rPr>
              <a:t>töövõimetushüvitiste tasumisega</a:t>
            </a:r>
            <a:r>
              <a:rPr lang="et-EE" sz="1400" dirty="0" smtClean="0">
                <a:solidFill>
                  <a:schemeClr val="tx2">
                    <a:lumMod val="75000"/>
                  </a:schemeClr>
                </a:solidFill>
                <a:latin typeface="Verdana"/>
              </a:rPr>
              <a:t> – venekeelsed elanikud (13%), aasta jooksul haiguslehel viibinud (11%); </a:t>
            </a:r>
          </a:p>
          <a:p>
            <a:pPr marL="725488" lvl="3" indent="-268288">
              <a:spcBef>
                <a:spcPts val="600"/>
              </a:spcBef>
              <a:buFont typeface="Wingdings" pitchFamily="2" charset="2"/>
              <a:buChar char="Ø"/>
            </a:pPr>
            <a:r>
              <a:rPr lang="et-EE" sz="1400" u="sng" dirty="0" smtClean="0">
                <a:solidFill>
                  <a:schemeClr val="tx2">
                    <a:lumMod val="75000"/>
                  </a:schemeClr>
                </a:solidFill>
                <a:latin typeface="Verdana" pitchFamily="34" charset="0"/>
                <a:ea typeface="Verdana" pitchFamily="34" charset="0"/>
                <a:cs typeface="Verdana" pitchFamily="34" charset="0"/>
              </a:rPr>
              <a:t>negatiivsega</a:t>
            </a:r>
            <a:r>
              <a:rPr lang="et-EE" sz="1400" dirty="0" smtClean="0">
                <a:solidFill>
                  <a:schemeClr val="tx2">
                    <a:lumMod val="75000"/>
                  </a:schemeClr>
                </a:solidFill>
                <a:latin typeface="Verdana" pitchFamily="34" charset="0"/>
                <a:ea typeface="Verdana" pitchFamily="34" charset="0"/>
                <a:cs typeface="Verdana" pitchFamily="34" charset="0"/>
              </a:rPr>
              <a:t> (mitte millegagi) – </a:t>
            </a:r>
            <a:r>
              <a:rPr lang="et-EE" sz="1400" dirty="0" smtClean="0">
                <a:solidFill>
                  <a:schemeClr val="tx2">
                    <a:lumMod val="75000"/>
                  </a:schemeClr>
                </a:solidFill>
                <a:latin typeface="Verdana"/>
              </a:rPr>
              <a:t>üle 65-aastased (8%).</a:t>
            </a:r>
          </a:p>
          <a:p>
            <a:pPr marL="725488" lvl="3" indent="-268288">
              <a:spcBef>
                <a:spcPts val="600"/>
              </a:spcBef>
            </a:pPr>
            <a:endParaRPr lang="et-EE" sz="1400" dirty="0" smtClean="0">
              <a:solidFill>
                <a:schemeClr val="tx2">
                  <a:lumMod val="75000"/>
                </a:schemeClr>
              </a:solidFill>
              <a:latin typeface="Verdana"/>
            </a:endParaRPr>
          </a:p>
          <a:p>
            <a:pPr marL="268288" indent="-268288">
              <a:lnSpc>
                <a:spcPct val="100000"/>
              </a:lnSpc>
              <a:spcBef>
                <a:spcPts val="600"/>
              </a:spcBef>
              <a:buFont typeface="Wingdings" charset="2"/>
              <a:buChar char=""/>
            </a:pPr>
            <a:r>
              <a:rPr lang="et-EE" sz="1400" dirty="0" smtClean="0">
                <a:solidFill>
                  <a:srgbClr val="333366"/>
                </a:solidFill>
                <a:latin typeface="Verdana"/>
              </a:rPr>
              <a:t>Võrreldes eelmise uuringuga </a:t>
            </a:r>
            <a:r>
              <a:rPr lang="et-EE" sz="1400" dirty="0" smtClean="0">
                <a:solidFill>
                  <a:srgbClr val="003366"/>
                </a:solidFill>
                <a:latin typeface="Verdana"/>
              </a:rPr>
              <a:t>(</a:t>
            </a:r>
            <a:r>
              <a:rPr lang="et-EE" sz="1400" u="sng" dirty="0" smtClean="0">
                <a:solidFill>
                  <a:srgbClr val="003366"/>
                </a:solidFill>
                <a:latin typeface="Verdana"/>
              </a:rPr>
              <a:t>Slaid 7</a:t>
            </a:r>
            <a:r>
              <a:rPr lang="et-EE" sz="1400" dirty="0" smtClean="0">
                <a:solidFill>
                  <a:srgbClr val="003366"/>
                </a:solidFill>
                <a:latin typeface="Verdana"/>
              </a:rPr>
              <a:t>)</a:t>
            </a:r>
            <a:r>
              <a:rPr lang="et-EE" sz="1400" dirty="0" smtClean="0">
                <a:solidFill>
                  <a:srgbClr val="333366"/>
                </a:solidFill>
                <a:latin typeface="Verdana"/>
              </a:rPr>
              <a:t> on tõusuteel arvamus, et Haigekassa tegeleb tervishoiuteenuste rahastamisega. Muid tegevusi mainiti endisest harvemini.</a:t>
            </a:r>
            <a:endParaRPr lang="et-EE"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CustomShape 1"/>
          <p:cNvSpPr/>
          <p:nvPr/>
        </p:nvSpPr>
        <p:spPr>
          <a:xfrm>
            <a:off x="467640" y="260640"/>
            <a:ext cx="7488720" cy="689040"/>
          </a:xfrm>
          <a:prstGeom prst="rect">
            <a:avLst/>
          </a:prstGeom>
          <a:noFill/>
          <a:ln>
            <a:noFill/>
          </a:ln>
        </p:spPr>
        <p:txBody>
          <a:bodyPr lIns="90000" tIns="45000" rIns="90000" bIns="45000" anchor="ctr"/>
          <a:lstStyle/>
          <a:p>
            <a:r>
              <a:rPr lang="en-US" sz="1600" b="1">
                <a:solidFill>
                  <a:srgbClr val="C50505"/>
                </a:solidFill>
                <a:latin typeface="Verdana"/>
              </a:rPr>
              <a:t>I HAIGEKASSA KUVAND</a:t>
            </a:r>
            <a:endParaRPr/>
          </a:p>
          <a:p>
            <a:pPr>
              <a:lnSpc>
                <a:spcPct val="100000"/>
              </a:lnSpc>
            </a:pPr>
            <a:r>
              <a:rPr lang="en-US" sz="1600" b="1">
                <a:solidFill>
                  <a:srgbClr val="003366"/>
                </a:solidFill>
                <a:latin typeface="Verdana"/>
              </a:rPr>
              <a:t>Haigekassa tegevused</a:t>
            </a:r>
            <a:r>
              <a:rPr lang="en-US" sz="1600">
                <a:solidFill>
                  <a:srgbClr val="003366"/>
                </a:solidFill>
                <a:latin typeface="Verdana"/>
              </a:rPr>
              <a:t>, %</a:t>
            </a:r>
            <a:endParaRPr/>
          </a:p>
        </p:txBody>
      </p:sp>
      <p:sp>
        <p:nvSpPr>
          <p:cNvPr id="144" name="CustomShape 3"/>
          <p:cNvSpPr/>
          <p:nvPr/>
        </p:nvSpPr>
        <p:spPr>
          <a:xfrm>
            <a:off x="1566720" y="-95400"/>
            <a:ext cx="9142920" cy="360"/>
          </a:xfrm>
          <a:prstGeom prst="rect">
            <a:avLst/>
          </a:prstGeom>
          <a:noFill/>
          <a:ln w="9360">
            <a:noFill/>
          </a:ln>
        </p:spPr>
      </p:sp>
      <p:pic>
        <p:nvPicPr>
          <p:cNvPr id="3" name="Picture 2"/>
          <p:cNvPicPr>
            <a:picLocks noChangeAspect="1"/>
          </p:cNvPicPr>
          <p:nvPr/>
        </p:nvPicPr>
        <p:blipFill>
          <a:blip r:embed="rId3"/>
          <a:stretch>
            <a:fillRect/>
          </a:stretch>
        </p:blipFill>
        <p:spPr>
          <a:xfrm>
            <a:off x="467640" y="1196752"/>
            <a:ext cx="8077200" cy="4991100"/>
          </a:xfrm>
          <a:prstGeom prst="rect">
            <a:avLst/>
          </a:prstGeom>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CustomShape 1"/>
          <p:cNvSpPr/>
          <p:nvPr/>
        </p:nvSpPr>
        <p:spPr>
          <a:xfrm>
            <a:off x="467640" y="260640"/>
            <a:ext cx="7488720" cy="689040"/>
          </a:xfrm>
          <a:prstGeom prst="rect">
            <a:avLst/>
          </a:prstGeom>
          <a:noFill/>
          <a:ln>
            <a:noFill/>
          </a:ln>
        </p:spPr>
        <p:txBody>
          <a:bodyPr lIns="90000" tIns="45000" rIns="90000" bIns="45000" anchor="ctr"/>
          <a:lstStyle/>
          <a:p>
            <a:r>
              <a:rPr lang="en-US" sz="1600" b="1" dirty="0">
                <a:solidFill>
                  <a:srgbClr val="C50505"/>
                </a:solidFill>
                <a:latin typeface="Verdana"/>
              </a:rPr>
              <a:t>I HAIGEKASSA KUVAND</a:t>
            </a:r>
            <a:endParaRPr dirty="0"/>
          </a:p>
          <a:p>
            <a:pPr>
              <a:lnSpc>
                <a:spcPct val="100000"/>
              </a:lnSpc>
            </a:pPr>
            <a:r>
              <a:rPr lang="en-US" sz="1600" b="1" dirty="0" err="1">
                <a:solidFill>
                  <a:srgbClr val="003366"/>
                </a:solidFill>
                <a:latin typeface="Verdana"/>
              </a:rPr>
              <a:t>Haigekassa</a:t>
            </a:r>
            <a:r>
              <a:rPr lang="en-US" sz="1600" b="1" dirty="0">
                <a:solidFill>
                  <a:srgbClr val="003366"/>
                </a:solidFill>
                <a:latin typeface="Verdana"/>
              </a:rPr>
              <a:t> </a:t>
            </a:r>
            <a:r>
              <a:rPr lang="en-US" sz="1600" b="1" dirty="0" err="1">
                <a:solidFill>
                  <a:srgbClr val="003366"/>
                </a:solidFill>
                <a:latin typeface="Verdana"/>
              </a:rPr>
              <a:t>tegevused</a:t>
            </a:r>
            <a:r>
              <a:rPr lang="en-US" sz="1600" dirty="0">
                <a:solidFill>
                  <a:srgbClr val="003366"/>
                </a:solidFill>
                <a:latin typeface="Verdana"/>
              </a:rPr>
              <a:t>, </a:t>
            </a:r>
            <a:r>
              <a:rPr lang="et-EE" sz="1600" dirty="0" smtClean="0">
                <a:solidFill>
                  <a:srgbClr val="003366"/>
                </a:solidFill>
                <a:latin typeface="Verdana"/>
              </a:rPr>
              <a:t>muutus ajas, </a:t>
            </a:r>
            <a:r>
              <a:rPr lang="en-US" sz="1600" dirty="0" smtClean="0">
                <a:solidFill>
                  <a:srgbClr val="003366"/>
                </a:solidFill>
                <a:latin typeface="Verdana"/>
              </a:rPr>
              <a:t>%</a:t>
            </a:r>
            <a:endParaRPr dirty="0"/>
          </a:p>
        </p:txBody>
      </p:sp>
      <p:sp>
        <p:nvSpPr>
          <p:cNvPr id="144" name="CustomShape 3"/>
          <p:cNvSpPr/>
          <p:nvPr/>
        </p:nvSpPr>
        <p:spPr>
          <a:xfrm>
            <a:off x="1566720" y="-95400"/>
            <a:ext cx="9142920" cy="360"/>
          </a:xfrm>
          <a:prstGeom prst="rect">
            <a:avLst/>
          </a:prstGeom>
          <a:noFill/>
          <a:ln w="9360">
            <a:noFill/>
          </a:ln>
        </p:spPr>
      </p:sp>
      <p:pic>
        <p:nvPicPr>
          <p:cNvPr id="2050" name="Picture 2"/>
          <p:cNvPicPr>
            <a:picLocks noChangeAspect="1" noChangeArrowheads="1"/>
          </p:cNvPicPr>
          <p:nvPr/>
        </p:nvPicPr>
        <p:blipFill>
          <a:blip r:embed="rId3" cstate="print"/>
          <a:srcRect/>
          <a:stretch>
            <a:fillRect/>
          </a:stretch>
        </p:blipFill>
        <p:spPr bwMode="auto">
          <a:xfrm>
            <a:off x="683568" y="1150962"/>
            <a:ext cx="7610475" cy="5086350"/>
          </a:xfrm>
          <a:prstGeom prst="rect">
            <a:avLst/>
          </a:prstGeom>
          <a:noFill/>
          <a:ln w="9525">
            <a:noFill/>
            <a:miter lim="800000"/>
            <a:headEnd/>
            <a:tailEnd/>
          </a:ln>
          <a:effectLst/>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CustomShape 1"/>
          <p:cNvSpPr/>
          <p:nvPr/>
        </p:nvSpPr>
        <p:spPr>
          <a:xfrm>
            <a:off x="467640" y="260640"/>
            <a:ext cx="7488720" cy="689040"/>
          </a:xfrm>
          <a:prstGeom prst="rect">
            <a:avLst/>
          </a:prstGeom>
          <a:noFill/>
          <a:ln>
            <a:noFill/>
          </a:ln>
        </p:spPr>
        <p:txBody>
          <a:bodyPr lIns="90000" tIns="45000" rIns="90000" bIns="45000" anchor="ctr"/>
          <a:lstStyle/>
          <a:p>
            <a:r>
              <a:rPr lang="en-US" sz="1600" b="1">
                <a:solidFill>
                  <a:srgbClr val="C50505"/>
                </a:solidFill>
                <a:latin typeface="Verdana"/>
              </a:rPr>
              <a:t>I HAIGEKASSA KUVAND</a:t>
            </a:r>
            <a:endParaRPr/>
          </a:p>
          <a:p>
            <a:pPr>
              <a:lnSpc>
                <a:spcPct val="100000"/>
              </a:lnSpc>
            </a:pPr>
            <a:r>
              <a:rPr lang="en-US" sz="1600" b="1">
                <a:solidFill>
                  <a:srgbClr val="003366"/>
                </a:solidFill>
                <a:latin typeface="Verdana"/>
              </a:rPr>
              <a:t>Haigekassa usaldusväärsus</a:t>
            </a:r>
            <a:r>
              <a:rPr lang="en-US" sz="1600">
                <a:solidFill>
                  <a:srgbClr val="003366"/>
                </a:solidFill>
                <a:latin typeface="Verdana"/>
              </a:rPr>
              <a:t>, %</a:t>
            </a:r>
            <a:endParaRPr/>
          </a:p>
        </p:txBody>
      </p:sp>
      <p:sp>
        <p:nvSpPr>
          <p:cNvPr id="148" name="CustomShape 3"/>
          <p:cNvSpPr/>
          <p:nvPr/>
        </p:nvSpPr>
        <p:spPr>
          <a:xfrm>
            <a:off x="1566720" y="-95400"/>
            <a:ext cx="9142920" cy="360"/>
          </a:xfrm>
          <a:prstGeom prst="rect">
            <a:avLst/>
          </a:prstGeom>
          <a:noFill/>
          <a:ln w="9360">
            <a:noFill/>
          </a:ln>
        </p:spPr>
      </p:sp>
      <p:sp>
        <p:nvSpPr>
          <p:cNvPr id="149" name="CustomShape 4"/>
          <p:cNvSpPr/>
          <p:nvPr/>
        </p:nvSpPr>
        <p:spPr>
          <a:xfrm>
            <a:off x="457200" y="1108080"/>
            <a:ext cx="8063640" cy="2464936"/>
          </a:xfrm>
          <a:prstGeom prst="rect">
            <a:avLst/>
          </a:prstGeom>
          <a:noFill/>
          <a:ln w="9360">
            <a:noFill/>
          </a:ln>
        </p:spPr>
        <p:txBody>
          <a:bodyPr wrap="square" lIns="90000" tIns="45000" rIns="90000" bIns="45000"/>
          <a:lstStyle/>
          <a:p>
            <a:pPr marL="268288" indent="-268288">
              <a:spcBef>
                <a:spcPts val="600"/>
              </a:spcBef>
              <a:buFont typeface="Wingdings" charset="2"/>
              <a:buChar char=""/>
            </a:pPr>
            <a:r>
              <a:rPr lang="et-EE" sz="1400" dirty="0" smtClean="0">
                <a:solidFill>
                  <a:srgbClr val="003366"/>
                </a:solidFill>
                <a:latin typeface="Verdana"/>
              </a:rPr>
              <a:t>Vastajatel paluti hinnata, kuivõrd nad usaldavad Haigekassat (</a:t>
            </a:r>
            <a:r>
              <a:rPr lang="et-EE" sz="1400" u="sng" dirty="0" smtClean="0">
                <a:solidFill>
                  <a:srgbClr val="003366"/>
                </a:solidFill>
                <a:latin typeface="Verdana"/>
              </a:rPr>
              <a:t>Slaid 9 ja 10</a:t>
            </a:r>
            <a:r>
              <a:rPr lang="et-EE" sz="1400" dirty="0" smtClean="0">
                <a:solidFill>
                  <a:srgbClr val="003366"/>
                </a:solidFill>
                <a:latin typeface="Verdana"/>
              </a:rPr>
              <a:t>). </a:t>
            </a:r>
          </a:p>
          <a:p>
            <a:pPr marL="268288" indent="-268288">
              <a:spcBef>
                <a:spcPts val="600"/>
              </a:spcBef>
              <a:buFont typeface="Wingdings" charset="2"/>
              <a:buChar char=""/>
            </a:pPr>
            <a:r>
              <a:rPr lang="et-EE" sz="1400" dirty="0" smtClean="0">
                <a:solidFill>
                  <a:srgbClr val="003366"/>
                </a:solidFill>
                <a:latin typeface="Verdana"/>
              </a:rPr>
              <a:t>Haigekassat usaldab kokku 72% üle 14-aastasest Eesti elanikkonnast, s.h on ülekaalus </a:t>
            </a:r>
            <a:r>
              <a:rPr lang="et-EE" sz="1400" dirty="0" smtClean="0">
                <a:solidFill>
                  <a:srgbClr val="003366"/>
                </a:solidFill>
                <a:latin typeface="Verdana" pitchFamily="34" charset="0"/>
                <a:ea typeface="Verdana" pitchFamily="34" charset="0"/>
                <a:cs typeface="Verdana" pitchFamily="34" charset="0"/>
              </a:rPr>
              <a:t>hinnang “pigem usaldab” (52%). Haigekassat mitteusaldavaid elanikke on 13%, s.h üldse ei usalda 4%. Hinnangu jättis andmata 14%.</a:t>
            </a:r>
          </a:p>
          <a:p>
            <a:pPr marL="268288" indent="-268288">
              <a:spcBef>
                <a:spcPts val="600"/>
              </a:spcBef>
              <a:buFont typeface="Wingdings" charset="2"/>
              <a:buChar char=""/>
            </a:pPr>
            <a:r>
              <a:rPr lang="et-EE" sz="1400" dirty="0" smtClean="0">
                <a:solidFill>
                  <a:schemeClr val="tx2">
                    <a:lumMod val="75000"/>
                  </a:schemeClr>
                </a:solidFill>
                <a:latin typeface="Verdana" pitchFamily="34" charset="0"/>
                <a:ea typeface="Verdana" pitchFamily="34" charset="0"/>
                <a:cs typeface="Verdana" pitchFamily="34" charset="0"/>
              </a:rPr>
              <a:t>Usaldajate ja mitteusaldajate vahe ehk </a:t>
            </a:r>
            <a:r>
              <a:rPr lang="et-EE" sz="1400" b="1" dirty="0" smtClean="0">
                <a:solidFill>
                  <a:schemeClr val="tx2">
                    <a:lumMod val="75000"/>
                  </a:schemeClr>
                </a:solidFill>
                <a:latin typeface="Verdana" pitchFamily="34" charset="0"/>
                <a:ea typeface="Verdana" pitchFamily="34" charset="0"/>
                <a:cs typeface="Verdana" pitchFamily="34" charset="0"/>
              </a:rPr>
              <a:t>usaldussaldo</a:t>
            </a:r>
            <a:r>
              <a:rPr lang="et-EE" sz="1400" dirty="0" smtClean="0">
                <a:solidFill>
                  <a:schemeClr val="tx2">
                    <a:lumMod val="75000"/>
                  </a:schemeClr>
                </a:solidFill>
                <a:latin typeface="Verdana" pitchFamily="34" charset="0"/>
                <a:ea typeface="Verdana" pitchFamily="34" charset="0"/>
                <a:cs typeface="Verdana" pitchFamily="34" charset="0"/>
              </a:rPr>
              <a:t> on seega </a:t>
            </a:r>
            <a:r>
              <a:rPr lang="et-EE" sz="1400" b="1" dirty="0" smtClean="0">
                <a:solidFill>
                  <a:schemeClr val="tx2">
                    <a:lumMod val="75000"/>
                  </a:schemeClr>
                </a:solidFill>
                <a:latin typeface="Verdana" pitchFamily="34" charset="0"/>
                <a:ea typeface="Verdana" pitchFamily="34" charset="0"/>
                <a:cs typeface="Verdana" pitchFamily="34" charset="0"/>
              </a:rPr>
              <a:t>59%.</a:t>
            </a:r>
          </a:p>
          <a:p>
            <a:pPr marL="268288" indent="-268288">
              <a:spcBef>
                <a:spcPts val="600"/>
              </a:spcBef>
              <a:buFont typeface="Wingdings" charset="2"/>
              <a:buChar char=""/>
            </a:pPr>
            <a:r>
              <a:rPr lang="et-EE" sz="1400" dirty="0" smtClean="0">
                <a:solidFill>
                  <a:srgbClr val="003366"/>
                </a:solidFill>
                <a:latin typeface="Verdana"/>
              </a:rPr>
              <a:t>Võrreldes eelmise uuringuga on täielikult usaldavate elanike osakaal langenud 2%, s.h 4% on kahanenud täielikult usaldajate osakaal, 2% kasvanud pigem usaldavate inimeste osa. (Muutus jääb lubatud statistilise kõikumise piiridesse, seega võib öelda, et olukord on viimase poole aasta jooksul püsinud muutumatuna).</a:t>
            </a:r>
            <a:endParaRPr lang="et-EE" sz="1400" dirty="0" smtClean="0"/>
          </a:p>
          <a:p>
            <a:pPr marL="268288" indent="-268288">
              <a:spcBef>
                <a:spcPts val="600"/>
              </a:spcBef>
              <a:buFont typeface="Wingdings" charset="2"/>
              <a:buChar char=""/>
            </a:pPr>
            <a:endParaRPr lang="et-EE" sz="1400" dirty="0" smtClean="0">
              <a:latin typeface="Verdana" pitchFamily="34" charset="0"/>
              <a:ea typeface="Verdana" pitchFamily="34" charset="0"/>
              <a:cs typeface="Verdana" pitchFamily="34" charset="0"/>
            </a:endParaRPr>
          </a:p>
          <a:p>
            <a:pPr marL="268288" indent="-268288">
              <a:spcBef>
                <a:spcPts val="600"/>
              </a:spcBef>
              <a:buFont typeface="Wingdings" charset="2"/>
              <a:buChar char=""/>
            </a:pPr>
            <a:r>
              <a:rPr lang="et-EE" sz="1400" dirty="0" smtClean="0">
                <a:solidFill>
                  <a:srgbClr val="003366"/>
                </a:solidFill>
                <a:latin typeface="Verdana" pitchFamily="34" charset="0"/>
                <a:ea typeface="Verdana" pitchFamily="34" charset="0"/>
                <a:cs typeface="Verdana" pitchFamily="34" charset="0"/>
              </a:rPr>
              <a:t>Haigekassat</a:t>
            </a:r>
            <a:r>
              <a:rPr lang="et-EE" sz="1400" dirty="0" smtClean="0">
                <a:solidFill>
                  <a:srgbClr val="003366"/>
                </a:solidFill>
                <a:latin typeface="Verdana"/>
              </a:rPr>
              <a:t> </a:t>
            </a:r>
            <a:r>
              <a:rPr lang="et-EE" sz="1400" u="sng" dirty="0" smtClean="0">
                <a:solidFill>
                  <a:srgbClr val="003366"/>
                </a:solidFill>
                <a:latin typeface="Verdana"/>
              </a:rPr>
              <a:t>usaldavad</a:t>
            </a:r>
            <a:r>
              <a:rPr lang="et-EE" sz="1400" dirty="0" smtClean="0">
                <a:solidFill>
                  <a:srgbClr val="003366"/>
                </a:solidFill>
                <a:latin typeface="Verdana"/>
              </a:rPr>
              <a:t> keskmisest enam 15-24-aastased (87%), õpilased (90%), kõrgemasse sissetulekugruppi kuulujad (üle 650 euro kuus pereliikme kohta – 81%, emaka- või rinnavähiuuringutele kutsutud ja käinud (83%), riigiportaalis e-teenuseid kasutanud (85%). </a:t>
            </a:r>
            <a:endParaRPr lang="et-EE" dirty="0" smtClean="0"/>
          </a:p>
          <a:p>
            <a:pPr marL="268288" indent="-268288">
              <a:spcBef>
                <a:spcPts val="600"/>
              </a:spcBef>
              <a:buFont typeface="Wingdings" charset="2"/>
              <a:buChar char=""/>
            </a:pPr>
            <a:endParaRPr lang="et-EE" sz="1400" dirty="0" smtClean="0">
              <a:solidFill>
                <a:srgbClr val="003366"/>
              </a:solidFill>
              <a:latin typeface="Verdana"/>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CustomShape 1"/>
          <p:cNvSpPr/>
          <p:nvPr/>
        </p:nvSpPr>
        <p:spPr>
          <a:xfrm>
            <a:off x="467640" y="260640"/>
            <a:ext cx="7488720" cy="689040"/>
          </a:xfrm>
          <a:prstGeom prst="rect">
            <a:avLst/>
          </a:prstGeom>
          <a:noFill/>
          <a:ln>
            <a:noFill/>
          </a:ln>
        </p:spPr>
        <p:txBody>
          <a:bodyPr lIns="90000" tIns="45000" rIns="90000" bIns="45000" anchor="ctr"/>
          <a:lstStyle/>
          <a:p>
            <a:r>
              <a:rPr lang="en-US" sz="1600" b="1" dirty="0">
                <a:solidFill>
                  <a:srgbClr val="C50505"/>
                </a:solidFill>
                <a:latin typeface="Verdana"/>
              </a:rPr>
              <a:t>I HAIGEKASSA KUVAND</a:t>
            </a:r>
            <a:endParaRPr dirty="0"/>
          </a:p>
          <a:p>
            <a:pPr>
              <a:lnSpc>
                <a:spcPct val="100000"/>
              </a:lnSpc>
            </a:pPr>
            <a:r>
              <a:rPr lang="en-US" sz="1600" b="1" dirty="0" err="1">
                <a:solidFill>
                  <a:srgbClr val="003366"/>
                </a:solidFill>
                <a:latin typeface="Verdana"/>
              </a:rPr>
              <a:t>Haigekassa</a:t>
            </a:r>
            <a:r>
              <a:rPr lang="en-US" sz="1600" b="1" dirty="0">
                <a:solidFill>
                  <a:srgbClr val="003366"/>
                </a:solidFill>
                <a:latin typeface="Verdana"/>
              </a:rPr>
              <a:t> </a:t>
            </a:r>
            <a:r>
              <a:rPr lang="et-EE" sz="1600" b="1" dirty="0" smtClean="0">
                <a:solidFill>
                  <a:srgbClr val="003366"/>
                </a:solidFill>
                <a:latin typeface="Verdana"/>
              </a:rPr>
              <a:t>usaldusväärsus</a:t>
            </a:r>
            <a:r>
              <a:rPr lang="en-US" sz="1600" dirty="0" smtClean="0">
                <a:solidFill>
                  <a:srgbClr val="003366"/>
                </a:solidFill>
                <a:latin typeface="Verdana"/>
              </a:rPr>
              <a:t>, </a:t>
            </a:r>
            <a:r>
              <a:rPr lang="et-EE" sz="1600" dirty="0" smtClean="0">
                <a:solidFill>
                  <a:srgbClr val="003366"/>
                </a:solidFill>
                <a:latin typeface="Verdana"/>
              </a:rPr>
              <a:t>muutus ajas,</a:t>
            </a:r>
            <a:r>
              <a:rPr lang="en-US" sz="1600" dirty="0" smtClean="0">
                <a:solidFill>
                  <a:srgbClr val="003366"/>
                </a:solidFill>
                <a:latin typeface="Verdana"/>
              </a:rPr>
              <a:t>%</a:t>
            </a:r>
            <a:endParaRPr dirty="0"/>
          </a:p>
        </p:txBody>
      </p:sp>
      <p:sp>
        <p:nvSpPr>
          <p:cNvPr id="144" name="CustomShape 3"/>
          <p:cNvSpPr/>
          <p:nvPr/>
        </p:nvSpPr>
        <p:spPr>
          <a:xfrm>
            <a:off x="1566720" y="-95400"/>
            <a:ext cx="9142920" cy="360"/>
          </a:xfrm>
          <a:prstGeom prst="rect">
            <a:avLst/>
          </a:prstGeom>
          <a:noFill/>
          <a:ln w="9360">
            <a:noFill/>
          </a:ln>
        </p:spPr>
      </p:sp>
      <p:pic>
        <p:nvPicPr>
          <p:cNvPr id="2" name="Picture 2"/>
          <p:cNvPicPr>
            <a:picLocks noChangeAspect="1" noChangeArrowheads="1"/>
          </p:cNvPicPr>
          <p:nvPr/>
        </p:nvPicPr>
        <p:blipFill>
          <a:blip r:embed="rId3" cstate="print"/>
          <a:srcRect/>
          <a:stretch>
            <a:fillRect/>
          </a:stretch>
        </p:blipFill>
        <p:spPr bwMode="auto">
          <a:xfrm>
            <a:off x="683568" y="1124744"/>
            <a:ext cx="7658100" cy="5257800"/>
          </a:xfrm>
          <a:prstGeom prst="rect">
            <a:avLst/>
          </a:prstGeom>
          <a:noFill/>
          <a:ln w="9525">
            <a:noFill/>
            <a:miter lim="800000"/>
            <a:headEnd/>
            <a:tailEnd/>
          </a:ln>
          <a:effectLst/>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1774</TotalTime>
  <Words>2289</Words>
  <Application>Microsoft Office PowerPoint</Application>
  <PresentationFormat>On-screen Show (4:3)</PresentationFormat>
  <Paragraphs>393</Paragraphs>
  <Slides>37</Slides>
  <Notes>12</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37</vt:i4>
      </vt:variant>
    </vt:vector>
  </HeadingPairs>
  <TitlesOfParts>
    <vt:vector size="46" baseType="lpstr">
      <vt:lpstr>Arial</vt:lpstr>
      <vt:lpstr>Calibri</vt:lpstr>
      <vt:lpstr>DejaVu Sans</vt:lpstr>
      <vt:lpstr>StarSymbol</vt:lpstr>
      <vt:lpstr>Times New Roman</vt:lpstr>
      <vt:lpstr>Verdana</vt:lpstr>
      <vt:lpstr>Wingdings</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   </vt:lpstr>
      <vt:lpstr>   </vt:lpstr>
      <vt:lpst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Hanno</dc:creator>
  <cp:lastModifiedBy>Katrin Romanenkov</cp:lastModifiedBy>
  <cp:revision>130</cp:revision>
  <dcterms:modified xsi:type="dcterms:W3CDTF">2016-03-23T12:35:52Z</dcterms:modified>
</cp:coreProperties>
</file>